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64" r:id="rId2"/>
    <p:sldId id="366" r:id="rId3"/>
    <p:sldId id="431" r:id="rId4"/>
    <p:sldId id="433" r:id="rId5"/>
    <p:sldId id="344" r:id="rId6"/>
    <p:sldId id="365" r:id="rId7"/>
    <p:sldId id="404" r:id="rId8"/>
    <p:sldId id="403" r:id="rId9"/>
    <p:sldId id="367" r:id="rId10"/>
    <p:sldId id="405" r:id="rId11"/>
    <p:sldId id="406" r:id="rId12"/>
    <p:sldId id="407" r:id="rId13"/>
    <p:sldId id="434" r:id="rId14"/>
    <p:sldId id="408" r:id="rId15"/>
    <p:sldId id="409" r:id="rId16"/>
    <p:sldId id="410" r:id="rId17"/>
    <p:sldId id="411" r:id="rId18"/>
    <p:sldId id="429" r:id="rId19"/>
    <p:sldId id="412" r:id="rId20"/>
    <p:sldId id="413" r:id="rId21"/>
    <p:sldId id="414" r:id="rId22"/>
    <p:sldId id="415" r:id="rId23"/>
    <p:sldId id="416" r:id="rId24"/>
    <p:sldId id="417" r:id="rId25"/>
    <p:sldId id="418" r:id="rId26"/>
    <p:sldId id="419" r:id="rId27"/>
    <p:sldId id="420" r:id="rId28"/>
    <p:sldId id="421" r:id="rId29"/>
    <p:sldId id="368" r:id="rId30"/>
    <p:sldId id="369" r:id="rId31"/>
    <p:sldId id="370" r:id="rId32"/>
    <p:sldId id="422" r:id="rId33"/>
    <p:sldId id="423" r:id="rId34"/>
    <p:sldId id="424" r:id="rId35"/>
    <p:sldId id="425" r:id="rId36"/>
    <p:sldId id="426" r:id="rId37"/>
    <p:sldId id="427" r:id="rId38"/>
    <p:sldId id="428" r:id="rId39"/>
    <p:sldId id="432" r:id="rId40"/>
    <p:sldId id="43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99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31" autoAdjust="0"/>
    <p:restoredTop sz="94125" autoAdjust="0"/>
  </p:normalViewPr>
  <p:slideViewPr>
    <p:cSldViewPr snapToGrid="0">
      <p:cViewPr varScale="1">
        <p:scale>
          <a:sx n="51" d="100"/>
          <a:sy n="51" d="100"/>
        </p:scale>
        <p:origin x="730"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AD5C9E-98B2-4AE8-85B6-6D995156CF13}" type="datetimeFigureOut">
              <a:rPr lang="en-US" smtClean="0"/>
              <a:t>10/19/2017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B10D06-14A8-4603-8AE8-FA8F89F9560E}" type="slidenum">
              <a:rPr lang="en-US" smtClean="0"/>
              <a:t>‹#›</a:t>
            </a:fld>
            <a:endParaRPr lang="en-US" dirty="0"/>
          </a:p>
        </p:txBody>
      </p:sp>
    </p:spTree>
    <p:extLst>
      <p:ext uri="{BB962C8B-B14F-4D97-AF65-F5344CB8AC3E}">
        <p14:creationId xmlns:p14="http://schemas.microsoft.com/office/powerpoint/2010/main" val="183309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B10D06-14A8-4603-8AE8-FA8F89F9560E}" type="slidenum">
              <a:rPr lang="en-US" smtClean="0"/>
              <a:t>1</a:t>
            </a:fld>
            <a:endParaRPr lang="en-US" dirty="0"/>
          </a:p>
        </p:txBody>
      </p:sp>
    </p:spTree>
    <p:extLst>
      <p:ext uri="{BB962C8B-B14F-4D97-AF65-F5344CB8AC3E}">
        <p14:creationId xmlns:p14="http://schemas.microsoft.com/office/powerpoint/2010/main" val="343851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B10D06-14A8-4603-8AE8-FA8F89F9560E}" type="slidenum">
              <a:rPr lang="en-US" smtClean="0"/>
              <a:t>10</a:t>
            </a:fld>
            <a:endParaRPr lang="en-US" dirty="0"/>
          </a:p>
        </p:txBody>
      </p:sp>
    </p:spTree>
    <p:extLst>
      <p:ext uri="{BB962C8B-B14F-4D97-AF65-F5344CB8AC3E}">
        <p14:creationId xmlns:p14="http://schemas.microsoft.com/office/powerpoint/2010/main" val="210035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B10D06-14A8-4603-8AE8-FA8F89F9560E}" type="slidenum">
              <a:rPr lang="en-US" smtClean="0"/>
              <a:t>11</a:t>
            </a:fld>
            <a:endParaRPr lang="en-US" dirty="0"/>
          </a:p>
        </p:txBody>
      </p:sp>
    </p:spTree>
    <p:extLst>
      <p:ext uri="{BB962C8B-B14F-4D97-AF65-F5344CB8AC3E}">
        <p14:creationId xmlns:p14="http://schemas.microsoft.com/office/powerpoint/2010/main" val="1542504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B10D06-14A8-4603-8AE8-FA8F89F9560E}" type="slidenum">
              <a:rPr lang="en-US" smtClean="0"/>
              <a:t>12</a:t>
            </a:fld>
            <a:endParaRPr lang="en-US" dirty="0"/>
          </a:p>
        </p:txBody>
      </p:sp>
    </p:spTree>
    <p:extLst>
      <p:ext uri="{BB962C8B-B14F-4D97-AF65-F5344CB8AC3E}">
        <p14:creationId xmlns:p14="http://schemas.microsoft.com/office/powerpoint/2010/main" val="3353667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B10D06-14A8-4603-8AE8-FA8F89F9560E}" type="slidenum">
              <a:rPr lang="en-US" smtClean="0"/>
              <a:t>13</a:t>
            </a:fld>
            <a:endParaRPr lang="en-US" dirty="0"/>
          </a:p>
        </p:txBody>
      </p:sp>
    </p:spTree>
    <p:extLst>
      <p:ext uri="{BB962C8B-B14F-4D97-AF65-F5344CB8AC3E}">
        <p14:creationId xmlns:p14="http://schemas.microsoft.com/office/powerpoint/2010/main" val="3964203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B10D06-14A8-4603-8AE8-FA8F89F9560E}" type="slidenum">
              <a:rPr lang="en-US" smtClean="0"/>
              <a:t>14</a:t>
            </a:fld>
            <a:endParaRPr lang="en-US" dirty="0"/>
          </a:p>
        </p:txBody>
      </p:sp>
    </p:spTree>
    <p:extLst>
      <p:ext uri="{BB962C8B-B14F-4D97-AF65-F5344CB8AC3E}">
        <p14:creationId xmlns:p14="http://schemas.microsoft.com/office/powerpoint/2010/main" val="2145408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B10D06-14A8-4603-8AE8-FA8F89F9560E}" type="slidenum">
              <a:rPr lang="en-US" smtClean="0"/>
              <a:t>15</a:t>
            </a:fld>
            <a:endParaRPr lang="en-US" dirty="0"/>
          </a:p>
        </p:txBody>
      </p:sp>
    </p:spTree>
    <p:extLst>
      <p:ext uri="{BB962C8B-B14F-4D97-AF65-F5344CB8AC3E}">
        <p14:creationId xmlns:p14="http://schemas.microsoft.com/office/powerpoint/2010/main" val="2139189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B10D06-14A8-4603-8AE8-FA8F89F9560E}" type="slidenum">
              <a:rPr lang="en-US" smtClean="0"/>
              <a:t>16</a:t>
            </a:fld>
            <a:endParaRPr lang="en-US" dirty="0"/>
          </a:p>
        </p:txBody>
      </p:sp>
    </p:spTree>
    <p:extLst>
      <p:ext uri="{BB962C8B-B14F-4D97-AF65-F5344CB8AC3E}">
        <p14:creationId xmlns:p14="http://schemas.microsoft.com/office/powerpoint/2010/main" val="1556991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B10D06-14A8-4603-8AE8-FA8F89F9560E}" type="slidenum">
              <a:rPr lang="en-US" smtClean="0"/>
              <a:t>17</a:t>
            </a:fld>
            <a:endParaRPr lang="en-US" dirty="0"/>
          </a:p>
        </p:txBody>
      </p:sp>
    </p:spTree>
    <p:extLst>
      <p:ext uri="{BB962C8B-B14F-4D97-AF65-F5344CB8AC3E}">
        <p14:creationId xmlns:p14="http://schemas.microsoft.com/office/powerpoint/2010/main" val="4093130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B10D06-14A8-4603-8AE8-FA8F89F9560E}" type="slidenum">
              <a:rPr lang="en-US" smtClean="0"/>
              <a:t>18</a:t>
            </a:fld>
            <a:endParaRPr lang="en-US" dirty="0"/>
          </a:p>
        </p:txBody>
      </p:sp>
    </p:spTree>
    <p:extLst>
      <p:ext uri="{BB962C8B-B14F-4D97-AF65-F5344CB8AC3E}">
        <p14:creationId xmlns:p14="http://schemas.microsoft.com/office/powerpoint/2010/main" val="4065520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B10D06-14A8-4603-8AE8-FA8F89F9560E}" type="slidenum">
              <a:rPr lang="en-US" smtClean="0"/>
              <a:t>19</a:t>
            </a:fld>
            <a:endParaRPr lang="en-US" dirty="0"/>
          </a:p>
        </p:txBody>
      </p:sp>
    </p:spTree>
    <p:extLst>
      <p:ext uri="{BB962C8B-B14F-4D97-AF65-F5344CB8AC3E}">
        <p14:creationId xmlns:p14="http://schemas.microsoft.com/office/powerpoint/2010/main" val="3723426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B10D06-14A8-4603-8AE8-FA8F89F9560E}" type="slidenum">
              <a:rPr lang="en-US" smtClean="0"/>
              <a:t>2</a:t>
            </a:fld>
            <a:endParaRPr lang="en-US" dirty="0"/>
          </a:p>
        </p:txBody>
      </p:sp>
    </p:spTree>
    <p:extLst>
      <p:ext uri="{BB962C8B-B14F-4D97-AF65-F5344CB8AC3E}">
        <p14:creationId xmlns:p14="http://schemas.microsoft.com/office/powerpoint/2010/main" val="1974010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B10D06-14A8-4603-8AE8-FA8F89F9560E}" type="slidenum">
              <a:rPr lang="en-US" smtClean="0"/>
              <a:t>20</a:t>
            </a:fld>
            <a:endParaRPr lang="en-US" dirty="0"/>
          </a:p>
        </p:txBody>
      </p:sp>
    </p:spTree>
    <p:extLst>
      <p:ext uri="{BB962C8B-B14F-4D97-AF65-F5344CB8AC3E}">
        <p14:creationId xmlns:p14="http://schemas.microsoft.com/office/powerpoint/2010/main" val="292749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B10D06-14A8-4603-8AE8-FA8F89F9560E}" type="slidenum">
              <a:rPr lang="en-US" smtClean="0"/>
              <a:t>21</a:t>
            </a:fld>
            <a:endParaRPr lang="en-US" dirty="0"/>
          </a:p>
        </p:txBody>
      </p:sp>
    </p:spTree>
    <p:extLst>
      <p:ext uri="{BB962C8B-B14F-4D97-AF65-F5344CB8AC3E}">
        <p14:creationId xmlns:p14="http://schemas.microsoft.com/office/powerpoint/2010/main" val="1439418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B10D06-14A8-4603-8AE8-FA8F89F9560E}" type="slidenum">
              <a:rPr lang="en-US" smtClean="0"/>
              <a:t>22</a:t>
            </a:fld>
            <a:endParaRPr lang="en-US" dirty="0"/>
          </a:p>
        </p:txBody>
      </p:sp>
    </p:spTree>
    <p:extLst>
      <p:ext uri="{BB962C8B-B14F-4D97-AF65-F5344CB8AC3E}">
        <p14:creationId xmlns:p14="http://schemas.microsoft.com/office/powerpoint/2010/main" val="20306378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B10D06-14A8-4603-8AE8-FA8F89F9560E}" type="slidenum">
              <a:rPr lang="en-US" smtClean="0"/>
              <a:t>23</a:t>
            </a:fld>
            <a:endParaRPr lang="en-US" dirty="0"/>
          </a:p>
        </p:txBody>
      </p:sp>
    </p:spTree>
    <p:extLst>
      <p:ext uri="{BB962C8B-B14F-4D97-AF65-F5344CB8AC3E}">
        <p14:creationId xmlns:p14="http://schemas.microsoft.com/office/powerpoint/2010/main" val="1968723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B10D06-14A8-4603-8AE8-FA8F89F9560E}" type="slidenum">
              <a:rPr lang="en-US" smtClean="0"/>
              <a:t>24</a:t>
            </a:fld>
            <a:endParaRPr lang="en-US" dirty="0"/>
          </a:p>
        </p:txBody>
      </p:sp>
    </p:spTree>
    <p:extLst>
      <p:ext uri="{BB962C8B-B14F-4D97-AF65-F5344CB8AC3E}">
        <p14:creationId xmlns:p14="http://schemas.microsoft.com/office/powerpoint/2010/main" val="13225307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B10D06-14A8-4603-8AE8-FA8F89F9560E}" type="slidenum">
              <a:rPr lang="en-US" smtClean="0"/>
              <a:t>25</a:t>
            </a:fld>
            <a:endParaRPr lang="en-US" dirty="0"/>
          </a:p>
        </p:txBody>
      </p:sp>
    </p:spTree>
    <p:extLst>
      <p:ext uri="{BB962C8B-B14F-4D97-AF65-F5344CB8AC3E}">
        <p14:creationId xmlns:p14="http://schemas.microsoft.com/office/powerpoint/2010/main" val="4363534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B10D06-14A8-4603-8AE8-FA8F89F9560E}" type="slidenum">
              <a:rPr lang="en-US" smtClean="0"/>
              <a:t>26</a:t>
            </a:fld>
            <a:endParaRPr lang="en-US" dirty="0"/>
          </a:p>
        </p:txBody>
      </p:sp>
    </p:spTree>
    <p:extLst>
      <p:ext uri="{BB962C8B-B14F-4D97-AF65-F5344CB8AC3E}">
        <p14:creationId xmlns:p14="http://schemas.microsoft.com/office/powerpoint/2010/main" val="20772221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B10D06-14A8-4603-8AE8-FA8F89F9560E}" type="slidenum">
              <a:rPr lang="en-US" smtClean="0"/>
              <a:t>27</a:t>
            </a:fld>
            <a:endParaRPr lang="en-US" dirty="0"/>
          </a:p>
        </p:txBody>
      </p:sp>
    </p:spTree>
    <p:extLst>
      <p:ext uri="{BB962C8B-B14F-4D97-AF65-F5344CB8AC3E}">
        <p14:creationId xmlns:p14="http://schemas.microsoft.com/office/powerpoint/2010/main" val="2107665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B10D06-14A8-4603-8AE8-FA8F89F9560E}" type="slidenum">
              <a:rPr lang="en-US" smtClean="0"/>
              <a:t>28</a:t>
            </a:fld>
            <a:endParaRPr lang="en-US" dirty="0"/>
          </a:p>
        </p:txBody>
      </p:sp>
    </p:spTree>
    <p:extLst>
      <p:ext uri="{BB962C8B-B14F-4D97-AF65-F5344CB8AC3E}">
        <p14:creationId xmlns:p14="http://schemas.microsoft.com/office/powerpoint/2010/main" val="2916616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B10D06-14A8-4603-8AE8-FA8F89F9560E}" type="slidenum">
              <a:rPr lang="en-US" smtClean="0"/>
              <a:t>29</a:t>
            </a:fld>
            <a:endParaRPr lang="en-US" dirty="0"/>
          </a:p>
        </p:txBody>
      </p:sp>
    </p:spTree>
    <p:extLst>
      <p:ext uri="{BB962C8B-B14F-4D97-AF65-F5344CB8AC3E}">
        <p14:creationId xmlns:p14="http://schemas.microsoft.com/office/powerpoint/2010/main" val="3967569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B10D06-14A8-4603-8AE8-FA8F89F9560E}" type="slidenum">
              <a:rPr lang="en-US" smtClean="0"/>
              <a:t>3</a:t>
            </a:fld>
            <a:endParaRPr lang="en-US" dirty="0"/>
          </a:p>
        </p:txBody>
      </p:sp>
    </p:spTree>
    <p:extLst>
      <p:ext uri="{BB962C8B-B14F-4D97-AF65-F5344CB8AC3E}">
        <p14:creationId xmlns:p14="http://schemas.microsoft.com/office/powerpoint/2010/main" val="35841941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B10D06-14A8-4603-8AE8-FA8F89F9560E}" type="slidenum">
              <a:rPr lang="en-US" smtClean="0"/>
              <a:t>30</a:t>
            </a:fld>
            <a:endParaRPr lang="en-US" dirty="0"/>
          </a:p>
        </p:txBody>
      </p:sp>
    </p:spTree>
    <p:extLst>
      <p:ext uri="{BB962C8B-B14F-4D97-AF65-F5344CB8AC3E}">
        <p14:creationId xmlns:p14="http://schemas.microsoft.com/office/powerpoint/2010/main" val="16171648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B10D06-14A8-4603-8AE8-FA8F89F9560E}" type="slidenum">
              <a:rPr lang="en-US" smtClean="0"/>
              <a:t>31</a:t>
            </a:fld>
            <a:endParaRPr lang="en-US" dirty="0"/>
          </a:p>
        </p:txBody>
      </p:sp>
    </p:spTree>
    <p:extLst>
      <p:ext uri="{BB962C8B-B14F-4D97-AF65-F5344CB8AC3E}">
        <p14:creationId xmlns:p14="http://schemas.microsoft.com/office/powerpoint/2010/main" val="16125464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B10D06-14A8-4603-8AE8-FA8F89F9560E}" type="slidenum">
              <a:rPr lang="en-US" smtClean="0"/>
              <a:t>32</a:t>
            </a:fld>
            <a:endParaRPr lang="en-US" dirty="0"/>
          </a:p>
        </p:txBody>
      </p:sp>
    </p:spTree>
    <p:extLst>
      <p:ext uri="{BB962C8B-B14F-4D97-AF65-F5344CB8AC3E}">
        <p14:creationId xmlns:p14="http://schemas.microsoft.com/office/powerpoint/2010/main" val="12973306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B10D06-14A8-4603-8AE8-FA8F89F9560E}" type="slidenum">
              <a:rPr lang="en-US" smtClean="0"/>
              <a:t>33</a:t>
            </a:fld>
            <a:endParaRPr lang="en-US" dirty="0"/>
          </a:p>
        </p:txBody>
      </p:sp>
    </p:spTree>
    <p:extLst>
      <p:ext uri="{BB962C8B-B14F-4D97-AF65-F5344CB8AC3E}">
        <p14:creationId xmlns:p14="http://schemas.microsoft.com/office/powerpoint/2010/main" val="42195785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B10D06-14A8-4603-8AE8-FA8F89F9560E}" type="slidenum">
              <a:rPr lang="en-US" smtClean="0"/>
              <a:t>34</a:t>
            </a:fld>
            <a:endParaRPr lang="en-US" dirty="0"/>
          </a:p>
        </p:txBody>
      </p:sp>
    </p:spTree>
    <p:extLst>
      <p:ext uri="{BB962C8B-B14F-4D97-AF65-F5344CB8AC3E}">
        <p14:creationId xmlns:p14="http://schemas.microsoft.com/office/powerpoint/2010/main" val="37225935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B10D06-14A8-4603-8AE8-FA8F89F9560E}" type="slidenum">
              <a:rPr lang="en-US" smtClean="0"/>
              <a:t>35</a:t>
            </a:fld>
            <a:endParaRPr lang="en-US" dirty="0"/>
          </a:p>
        </p:txBody>
      </p:sp>
    </p:spTree>
    <p:extLst>
      <p:ext uri="{BB962C8B-B14F-4D97-AF65-F5344CB8AC3E}">
        <p14:creationId xmlns:p14="http://schemas.microsoft.com/office/powerpoint/2010/main" val="41233127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B10D06-14A8-4603-8AE8-FA8F89F9560E}" type="slidenum">
              <a:rPr lang="en-US" smtClean="0"/>
              <a:t>36</a:t>
            </a:fld>
            <a:endParaRPr lang="en-US" dirty="0"/>
          </a:p>
        </p:txBody>
      </p:sp>
    </p:spTree>
    <p:extLst>
      <p:ext uri="{BB962C8B-B14F-4D97-AF65-F5344CB8AC3E}">
        <p14:creationId xmlns:p14="http://schemas.microsoft.com/office/powerpoint/2010/main" val="42134442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B10D06-14A8-4603-8AE8-FA8F89F9560E}" type="slidenum">
              <a:rPr lang="en-US" smtClean="0"/>
              <a:t>37</a:t>
            </a:fld>
            <a:endParaRPr lang="en-US" dirty="0"/>
          </a:p>
        </p:txBody>
      </p:sp>
    </p:spTree>
    <p:extLst>
      <p:ext uri="{BB962C8B-B14F-4D97-AF65-F5344CB8AC3E}">
        <p14:creationId xmlns:p14="http://schemas.microsoft.com/office/powerpoint/2010/main" val="28147960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B10D06-14A8-4603-8AE8-FA8F89F9560E}" type="slidenum">
              <a:rPr lang="en-US" smtClean="0"/>
              <a:t>38</a:t>
            </a:fld>
            <a:endParaRPr lang="en-US" dirty="0"/>
          </a:p>
        </p:txBody>
      </p:sp>
    </p:spTree>
    <p:extLst>
      <p:ext uri="{BB962C8B-B14F-4D97-AF65-F5344CB8AC3E}">
        <p14:creationId xmlns:p14="http://schemas.microsoft.com/office/powerpoint/2010/main" val="34576527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B10D06-14A8-4603-8AE8-FA8F89F9560E}" type="slidenum">
              <a:rPr lang="en-US" smtClean="0"/>
              <a:t>39</a:t>
            </a:fld>
            <a:endParaRPr lang="en-US" dirty="0"/>
          </a:p>
        </p:txBody>
      </p:sp>
    </p:spTree>
    <p:extLst>
      <p:ext uri="{BB962C8B-B14F-4D97-AF65-F5344CB8AC3E}">
        <p14:creationId xmlns:p14="http://schemas.microsoft.com/office/powerpoint/2010/main" val="2290550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B10D06-14A8-4603-8AE8-FA8F89F9560E}" type="slidenum">
              <a:rPr lang="en-US" smtClean="0"/>
              <a:t>4</a:t>
            </a:fld>
            <a:endParaRPr lang="en-US" dirty="0"/>
          </a:p>
        </p:txBody>
      </p:sp>
    </p:spTree>
    <p:extLst>
      <p:ext uri="{BB962C8B-B14F-4D97-AF65-F5344CB8AC3E}">
        <p14:creationId xmlns:p14="http://schemas.microsoft.com/office/powerpoint/2010/main" val="9787494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B10D06-14A8-4603-8AE8-FA8F89F9560E}" type="slidenum">
              <a:rPr lang="en-US" smtClean="0"/>
              <a:t>40</a:t>
            </a:fld>
            <a:endParaRPr lang="en-US" dirty="0"/>
          </a:p>
        </p:txBody>
      </p:sp>
    </p:spTree>
    <p:extLst>
      <p:ext uri="{BB962C8B-B14F-4D97-AF65-F5344CB8AC3E}">
        <p14:creationId xmlns:p14="http://schemas.microsoft.com/office/powerpoint/2010/main" val="1080204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B10D06-14A8-4603-8AE8-FA8F89F9560E}" type="slidenum">
              <a:rPr lang="en-US" smtClean="0"/>
              <a:t>5</a:t>
            </a:fld>
            <a:endParaRPr lang="en-US" dirty="0"/>
          </a:p>
        </p:txBody>
      </p:sp>
    </p:spTree>
    <p:extLst>
      <p:ext uri="{BB962C8B-B14F-4D97-AF65-F5344CB8AC3E}">
        <p14:creationId xmlns:p14="http://schemas.microsoft.com/office/powerpoint/2010/main" val="1316397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B10D06-14A8-4603-8AE8-FA8F89F9560E}" type="slidenum">
              <a:rPr lang="en-US" smtClean="0"/>
              <a:t>6</a:t>
            </a:fld>
            <a:endParaRPr lang="en-US" dirty="0"/>
          </a:p>
        </p:txBody>
      </p:sp>
    </p:spTree>
    <p:extLst>
      <p:ext uri="{BB962C8B-B14F-4D97-AF65-F5344CB8AC3E}">
        <p14:creationId xmlns:p14="http://schemas.microsoft.com/office/powerpoint/2010/main" val="875208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B10D06-14A8-4603-8AE8-FA8F89F9560E}" type="slidenum">
              <a:rPr lang="en-US" smtClean="0"/>
              <a:t>7</a:t>
            </a:fld>
            <a:endParaRPr lang="en-US" dirty="0"/>
          </a:p>
        </p:txBody>
      </p:sp>
    </p:spTree>
    <p:extLst>
      <p:ext uri="{BB962C8B-B14F-4D97-AF65-F5344CB8AC3E}">
        <p14:creationId xmlns:p14="http://schemas.microsoft.com/office/powerpoint/2010/main" val="3664526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B10D06-14A8-4603-8AE8-FA8F89F9560E}" type="slidenum">
              <a:rPr lang="en-US" smtClean="0"/>
              <a:t>8</a:t>
            </a:fld>
            <a:endParaRPr lang="en-US" dirty="0"/>
          </a:p>
        </p:txBody>
      </p:sp>
    </p:spTree>
    <p:extLst>
      <p:ext uri="{BB962C8B-B14F-4D97-AF65-F5344CB8AC3E}">
        <p14:creationId xmlns:p14="http://schemas.microsoft.com/office/powerpoint/2010/main" val="2896569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B10D06-14A8-4603-8AE8-FA8F89F9560E}" type="slidenum">
              <a:rPr lang="en-US" smtClean="0"/>
              <a:t>9</a:t>
            </a:fld>
            <a:endParaRPr lang="en-US" dirty="0"/>
          </a:p>
        </p:txBody>
      </p:sp>
    </p:spTree>
    <p:extLst>
      <p:ext uri="{BB962C8B-B14F-4D97-AF65-F5344CB8AC3E}">
        <p14:creationId xmlns:p14="http://schemas.microsoft.com/office/powerpoint/2010/main" val="4230124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8BE04A-F520-4B7C-8911-C726126195E4}" type="datetimeFigureOut">
              <a:rPr lang="en-US" smtClean="0"/>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B151B1-064B-4565-8022-6E97910226F0}" type="slidenum">
              <a:rPr lang="en-US" smtClean="0"/>
              <a:t>‹#›</a:t>
            </a:fld>
            <a:endParaRPr lang="en-US" dirty="0"/>
          </a:p>
        </p:txBody>
      </p:sp>
    </p:spTree>
    <p:extLst>
      <p:ext uri="{BB962C8B-B14F-4D97-AF65-F5344CB8AC3E}">
        <p14:creationId xmlns:p14="http://schemas.microsoft.com/office/powerpoint/2010/main" val="4237115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8BE04A-F520-4B7C-8911-C726126195E4}" type="datetimeFigureOut">
              <a:rPr lang="en-US" smtClean="0"/>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B151B1-064B-4565-8022-6E97910226F0}" type="slidenum">
              <a:rPr lang="en-US" smtClean="0"/>
              <a:t>‹#›</a:t>
            </a:fld>
            <a:endParaRPr lang="en-US" dirty="0"/>
          </a:p>
        </p:txBody>
      </p:sp>
    </p:spTree>
    <p:extLst>
      <p:ext uri="{BB962C8B-B14F-4D97-AF65-F5344CB8AC3E}">
        <p14:creationId xmlns:p14="http://schemas.microsoft.com/office/powerpoint/2010/main" val="2384879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8BE04A-F520-4B7C-8911-C726126195E4}" type="datetimeFigureOut">
              <a:rPr lang="en-US" smtClean="0"/>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B151B1-064B-4565-8022-6E97910226F0}" type="slidenum">
              <a:rPr lang="en-US" smtClean="0"/>
              <a:t>‹#›</a:t>
            </a:fld>
            <a:endParaRPr lang="en-US" dirty="0"/>
          </a:p>
        </p:txBody>
      </p:sp>
    </p:spTree>
    <p:extLst>
      <p:ext uri="{BB962C8B-B14F-4D97-AF65-F5344CB8AC3E}">
        <p14:creationId xmlns:p14="http://schemas.microsoft.com/office/powerpoint/2010/main" val="1545951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8BE04A-F520-4B7C-8911-C726126195E4}" type="datetimeFigureOut">
              <a:rPr lang="en-US" smtClean="0"/>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B151B1-064B-4565-8022-6E97910226F0}" type="slidenum">
              <a:rPr lang="en-US" smtClean="0"/>
              <a:t>‹#›</a:t>
            </a:fld>
            <a:endParaRPr lang="en-US" dirty="0"/>
          </a:p>
        </p:txBody>
      </p:sp>
    </p:spTree>
    <p:extLst>
      <p:ext uri="{BB962C8B-B14F-4D97-AF65-F5344CB8AC3E}">
        <p14:creationId xmlns:p14="http://schemas.microsoft.com/office/powerpoint/2010/main" val="2455308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8BE04A-F520-4B7C-8911-C726126195E4}" type="datetimeFigureOut">
              <a:rPr lang="en-US" smtClean="0"/>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B151B1-064B-4565-8022-6E97910226F0}" type="slidenum">
              <a:rPr lang="en-US" smtClean="0"/>
              <a:t>‹#›</a:t>
            </a:fld>
            <a:endParaRPr lang="en-US" dirty="0"/>
          </a:p>
        </p:txBody>
      </p:sp>
    </p:spTree>
    <p:extLst>
      <p:ext uri="{BB962C8B-B14F-4D97-AF65-F5344CB8AC3E}">
        <p14:creationId xmlns:p14="http://schemas.microsoft.com/office/powerpoint/2010/main" val="2815447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8BE04A-F520-4B7C-8911-C726126195E4}" type="datetimeFigureOut">
              <a:rPr lang="en-US" smtClean="0"/>
              <a:t>10/19/2017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B151B1-064B-4565-8022-6E97910226F0}" type="slidenum">
              <a:rPr lang="en-US" smtClean="0"/>
              <a:t>‹#›</a:t>
            </a:fld>
            <a:endParaRPr lang="en-US" dirty="0"/>
          </a:p>
        </p:txBody>
      </p:sp>
    </p:spTree>
    <p:extLst>
      <p:ext uri="{BB962C8B-B14F-4D97-AF65-F5344CB8AC3E}">
        <p14:creationId xmlns:p14="http://schemas.microsoft.com/office/powerpoint/2010/main" val="1637954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8BE04A-F520-4B7C-8911-C726126195E4}" type="datetimeFigureOut">
              <a:rPr lang="en-US" smtClean="0"/>
              <a:t>10/19/2017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AB151B1-064B-4565-8022-6E97910226F0}" type="slidenum">
              <a:rPr lang="en-US" smtClean="0"/>
              <a:t>‹#›</a:t>
            </a:fld>
            <a:endParaRPr lang="en-US" dirty="0"/>
          </a:p>
        </p:txBody>
      </p:sp>
    </p:spTree>
    <p:extLst>
      <p:ext uri="{BB962C8B-B14F-4D97-AF65-F5344CB8AC3E}">
        <p14:creationId xmlns:p14="http://schemas.microsoft.com/office/powerpoint/2010/main" val="2807526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8BE04A-F520-4B7C-8911-C726126195E4}" type="datetimeFigureOut">
              <a:rPr lang="en-US" smtClean="0"/>
              <a:t>10/19/2017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AB151B1-064B-4565-8022-6E97910226F0}" type="slidenum">
              <a:rPr lang="en-US" smtClean="0"/>
              <a:t>‹#›</a:t>
            </a:fld>
            <a:endParaRPr lang="en-US" dirty="0"/>
          </a:p>
        </p:txBody>
      </p:sp>
    </p:spTree>
    <p:extLst>
      <p:ext uri="{BB962C8B-B14F-4D97-AF65-F5344CB8AC3E}">
        <p14:creationId xmlns:p14="http://schemas.microsoft.com/office/powerpoint/2010/main" val="1570701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8BE04A-F520-4B7C-8911-C726126195E4}" type="datetimeFigureOut">
              <a:rPr lang="en-US" smtClean="0"/>
              <a:t>10/19/2017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AB151B1-064B-4565-8022-6E97910226F0}" type="slidenum">
              <a:rPr lang="en-US" smtClean="0"/>
              <a:t>‹#›</a:t>
            </a:fld>
            <a:endParaRPr lang="en-US" dirty="0"/>
          </a:p>
        </p:txBody>
      </p:sp>
    </p:spTree>
    <p:extLst>
      <p:ext uri="{BB962C8B-B14F-4D97-AF65-F5344CB8AC3E}">
        <p14:creationId xmlns:p14="http://schemas.microsoft.com/office/powerpoint/2010/main" val="1059271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8BE04A-F520-4B7C-8911-C726126195E4}" type="datetimeFigureOut">
              <a:rPr lang="en-US" smtClean="0"/>
              <a:t>10/19/2017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B151B1-064B-4565-8022-6E97910226F0}" type="slidenum">
              <a:rPr lang="en-US" smtClean="0"/>
              <a:t>‹#›</a:t>
            </a:fld>
            <a:endParaRPr lang="en-US" dirty="0"/>
          </a:p>
        </p:txBody>
      </p:sp>
    </p:spTree>
    <p:extLst>
      <p:ext uri="{BB962C8B-B14F-4D97-AF65-F5344CB8AC3E}">
        <p14:creationId xmlns:p14="http://schemas.microsoft.com/office/powerpoint/2010/main" val="638873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8BE04A-F520-4B7C-8911-C726126195E4}" type="datetimeFigureOut">
              <a:rPr lang="en-US" smtClean="0"/>
              <a:t>10/19/2017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B151B1-064B-4565-8022-6E97910226F0}" type="slidenum">
              <a:rPr lang="en-US" smtClean="0"/>
              <a:t>‹#›</a:t>
            </a:fld>
            <a:endParaRPr lang="en-US" dirty="0"/>
          </a:p>
        </p:txBody>
      </p:sp>
    </p:spTree>
    <p:extLst>
      <p:ext uri="{BB962C8B-B14F-4D97-AF65-F5344CB8AC3E}">
        <p14:creationId xmlns:p14="http://schemas.microsoft.com/office/powerpoint/2010/main" val="3226455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8BE04A-F520-4B7C-8911-C726126195E4}" type="datetimeFigureOut">
              <a:rPr lang="en-US" smtClean="0"/>
              <a:t>10/19/2017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B151B1-064B-4565-8022-6E97910226F0}" type="slidenum">
              <a:rPr lang="en-US" smtClean="0"/>
              <a:t>‹#›</a:t>
            </a:fld>
            <a:endParaRPr lang="en-US" dirty="0"/>
          </a:p>
        </p:txBody>
      </p:sp>
    </p:spTree>
    <p:extLst>
      <p:ext uri="{BB962C8B-B14F-4D97-AF65-F5344CB8AC3E}">
        <p14:creationId xmlns:p14="http://schemas.microsoft.com/office/powerpoint/2010/main" val="3175664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http://files.constantcontact.com/191c4c3b401/865b8fe1-08f8-4d2d-8b44-803e0687c117.png"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png"/><Relationship Id="rId7"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png"/><Relationship Id="rId7"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png"/><Relationship Id="rId7"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45.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mailto:jay@scalesmedtech.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7.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5271488"/>
            <a:ext cx="12192000" cy="158651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324" y="271622"/>
            <a:ext cx="1390574" cy="952945"/>
          </a:xfrm>
          <a:prstGeom prst="rect">
            <a:avLst/>
          </a:prstGeom>
        </p:spPr>
      </p:pic>
      <p:pic>
        <p:nvPicPr>
          <p:cNvPr id="1026" name="Picture 2" descr="http://files.constantcontact.com/191c4c3b401/865b8fe1-08f8-4d2d-8b44-803e0687c117.png"/>
          <p:cNvPicPr>
            <a:picLocks noChangeAspect="1" noChangeArrowheads="1"/>
          </p:cNvPicPr>
          <p:nvPr/>
        </p:nvPicPr>
        <p:blipFill>
          <a:blip r:link="rId5">
            <a:extLst>
              <a:ext uri="{28A0092B-C50C-407E-A947-70E740481C1C}">
                <a14:useLocalDpi xmlns:a14="http://schemas.microsoft.com/office/drawing/2010/main" val="0"/>
              </a:ext>
            </a:extLst>
          </a:blip>
          <a:srcRect/>
          <a:stretch>
            <a:fillRect/>
          </a:stretch>
        </p:blipFill>
        <p:spPr bwMode="auto">
          <a:xfrm>
            <a:off x="6752490" y="3881617"/>
            <a:ext cx="5178243" cy="127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098690" y="5263660"/>
            <a:ext cx="3994620" cy="461665"/>
          </a:xfrm>
          <a:prstGeom prst="rect">
            <a:avLst/>
          </a:prstGeom>
        </p:spPr>
        <p:txBody>
          <a:bodyPr wrap="none">
            <a:spAutoFit/>
          </a:bodyPr>
          <a:lstStyle/>
          <a:p>
            <a:pPr algn="ctr"/>
            <a:r>
              <a:rPr lang="en-US" sz="2400" dirty="0">
                <a:solidFill>
                  <a:srgbClr val="000000"/>
                </a:solidFill>
                <a:latin typeface="Helsinki" panose="020B0504020202020204" pitchFamily="34" charset="0"/>
                <a:ea typeface="Times New Roman" panose="02020603050405020304" pitchFamily="18" charset="0"/>
              </a:rPr>
              <a:t>Thursday, October 19, 2017</a:t>
            </a:r>
            <a:endParaRPr lang="en-US" sz="2800" dirty="0">
              <a:effectLst/>
              <a:latin typeface="Helsinki" panose="020B0504020202020204" pitchFamily="34" charset="0"/>
              <a:ea typeface="Times New Roman" panose="02020603050405020304" pitchFamily="18" charset="0"/>
            </a:endParaRPr>
          </a:p>
        </p:txBody>
      </p:sp>
      <p:sp>
        <p:nvSpPr>
          <p:cNvPr id="8" name="Rectangle 7"/>
          <p:cNvSpPr/>
          <p:nvPr/>
        </p:nvSpPr>
        <p:spPr>
          <a:xfrm>
            <a:off x="-533767" y="4057348"/>
            <a:ext cx="7820024" cy="461665"/>
          </a:xfrm>
          <a:prstGeom prst="rect">
            <a:avLst/>
          </a:prstGeom>
        </p:spPr>
        <p:txBody>
          <a:bodyPr wrap="square">
            <a:spAutoFit/>
          </a:bodyPr>
          <a:lstStyle/>
          <a:p>
            <a:pPr algn="ctr"/>
            <a:r>
              <a:rPr lang="en-US" sz="2400" b="1" i="1" dirty="0" smtClean="0">
                <a:solidFill>
                  <a:schemeClr val="accent6">
                    <a:lumMod val="75000"/>
                  </a:schemeClr>
                </a:solidFill>
                <a:latin typeface="Times New Roman" panose="02020603050405020304" pitchFamily="18" charset="0"/>
                <a:cs typeface="Times New Roman" panose="02020603050405020304" pitchFamily="18" charset="0"/>
              </a:rPr>
              <a:t>Maintenance of Med </a:t>
            </a:r>
            <a:r>
              <a:rPr lang="en-US" sz="2400" b="1" i="1" dirty="0">
                <a:solidFill>
                  <a:schemeClr val="accent6">
                    <a:lumMod val="75000"/>
                  </a:schemeClr>
                </a:solidFill>
                <a:latin typeface="Times New Roman" panose="02020603050405020304" pitchFamily="18" charset="0"/>
                <a:cs typeface="Times New Roman" panose="02020603050405020304" pitchFamily="18" charset="0"/>
              </a:rPr>
              <a:t>Gas / Vacuum Systems </a:t>
            </a:r>
          </a:p>
        </p:txBody>
      </p:sp>
      <p:cxnSp>
        <p:nvCxnSpPr>
          <p:cNvPr id="9" name="Straight Connector 8"/>
          <p:cNvCxnSpPr/>
          <p:nvPr/>
        </p:nvCxnSpPr>
        <p:spPr>
          <a:xfrm flipV="1">
            <a:off x="0" y="4572000"/>
            <a:ext cx="6858000" cy="0"/>
          </a:xfrm>
          <a:prstGeom prst="line">
            <a:avLst/>
          </a:prstGeom>
          <a:ln w="57150"/>
        </p:spPr>
        <p:style>
          <a:lnRef idx="1">
            <a:schemeClr val="dk1"/>
          </a:lnRef>
          <a:fillRef idx="0">
            <a:schemeClr val="dk1"/>
          </a:fillRef>
          <a:effectRef idx="0">
            <a:schemeClr val="dk1"/>
          </a:effectRef>
          <a:fontRef idx="minor">
            <a:schemeClr val="tx1"/>
          </a:fontRef>
        </p:style>
      </p:cxnSp>
      <p:sp>
        <p:nvSpPr>
          <p:cNvPr id="11" name="Rectangle 10"/>
          <p:cNvSpPr/>
          <p:nvPr/>
        </p:nvSpPr>
        <p:spPr>
          <a:xfrm>
            <a:off x="0" y="1348282"/>
            <a:ext cx="12192000" cy="2246769"/>
          </a:xfrm>
          <a:prstGeom prst="rect">
            <a:avLst/>
          </a:prstGeom>
        </p:spPr>
        <p:txBody>
          <a:bodyPr wrap="square">
            <a:spAutoFit/>
          </a:bodyPr>
          <a:lstStyle/>
          <a:p>
            <a:pPr algn="ctr"/>
            <a:r>
              <a:rPr lang="en-US" sz="2800" b="1" dirty="0" smtClean="0">
                <a:latin typeface="Helsinki" panose="020B0504020202020204" pitchFamily="34" charset="0"/>
              </a:rPr>
              <a:t>                           NFPA® 99</a:t>
            </a:r>
          </a:p>
          <a:p>
            <a:pPr algn="ctr"/>
            <a:endParaRPr lang="en-US" sz="2800" b="1" dirty="0" smtClean="0">
              <a:latin typeface="Helsinki" panose="020B0504020202020204" pitchFamily="34" charset="0"/>
            </a:endParaRPr>
          </a:p>
          <a:p>
            <a:pPr algn="ctr"/>
            <a:r>
              <a:rPr lang="en-US" sz="2800" b="1" dirty="0" smtClean="0">
                <a:latin typeface="Helsinki" panose="020B0504020202020204" pitchFamily="34" charset="0"/>
              </a:rPr>
              <a:t>Healthcare Facilities Code</a:t>
            </a:r>
            <a:endParaRPr lang="en-US" sz="2800" b="1" dirty="0">
              <a:latin typeface="Helsinki" panose="020B0504020202020204" pitchFamily="34" charset="0"/>
            </a:endParaRPr>
          </a:p>
          <a:p>
            <a:pPr algn="ctr"/>
            <a:endParaRPr lang="en-US" sz="2800" b="1" dirty="0" smtClean="0">
              <a:latin typeface="Helsinki" panose="020B0504020202020204" pitchFamily="34" charset="0"/>
            </a:endParaRPr>
          </a:p>
          <a:p>
            <a:pPr algn="ctr"/>
            <a:r>
              <a:rPr lang="en-US" sz="2800" b="1" dirty="0" smtClean="0">
                <a:latin typeface="Helsinki" panose="020B0504020202020204" pitchFamily="34" charset="0"/>
              </a:rPr>
              <a:t>		     2012 Edition</a:t>
            </a:r>
            <a:endParaRPr lang="en-US" sz="2800" b="1" dirty="0">
              <a:latin typeface="Helsinki" panose="020B0504020202020204" pitchFamily="34" charset="0"/>
            </a:endParaRPr>
          </a:p>
        </p:txBody>
      </p:sp>
      <p:sp>
        <p:nvSpPr>
          <p:cNvPr id="10" name="Rectangle 9"/>
          <p:cNvSpPr/>
          <p:nvPr/>
        </p:nvSpPr>
        <p:spPr>
          <a:xfrm>
            <a:off x="4651535" y="403404"/>
            <a:ext cx="2888932" cy="830997"/>
          </a:xfrm>
          <a:prstGeom prst="rect">
            <a:avLst/>
          </a:prstGeom>
        </p:spPr>
        <p:txBody>
          <a:bodyPr wrap="none">
            <a:spAutoFit/>
          </a:bodyPr>
          <a:lstStyle/>
          <a:p>
            <a:pPr algn="ctr"/>
            <a:r>
              <a:rPr lang="en-US" sz="4800" b="1" dirty="0" smtClean="0">
                <a:solidFill>
                  <a:schemeClr val="accent1">
                    <a:lumMod val="75000"/>
                  </a:schemeClr>
                </a:solidFill>
                <a:latin typeface="Helsinki" panose="020B0504020202020204" pitchFamily="34" charset="0"/>
                <a:ea typeface="Times New Roman" panose="02020603050405020304" pitchFamily="18" charset="0"/>
              </a:rPr>
              <a:t>Welcome</a:t>
            </a:r>
            <a:endParaRPr lang="en-US" sz="5400" b="1" dirty="0">
              <a:solidFill>
                <a:schemeClr val="accent1">
                  <a:lumMod val="75000"/>
                </a:schemeClr>
              </a:solidFill>
              <a:effectLst/>
              <a:latin typeface="Helsinki" panose="020B0504020202020204" pitchFamily="34" charset="0"/>
              <a:ea typeface="Times New Roman" panose="02020603050405020304" pitchFamily="18" charset="0"/>
            </a:endParaRPr>
          </a:p>
        </p:txBody>
      </p:sp>
    </p:spTree>
    <p:extLst>
      <p:ext uri="{BB962C8B-B14F-4D97-AF65-F5344CB8AC3E}">
        <p14:creationId xmlns:p14="http://schemas.microsoft.com/office/powerpoint/2010/main" val="1573362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5362045"/>
            <a:ext cx="12192000" cy="1586512"/>
          </a:xfrm>
          <a:prstGeom prst="rect">
            <a:avLst/>
          </a:prstGeom>
        </p:spPr>
      </p:pic>
      <p:sp>
        <p:nvSpPr>
          <p:cNvPr id="6" name="Rectangle 5"/>
          <p:cNvSpPr/>
          <p:nvPr/>
        </p:nvSpPr>
        <p:spPr>
          <a:xfrm>
            <a:off x="0" y="2807500"/>
            <a:ext cx="12192000" cy="2862322"/>
          </a:xfrm>
          <a:prstGeom prst="rect">
            <a:avLst/>
          </a:prstGeom>
        </p:spPr>
        <p:txBody>
          <a:bodyPr wrap="square">
            <a:spAutoFit/>
          </a:bodyPr>
          <a:lstStyle/>
          <a:p>
            <a:r>
              <a:rPr lang="en-US" sz="2000" b="1" dirty="0" smtClean="0">
                <a:latin typeface="Helsinki" panose="020B0504020202020204" pitchFamily="34" charset="0"/>
              </a:rPr>
              <a:t>5.1.14.2.2.2* Inspection Schedules. </a:t>
            </a:r>
            <a:r>
              <a:rPr lang="en-US" sz="2000" dirty="0" smtClean="0">
                <a:latin typeface="Helsinki" panose="020B0504020202020204" pitchFamily="34" charset="0"/>
              </a:rPr>
              <a:t>Scheduled inspections for equipment and procedures shall be established through the risk assessment of the facility and developed with consideration of the original equipment manufacturer recommendations and other recommendations as required by the authority having jurisdiction.</a:t>
            </a:r>
          </a:p>
          <a:p>
            <a:endParaRPr lang="en-US" sz="2000" dirty="0">
              <a:latin typeface="Helsinki" panose="020B0504020202020204" pitchFamily="34" charset="0"/>
            </a:endParaRPr>
          </a:p>
          <a:p>
            <a:r>
              <a:rPr lang="en-US" sz="2000" b="1" i="1" dirty="0" smtClean="0">
                <a:latin typeface="Helsinki" panose="020B0504020202020204" pitchFamily="34" charset="0"/>
              </a:rPr>
              <a:t>Chapter 3 Definition</a:t>
            </a:r>
          </a:p>
          <a:p>
            <a:r>
              <a:rPr lang="en-US" sz="2000" b="1" i="1" dirty="0" smtClean="0">
                <a:latin typeface="Helsinki" panose="020B0504020202020204" pitchFamily="34" charset="0"/>
              </a:rPr>
              <a:t>3.2.2* Authority Having Jurisdiction (AHJ). </a:t>
            </a:r>
            <a:r>
              <a:rPr lang="en-US" sz="2000" i="1" dirty="0" smtClean="0">
                <a:latin typeface="Helsinki" panose="020B0504020202020204" pitchFamily="34" charset="0"/>
              </a:rPr>
              <a:t>An organization, office, or individual responsible for enforcing the requirements of a code or standard, or for approving equipment, materials, and installation, or a procedure</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324" y="271622"/>
            <a:ext cx="1390574" cy="952945"/>
          </a:xfrm>
          <a:prstGeom prst="rect">
            <a:avLst/>
          </a:prstGeom>
        </p:spPr>
      </p:pic>
      <p:pic>
        <p:nvPicPr>
          <p:cNvPr id="2" name="Picture 1"/>
          <p:cNvPicPr>
            <a:picLocks noChangeAspect="1"/>
          </p:cNvPicPr>
          <p:nvPr/>
        </p:nvPicPr>
        <p:blipFill>
          <a:blip r:embed="rId5"/>
          <a:stretch>
            <a:fillRect/>
          </a:stretch>
        </p:blipFill>
        <p:spPr>
          <a:xfrm>
            <a:off x="10275119" y="271622"/>
            <a:ext cx="1745131" cy="1524132"/>
          </a:xfrm>
          <a:prstGeom prst="rect">
            <a:avLst/>
          </a:prstGeom>
        </p:spPr>
      </p:pic>
    </p:spTree>
    <p:extLst>
      <p:ext uri="{BB962C8B-B14F-4D97-AF65-F5344CB8AC3E}">
        <p14:creationId xmlns:p14="http://schemas.microsoft.com/office/powerpoint/2010/main" val="2772265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5362045"/>
            <a:ext cx="12192000" cy="1586512"/>
          </a:xfrm>
          <a:prstGeom prst="rect">
            <a:avLst/>
          </a:prstGeom>
        </p:spPr>
      </p:pic>
      <p:sp>
        <p:nvSpPr>
          <p:cNvPr id="6" name="Rectangle 5"/>
          <p:cNvSpPr/>
          <p:nvPr/>
        </p:nvSpPr>
        <p:spPr>
          <a:xfrm>
            <a:off x="0" y="2807500"/>
            <a:ext cx="12192000" cy="707886"/>
          </a:xfrm>
          <a:prstGeom prst="rect">
            <a:avLst/>
          </a:prstGeom>
        </p:spPr>
        <p:txBody>
          <a:bodyPr wrap="square">
            <a:spAutoFit/>
          </a:bodyPr>
          <a:lstStyle/>
          <a:p>
            <a:r>
              <a:rPr lang="en-US" sz="2000" b="1" dirty="0" smtClean="0">
                <a:latin typeface="Helsinki" panose="020B0504020202020204" pitchFamily="34" charset="0"/>
              </a:rPr>
              <a:t>5.1.14.2.2.3 Inspection Procedures. </a:t>
            </a:r>
            <a:r>
              <a:rPr lang="en-US" sz="2000" dirty="0" smtClean="0">
                <a:latin typeface="Helsinki" panose="020B0504020202020204" pitchFamily="34" charset="0"/>
              </a:rPr>
              <a:t>The facility shall be permitted to use any inspection procedure (s) or testing methods established through its own risk assessment.</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324" y="271622"/>
            <a:ext cx="1390574" cy="952945"/>
          </a:xfrm>
          <a:prstGeom prst="rect">
            <a:avLst/>
          </a:prstGeom>
        </p:spPr>
      </p:pic>
      <p:pic>
        <p:nvPicPr>
          <p:cNvPr id="2" name="Picture 1"/>
          <p:cNvPicPr>
            <a:picLocks noChangeAspect="1"/>
          </p:cNvPicPr>
          <p:nvPr/>
        </p:nvPicPr>
        <p:blipFill>
          <a:blip r:embed="rId5"/>
          <a:stretch>
            <a:fillRect/>
          </a:stretch>
        </p:blipFill>
        <p:spPr>
          <a:xfrm>
            <a:off x="9517148" y="46362"/>
            <a:ext cx="2674852" cy="1828958"/>
          </a:xfrm>
          <a:prstGeom prst="rect">
            <a:avLst/>
          </a:prstGeom>
        </p:spPr>
      </p:pic>
    </p:spTree>
    <p:extLst>
      <p:ext uri="{BB962C8B-B14F-4D97-AF65-F5344CB8AC3E}">
        <p14:creationId xmlns:p14="http://schemas.microsoft.com/office/powerpoint/2010/main" val="3605136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5362045"/>
            <a:ext cx="12192000" cy="1586512"/>
          </a:xfrm>
          <a:prstGeom prst="rect">
            <a:avLst/>
          </a:prstGeom>
        </p:spPr>
      </p:pic>
      <p:sp>
        <p:nvSpPr>
          <p:cNvPr id="6" name="Rectangle 5"/>
          <p:cNvSpPr/>
          <p:nvPr/>
        </p:nvSpPr>
        <p:spPr>
          <a:xfrm>
            <a:off x="0" y="1913872"/>
            <a:ext cx="12192000" cy="1323439"/>
          </a:xfrm>
          <a:prstGeom prst="rect">
            <a:avLst/>
          </a:prstGeom>
        </p:spPr>
        <p:txBody>
          <a:bodyPr wrap="square">
            <a:spAutoFit/>
          </a:bodyPr>
          <a:lstStyle/>
          <a:p>
            <a:r>
              <a:rPr lang="en-US" sz="2000" b="1" dirty="0" smtClean="0">
                <a:latin typeface="Helsinki" panose="020B0504020202020204" pitchFamily="34" charset="0"/>
              </a:rPr>
              <a:t>5.1.14.2.2.4 Maintenance Schedules. </a:t>
            </a:r>
            <a:r>
              <a:rPr lang="en-US" sz="2000" dirty="0" smtClean="0">
                <a:latin typeface="Helsinki" panose="020B0504020202020204" pitchFamily="34" charset="0"/>
              </a:rPr>
              <a:t>Scheduled maintenance for equipment and procedures shall be established through the risk assessment of the facility and developed with consideration of the original equipment manufacturer recommendations and any other recommendations as required by the authority having jurisdiction.</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324" y="271622"/>
            <a:ext cx="1390574" cy="952945"/>
          </a:xfrm>
          <a:prstGeom prst="rect">
            <a:avLst/>
          </a:prstGeom>
        </p:spPr>
      </p:pic>
      <p:pic>
        <p:nvPicPr>
          <p:cNvPr id="2" name="Picture 1"/>
          <p:cNvPicPr>
            <a:picLocks noChangeAspect="1"/>
          </p:cNvPicPr>
          <p:nvPr/>
        </p:nvPicPr>
        <p:blipFill>
          <a:blip r:embed="rId5"/>
          <a:stretch>
            <a:fillRect/>
          </a:stretch>
        </p:blipFill>
        <p:spPr>
          <a:xfrm>
            <a:off x="10153979" y="69880"/>
            <a:ext cx="1902071" cy="1843992"/>
          </a:xfrm>
          <a:prstGeom prst="rect">
            <a:avLst/>
          </a:prstGeom>
        </p:spPr>
      </p:pic>
      <p:pic>
        <p:nvPicPr>
          <p:cNvPr id="5" name="Picture 4"/>
          <p:cNvPicPr>
            <a:picLocks noChangeAspect="1"/>
          </p:cNvPicPr>
          <p:nvPr/>
        </p:nvPicPr>
        <p:blipFill>
          <a:blip r:embed="rId6"/>
          <a:stretch>
            <a:fillRect/>
          </a:stretch>
        </p:blipFill>
        <p:spPr>
          <a:xfrm>
            <a:off x="2201841" y="3215719"/>
            <a:ext cx="7788315" cy="2430991"/>
          </a:xfrm>
          <a:prstGeom prst="rect">
            <a:avLst/>
          </a:prstGeom>
        </p:spPr>
      </p:pic>
    </p:spTree>
    <p:extLst>
      <p:ext uri="{BB962C8B-B14F-4D97-AF65-F5344CB8AC3E}">
        <p14:creationId xmlns:p14="http://schemas.microsoft.com/office/powerpoint/2010/main" val="260659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5362045"/>
            <a:ext cx="12192000" cy="1586512"/>
          </a:xfrm>
          <a:prstGeom prst="rect">
            <a:avLst/>
          </a:prstGeom>
        </p:spPr>
      </p:pic>
      <p:sp>
        <p:nvSpPr>
          <p:cNvPr id="6" name="Rectangle 5"/>
          <p:cNvSpPr/>
          <p:nvPr/>
        </p:nvSpPr>
        <p:spPr>
          <a:xfrm>
            <a:off x="156901" y="1256372"/>
            <a:ext cx="12192000" cy="1015663"/>
          </a:xfrm>
          <a:prstGeom prst="rect">
            <a:avLst/>
          </a:prstGeom>
        </p:spPr>
        <p:txBody>
          <a:bodyPr wrap="square">
            <a:spAutoFit/>
          </a:bodyPr>
          <a:lstStyle/>
          <a:p>
            <a:r>
              <a:rPr lang="en-US" sz="2000" b="1" dirty="0" smtClean="0">
                <a:latin typeface="Helsinki" panose="020B0504020202020204" pitchFamily="34" charset="0"/>
              </a:rPr>
              <a:t>5.1.14.2.2.4 Maintenance </a:t>
            </a:r>
            <a:r>
              <a:rPr lang="en-US" sz="2000" b="1" dirty="0" smtClean="0">
                <a:latin typeface="Helsinki" panose="020B0504020202020204" pitchFamily="34" charset="0"/>
              </a:rPr>
              <a:t>Schedule</a:t>
            </a:r>
          </a:p>
          <a:p>
            <a:endParaRPr lang="en-US" sz="2000" b="1" dirty="0" smtClean="0">
              <a:latin typeface="Helsinki" panose="020B0504020202020204" pitchFamily="34" charset="0"/>
            </a:endParaRPr>
          </a:p>
          <a:p>
            <a:r>
              <a:rPr lang="en-US" sz="2000" b="1" dirty="0" smtClean="0">
                <a:latin typeface="Helsinki" panose="020B0504020202020204" pitchFamily="34" charset="0"/>
              </a:rPr>
              <a:t>Example showing why the risk assessment is essential </a:t>
            </a:r>
            <a:endParaRPr lang="en-US" sz="2000" dirty="0" smtClean="0">
              <a:latin typeface="Helsinki" panose="020B05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324" y="271622"/>
            <a:ext cx="1390574" cy="952945"/>
          </a:xfrm>
          <a:prstGeom prst="rect">
            <a:avLst/>
          </a:prstGeom>
        </p:spPr>
      </p:pic>
      <p:pic>
        <p:nvPicPr>
          <p:cNvPr id="2" name="Picture 1"/>
          <p:cNvPicPr>
            <a:picLocks noChangeAspect="1"/>
          </p:cNvPicPr>
          <p:nvPr/>
        </p:nvPicPr>
        <p:blipFill>
          <a:blip r:embed="rId5"/>
          <a:stretch>
            <a:fillRect/>
          </a:stretch>
        </p:blipFill>
        <p:spPr>
          <a:xfrm>
            <a:off x="10153979" y="69880"/>
            <a:ext cx="1902071" cy="1843992"/>
          </a:xfrm>
          <a:prstGeom prst="rect">
            <a:avLst/>
          </a:prstGeom>
        </p:spPr>
      </p:pic>
      <p:pic>
        <p:nvPicPr>
          <p:cNvPr id="3" name="Picture 2"/>
          <p:cNvPicPr>
            <a:picLocks noChangeAspect="1"/>
          </p:cNvPicPr>
          <p:nvPr/>
        </p:nvPicPr>
        <p:blipFill>
          <a:blip r:embed="rId6"/>
          <a:stretch>
            <a:fillRect/>
          </a:stretch>
        </p:blipFill>
        <p:spPr>
          <a:xfrm>
            <a:off x="1603598" y="3837887"/>
            <a:ext cx="8550381" cy="2248095"/>
          </a:xfrm>
          <a:prstGeom prst="rect">
            <a:avLst/>
          </a:prstGeom>
        </p:spPr>
      </p:pic>
      <p:sp>
        <p:nvSpPr>
          <p:cNvPr id="8" name="Rectangle 7"/>
          <p:cNvSpPr/>
          <p:nvPr/>
        </p:nvSpPr>
        <p:spPr>
          <a:xfrm>
            <a:off x="156901" y="2243488"/>
            <a:ext cx="11325565" cy="1323439"/>
          </a:xfrm>
          <a:prstGeom prst="rect">
            <a:avLst/>
          </a:prstGeom>
        </p:spPr>
        <p:txBody>
          <a:bodyPr wrap="square">
            <a:spAutoFit/>
          </a:bodyPr>
          <a:lstStyle/>
          <a:p>
            <a:r>
              <a:rPr lang="en-US" sz="2000" i="1" dirty="0" smtClean="0">
                <a:latin typeface="Helsinki" panose="020B0504020202020204" pitchFamily="34" charset="0"/>
              </a:rPr>
              <a:t>Manufacturer Says: Change Oil Every 500 hours</a:t>
            </a:r>
          </a:p>
          <a:p>
            <a:r>
              <a:rPr lang="en-US" sz="2000" i="1" dirty="0" smtClean="0">
                <a:latin typeface="Helsinki" panose="020B0504020202020204" pitchFamily="34" charset="0"/>
              </a:rPr>
              <a:t>S</a:t>
            </a:r>
            <a:r>
              <a:rPr lang="en-US" sz="2000" i="1" dirty="0" smtClean="0">
                <a:latin typeface="Helsinki" panose="020B0504020202020204" pitchFamily="34" charset="0"/>
              </a:rPr>
              <a:t>ystem runs 12 hours per day (there are two pumps alternating so each run </a:t>
            </a:r>
            <a:r>
              <a:rPr lang="en-US" sz="2000" b="1" i="1" dirty="0" smtClean="0">
                <a:latin typeface="Helsinki" panose="020B0504020202020204" pitchFamily="34" charset="0"/>
              </a:rPr>
              <a:t>6 hours per day</a:t>
            </a:r>
            <a:r>
              <a:rPr lang="en-US" sz="2000" i="1" dirty="0" smtClean="0">
                <a:latin typeface="Helsinki" panose="020B0504020202020204" pitchFamily="34" charset="0"/>
              </a:rPr>
              <a:t>)</a:t>
            </a:r>
          </a:p>
          <a:p>
            <a:r>
              <a:rPr lang="en-US" sz="2000" i="1" dirty="0" smtClean="0">
                <a:latin typeface="Helsinki" panose="020B0504020202020204" pitchFamily="34" charset="0"/>
              </a:rPr>
              <a:t>Oil should be changed every 83 days</a:t>
            </a:r>
          </a:p>
          <a:p>
            <a:r>
              <a:rPr lang="en-US" sz="2000" i="1" dirty="0" smtClean="0">
                <a:latin typeface="Helsinki" panose="020B0504020202020204" pitchFamily="34" charset="0"/>
              </a:rPr>
              <a:t>The service contract is for quarterly preventive maintenance</a:t>
            </a:r>
            <a:endParaRPr lang="en-US" sz="2000" i="1" dirty="0" smtClean="0">
              <a:latin typeface="Helsinki" panose="020B0504020202020204" pitchFamily="34" charset="0"/>
            </a:endParaRPr>
          </a:p>
        </p:txBody>
      </p:sp>
      <p:cxnSp>
        <p:nvCxnSpPr>
          <p:cNvPr id="10" name="Straight Arrow Connector 9"/>
          <p:cNvCxnSpPr/>
          <p:nvPr/>
        </p:nvCxnSpPr>
        <p:spPr>
          <a:xfrm>
            <a:off x="288324" y="4212236"/>
            <a:ext cx="1390574" cy="8844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8373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5362045"/>
            <a:ext cx="12192000" cy="1586512"/>
          </a:xfrm>
          <a:prstGeom prst="rect">
            <a:avLst/>
          </a:prstGeom>
        </p:spPr>
      </p:pic>
      <p:sp>
        <p:nvSpPr>
          <p:cNvPr id="6" name="Rectangle 5"/>
          <p:cNvSpPr/>
          <p:nvPr/>
        </p:nvSpPr>
        <p:spPr>
          <a:xfrm>
            <a:off x="0" y="2807500"/>
            <a:ext cx="12192000" cy="707886"/>
          </a:xfrm>
          <a:prstGeom prst="rect">
            <a:avLst/>
          </a:prstGeom>
        </p:spPr>
        <p:txBody>
          <a:bodyPr wrap="square">
            <a:spAutoFit/>
          </a:bodyPr>
          <a:lstStyle/>
          <a:p>
            <a:r>
              <a:rPr lang="en-US" sz="2000" b="1" dirty="0" smtClean="0">
                <a:latin typeface="Helsinki" panose="020B0504020202020204" pitchFamily="34" charset="0"/>
              </a:rPr>
              <a:t>5.1.14.2.2.5 Qualifications. </a:t>
            </a:r>
            <a:r>
              <a:rPr lang="en-US" sz="2000" dirty="0" smtClean="0">
                <a:latin typeface="Helsinki" panose="020B0504020202020204" pitchFamily="34" charset="0"/>
              </a:rPr>
              <a:t>Persons maintaining these systems shall be </a:t>
            </a:r>
            <a:r>
              <a:rPr lang="en-US" sz="2000" b="1" dirty="0" smtClean="0">
                <a:latin typeface="Helsinki" panose="020B0504020202020204" pitchFamily="34" charset="0"/>
              </a:rPr>
              <a:t>qualified</a:t>
            </a:r>
            <a:r>
              <a:rPr lang="en-US" sz="2000" dirty="0" smtClean="0">
                <a:latin typeface="Helsinki" panose="020B0504020202020204" pitchFamily="34" charset="0"/>
              </a:rPr>
              <a:t> to perform these operations. Appropriate qualification shall be demonstrated by any of the following:</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324" y="271622"/>
            <a:ext cx="1390574" cy="952945"/>
          </a:xfrm>
          <a:prstGeom prst="rect">
            <a:avLst/>
          </a:prstGeom>
        </p:spPr>
      </p:pic>
      <p:pic>
        <p:nvPicPr>
          <p:cNvPr id="2" name="Picture 1"/>
          <p:cNvPicPr>
            <a:picLocks noChangeAspect="1"/>
          </p:cNvPicPr>
          <p:nvPr/>
        </p:nvPicPr>
        <p:blipFill>
          <a:blip r:embed="rId5"/>
          <a:stretch>
            <a:fillRect/>
          </a:stretch>
        </p:blipFill>
        <p:spPr>
          <a:xfrm>
            <a:off x="8352674" y="287736"/>
            <a:ext cx="3481953" cy="1780907"/>
          </a:xfrm>
          <a:prstGeom prst="rect">
            <a:avLst/>
          </a:prstGeom>
        </p:spPr>
      </p:pic>
    </p:spTree>
    <p:extLst>
      <p:ext uri="{BB962C8B-B14F-4D97-AF65-F5344CB8AC3E}">
        <p14:creationId xmlns:p14="http://schemas.microsoft.com/office/powerpoint/2010/main" val="1747536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5362045"/>
            <a:ext cx="12192000" cy="1586512"/>
          </a:xfrm>
          <a:prstGeom prst="rect">
            <a:avLst/>
          </a:prstGeom>
        </p:spPr>
      </p:pic>
      <p:sp>
        <p:nvSpPr>
          <p:cNvPr id="6" name="Rectangle 5"/>
          <p:cNvSpPr/>
          <p:nvPr/>
        </p:nvSpPr>
        <p:spPr>
          <a:xfrm>
            <a:off x="0" y="2807500"/>
            <a:ext cx="12192000" cy="707886"/>
          </a:xfrm>
          <a:prstGeom prst="rect">
            <a:avLst/>
          </a:prstGeom>
        </p:spPr>
        <p:txBody>
          <a:bodyPr wrap="square">
            <a:spAutoFit/>
          </a:bodyPr>
          <a:lstStyle/>
          <a:p>
            <a:r>
              <a:rPr lang="en-US" sz="2000" b="1" dirty="0" smtClean="0">
                <a:latin typeface="Helsinki" panose="020B0504020202020204" pitchFamily="34" charset="0"/>
              </a:rPr>
              <a:t>(1) </a:t>
            </a:r>
            <a:r>
              <a:rPr lang="en-US" sz="2000" dirty="0" smtClean="0">
                <a:latin typeface="Helsinki" panose="020B0504020202020204" pitchFamily="34" charset="0"/>
              </a:rPr>
              <a:t>Training and certification through the </a:t>
            </a:r>
            <a:r>
              <a:rPr lang="en-US" sz="2000" b="1" dirty="0" smtClean="0">
                <a:latin typeface="Helsinki" panose="020B0504020202020204" pitchFamily="34" charset="0"/>
              </a:rPr>
              <a:t>healthcare facility </a:t>
            </a:r>
            <a:r>
              <a:rPr lang="en-US" sz="2000" dirty="0" smtClean="0">
                <a:latin typeface="Helsinki" panose="020B0504020202020204" pitchFamily="34" charset="0"/>
              </a:rPr>
              <a:t>by which such persons are employed to work with specific equipment as installed in that facility</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324" y="271622"/>
            <a:ext cx="1390574" cy="952945"/>
          </a:xfrm>
          <a:prstGeom prst="rect">
            <a:avLst/>
          </a:prstGeom>
        </p:spPr>
      </p:pic>
      <p:pic>
        <p:nvPicPr>
          <p:cNvPr id="2" name="Picture 1"/>
          <p:cNvPicPr>
            <a:picLocks noChangeAspect="1"/>
          </p:cNvPicPr>
          <p:nvPr/>
        </p:nvPicPr>
        <p:blipFill>
          <a:blip r:embed="rId5"/>
          <a:stretch>
            <a:fillRect/>
          </a:stretch>
        </p:blipFill>
        <p:spPr>
          <a:xfrm>
            <a:off x="9231713" y="344797"/>
            <a:ext cx="2392887" cy="1539373"/>
          </a:xfrm>
          <a:prstGeom prst="rect">
            <a:avLst/>
          </a:prstGeom>
        </p:spPr>
      </p:pic>
    </p:spTree>
    <p:extLst>
      <p:ext uri="{BB962C8B-B14F-4D97-AF65-F5344CB8AC3E}">
        <p14:creationId xmlns:p14="http://schemas.microsoft.com/office/powerpoint/2010/main" val="3141761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5362045"/>
            <a:ext cx="12192000" cy="1586512"/>
          </a:xfrm>
          <a:prstGeom prst="rect">
            <a:avLst/>
          </a:prstGeom>
        </p:spPr>
      </p:pic>
      <p:sp>
        <p:nvSpPr>
          <p:cNvPr id="6" name="Rectangle 5"/>
          <p:cNvSpPr/>
          <p:nvPr/>
        </p:nvSpPr>
        <p:spPr>
          <a:xfrm>
            <a:off x="0" y="2467483"/>
            <a:ext cx="12192000" cy="707886"/>
          </a:xfrm>
          <a:prstGeom prst="rect">
            <a:avLst/>
          </a:prstGeom>
        </p:spPr>
        <p:txBody>
          <a:bodyPr wrap="square">
            <a:spAutoFit/>
          </a:bodyPr>
          <a:lstStyle/>
          <a:p>
            <a:r>
              <a:rPr lang="en-US" sz="2000" b="1" dirty="0" smtClean="0">
                <a:latin typeface="Helsinki" panose="020B0504020202020204" pitchFamily="34" charset="0"/>
              </a:rPr>
              <a:t>(2) </a:t>
            </a:r>
            <a:r>
              <a:rPr lang="en-US" sz="2000" dirty="0" smtClean="0">
                <a:latin typeface="Helsinki" panose="020B0504020202020204" pitchFamily="34" charset="0"/>
              </a:rPr>
              <a:t>Credentialing to the requirements of </a:t>
            </a:r>
            <a:r>
              <a:rPr lang="en-US" sz="2000" b="1" dirty="0" smtClean="0">
                <a:latin typeface="Helsinki" panose="020B0504020202020204" pitchFamily="34" charset="0"/>
              </a:rPr>
              <a:t>ASSE 6040</a:t>
            </a:r>
            <a:r>
              <a:rPr lang="en-US" sz="2000" dirty="0" smtClean="0">
                <a:latin typeface="Helsinki" panose="020B0504020202020204" pitchFamily="34" charset="0"/>
              </a:rPr>
              <a:t>, Professional Qualification Standard for Medical Gas Maintenance Personnel</a:t>
            </a:r>
          </a:p>
        </p:txBody>
      </p:sp>
      <p:sp>
        <p:nvSpPr>
          <p:cNvPr id="2" name="Rectangle 1"/>
          <p:cNvSpPr/>
          <p:nvPr/>
        </p:nvSpPr>
        <p:spPr>
          <a:xfrm>
            <a:off x="288324" y="3364831"/>
            <a:ext cx="11716107" cy="2554545"/>
          </a:xfrm>
          <a:prstGeom prst="rect">
            <a:avLst/>
          </a:prstGeom>
        </p:spPr>
        <p:txBody>
          <a:bodyPr wrap="square">
            <a:spAutoFit/>
          </a:bodyPr>
          <a:lstStyle/>
          <a:p>
            <a:pPr marL="457200" indent="-457200">
              <a:buFont typeface="+mj-lt"/>
              <a:buAutoNum type="arabicParenR"/>
            </a:pPr>
            <a:r>
              <a:rPr lang="en-US" sz="2000" dirty="0">
                <a:latin typeface="Helsinki" panose="020B0504020202020204" pitchFamily="34" charset="0"/>
              </a:rPr>
              <a:t>Candidates must be employed or contracted by a health care facility, or actively engaged in working with medical gas systems</a:t>
            </a:r>
            <a:r>
              <a:rPr lang="en-US" sz="2000" dirty="0" smtClean="0">
                <a:latin typeface="Helsinki" panose="020B0504020202020204" pitchFamily="34" charset="0"/>
              </a:rPr>
              <a:t>.</a:t>
            </a:r>
          </a:p>
          <a:p>
            <a:pPr marL="457200" indent="-457200">
              <a:buFont typeface="+mj-lt"/>
              <a:buAutoNum type="arabicParenR"/>
            </a:pPr>
            <a:endParaRPr lang="en-US" sz="2000" dirty="0">
              <a:latin typeface="Helsinki" panose="020B0504020202020204" pitchFamily="34" charset="0"/>
            </a:endParaRPr>
          </a:p>
          <a:p>
            <a:pPr marL="457200" indent="-457200">
              <a:buFont typeface="+mj-lt"/>
              <a:buAutoNum type="arabicParenR"/>
            </a:pPr>
            <a:r>
              <a:rPr lang="en-US" sz="2000" dirty="0">
                <a:latin typeface="Helsinki" panose="020B0504020202020204" pitchFamily="34" charset="0"/>
              </a:rPr>
              <a:t>Candidate shall have minimum of one (1) year of documented practical experience in the maintenance of medical gas systems</a:t>
            </a:r>
            <a:r>
              <a:rPr lang="en-US" sz="2000" dirty="0" smtClean="0">
                <a:latin typeface="Helsinki" panose="020B0504020202020204" pitchFamily="34" charset="0"/>
              </a:rPr>
              <a:t>.</a:t>
            </a:r>
          </a:p>
          <a:p>
            <a:pPr marL="457200" indent="-457200">
              <a:buFont typeface="+mj-lt"/>
              <a:buAutoNum type="arabicParenR"/>
            </a:pPr>
            <a:endParaRPr lang="en-US" sz="2000" dirty="0">
              <a:latin typeface="Helsinki" panose="020B0504020202020204" pitchFamily="34" charset="0"/>
            </a:endParaRPr>
          </a:p>
          <a:p>
            <a:pPr marL="457200" indent="-457200">
              <a:buFont typeface="+mj-lt"/>
              <a:buAutoNum type="arabicParenR"/>
            </a:pPr>
            <a:r>
              <a:rPr lang="en-US" sz="2000" dirty="0">
                <a:latin typeface="Helsinki" panose="020B0504020202020204" pitchFamily="34" charset="0"/>
              </a:rPr>
              <a:t>Candidate shall have completed a minimum 32-hour training course conducted by a Medical Gas Systems Instructor certified to ASSE Standard 6050</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324" y="271622"/>
            <a:ext cx="1390574" cy="952945"/>
          </a:xfrm>
          <a:prstGeom prst="rect">
            <a:avLst/>
          </a:prstGeom>
        </p:spPr>
      </p:pic>
      <p:pic>
        <p:nvPicPr>
          <p:cNvPr id="3" name="Picture 2"/>
          <p:cNvPicPr>
            <a:picLocks noChangeAspect="1"/>
          </p:cNvPicPr>
          <p:nvPr/>
        </p:nvPicPr>
        <p:blipFill>
          <a:blip r:embed="rId5"/>
          <a:stretch>
            <a:fillRect/>
          </a:stretch>
        </p:blipFill>
        <p:spPr>
          <a:xfrm>
            <a:off x="9766752" y="271622"/>
            <a:ext cx="2042337" cy="1707028"/>
          </a:xfrm>
          <a:prstGeom prst="rect">
            <a:avLst/>
          </a:prstGeom>
        </p:spPr>
      </p:pic>
    </p:spTree>
    <p:extLst>
      <p:ext uri="{BB962C8B-B14F-4D97-AF65-F5344CB8AC3E}">
        <p14:creationId xmlns:p14="http://schemas.microsoft.com/office/powerpoint/2010/main" val="2982593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5362045"/>
            <a:ext cx="12192000" cy="1586512"/>
          </a:xfrm>
          <a:prstGeom prst="rect">
            <a:avLst/>
          </a:prstGeom>
        </p:spPr>
      </p:pic>
      <p:sp>
        <p:nvSpPr>
          <p:cNvPr id="6" name="Rectangle 5"/>
          <p:cNvSpPr/>
          <p:nvPr/>
        </p:nvSpPr>
        <p:spPr>
          <a:xfrm>
            <a:off x="0" y="2112953"/>
            <a:ext cx="12192000" cy="707886"/>
          </a:xfrm>
          <a:prstGeom prst="rect">
            <a:avLst/>
          </a:prstGeom>
        </p:spPr>
        <p:txBody>
          <a:bodyPr wrap="square">
            <a:spAutoFit/>
          </a:bodyPr>
          <a:lstStyle/>
          <a:p>
            <a:r>
              <a:rPr lang="en-US" sz="2000" b="1" dirty="0" smtClean="0">
                <a:latin typeface="Helsinki" panose="020B0504020202020204" pitchFamily="34" charset="0"/>
              </a:rPr>
              <a:t>(3) </a:t>
            </a:r>
            <a:r>
              <a:rPr lang="en-US" sz="2000" dirty="0" smtClean="0">
                <a:latin typeface="Helsinki" panose="020B0504020202020204" pitchFamily="34" charset="0"/>
              </a:rPr>
              <a:t>Credentialing to the requirements of </a:t>
            </a:r>
            <a:r>
              <a:rPr lang="en-US" sz="2000" b="1" dirty="0" smtClean="0">
                <a:latin typeface="Helsinki" panose="020B0504020202020204" pitchFamily="34" charset="0"/>
              </a:rPr>
              <a:t>ASSE 6030</a:t>
            </a:r>
            <a:r>
              <a:rPr lang="en-US" sz="2000" dirty="0" smtClean="0">
                <a:latin typeface="Helsinki" panose="020B0504020202020204" pitchFamily="34" charset="0"/>
              </a:rPr>
              <a:t>, Professional Qualification Standard for Medical Gas System Verifiers</a:t>
            </a:r>
          </a:p>
        </p:txBody>
      </p:sp>
      <p:sp>
        <p:nvSpPr>
          <p:cNvPr id="3" name="Rectangle 2"/>
          <p:cNvSpPr/>
          <p:nvPr/>
        </p:nvSpPr>
        <p:spPr>
          <a:xfrm>
            <a:off x="93784" y="2946000"/>
            <a:ext cx="12004431" cy="3170099"/>
          </a:xfrm>
          <a:prstGeom prst="rect">
            <a:avLst/>
          </a:prstGeom>
        </p:spPr>
        <p:txBody>
          <a:bodyPr wrap="square">
            <a:spAutoFit/>
          </a:bodyPr>
          <a:lstStyle/>
          <a:p>
            <a:pPr marL="342900" indent="-342900">
              <a:buFont typeface="+mj-lt"/>
              <a:buAutoNum type="arabicParenR"/>
            </a:pPr>
            <a:r>
              <a:rPr lang="en-US" sz="2000" dirty="0">
                <a:latin typeface="Helsinki" panose="020B0504020202020204" pitchFamily="34" charset="0"/>
              </a:rPr>
              <a:t>Candidates must have a minimum of two (2) years of documented practical experience in the verification of medical gas piping systems. Records substantiating the required experience or testimonial letters on company letterhead from employers are required. Testimonial letters must fully describe duties performed and dates employed, and must be accompanied by W-2 forms</a:t>
            </a:r>
            <a:r>
              <a:rPr lang="en-US" sz="2000" dirty="0" smtClean="0">
                <a:latin typeface="Helsinki" panose="020B0504020202020204" pitchFamily="34" charset="0"/>
              </a:rPr>
              <a:t>.</a:t>
            </a:r>
          </a:p>
          <a:p>
            <a:pPr marL="342900" indent="-342900">
              <a:buFont typeface="+mj-lt"/>
              <a:buAutoNum type="arabicParenR"/>
            </a:pPr>
            <a:endParaRPr lang="en-US" sz="2000" dirty="0">
              <a:latin typeface="Helsinki" panose="020B0504020202020204" pitchFamily="34" charset="0"/>
            </a:endParaRPr>
          </a:p>
          <a:p>
            <a:pPr marL="342900" indent="-342900">
              <a:buFont typeface="+mj-lt"/>
              <a:buAutoNum type="arabicParenR"/>
            </a:pPr>
            <a:r>
              <a:rPr lang="en-US" sz="2000" dirty="0">
                <a:latin typeface="Helsinki" panose="020B0504020202020204" pitchFamily="34" charset="0"/>
              </a:rPr>
              <a:t>Candidates are also required to have a current certificate of insurance, in the name of the individual or employing verification company, for general liability, and professional liability insurance</a:t>
            </a:r>
            <a:r>
              <a:rPr lang="en-US" sz="2000" dirty="0" smtClean="0">
                <a:latin typeface="Helsinki" panose="020B0504020202020204" pitchFamily="34" charset="0"/>
              </a:rPr>
              <a:t>.</a:t>
            </a:r>
          </a:p>
          <a:p>
            <a:pPr marL="342900" indent="-342900">
              <a:buFont typeface="+mj-lt"/>
              <a:buAutoNum type="arabicParenR"/>
            </a:pPr>
            <a:endParaRPr lang="en-US" sz="2000" dirty="0">
              <a:latin typeface="Helsinki" panose="020B0504020202020204" pitchFamily="34" charset="0"/>
            </a:endParaRPr>
          </a:p>
          <a:p>
            <a:pPr marL="342900" indent="-342900">
              <a:buFont typeface="+mj-lt"/>
              <a:buAutoNum type="arabicParenR"/>
            </a:pPr>
            <a:r>
              <a:rPr lang="en-US" sz="2000" dirty="0">
                <a:latin typeface="Helsinki" panose="020B0504020202020204" pitchFamily="34" charset="0"/>
              </a:rPr>
              <a:t>Candidate shall have completed a minimum 32-hour training course conducted by a Medical Gas Systems Instructor certified to ASSE Standard 6050</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324" y="271622"/>
            <a:ext cx="1390574" cy="952945"/>
          </a:xfrm>
          <a:prstGeom prst="rect">
            <a:avLst/>
          </a:prstGeom>
        </p:spPr>
      </p:pic>
      <p:pic>
        <p:nvPicPr>
          <p:cNvPr id="5" name="Picture 4"/>
          <p:cNvPicPr>
            <a:picLocks noChangeAspect="1"/>
          </p:cNvPicPr>
          <p:nvPr/>
        </p:nvPicPr>
        <p:blipFill>
          <a:blip r:embed="rId5"/>
          <a:stretch>
            <a:fillRect/>
          </a:stretch>
        </p:blipFill>
        <p:spPr>
          <a:xfrm>
            <a:off x="10024096" y="32365"/>
            <a:ext cx="1737511" cy="1745131"/>
          </a:xfrm>
          <a:prstGeom prst="rect">
            <a:avLst/>
          </a:prstGeom>
        </p:spPr>
      </p:pic>
    </p:spTree>
    <p:extLst>
      <p:ext uri="{BB962C8B-B14F-4D97-AF65-F5344CB8AC3E}">
        <p14:creationId xmlns:p14="http://schemas.microsoft.com/office/powerpoint/2010/main" val="4027220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5271488"/>
            <a:ext cx="12192000" cy="1586512"/>
          </a:xfrm>
          <a:prstGeom prst="rect">
            <a:avLst/>
          </a:prstGeom>
        </p:spPr>
      </p:pic>
      <p:pic>
        <p:nvPicPr>
          <p:cNvPr id="2" name="Picture 1"/>
          <p:cNvPicPr>
            <a:picLocks noChangeAspect="1"/>
          </p:cNvPicPr>
          <p:nvPr/>
        </p:nvPicPr>
        <p:blipFill>
          <a:blip r:embed="rId4"/>
          <a:stretch>
            <a:fillRect/>
          </a:stretch>
        </p:blipFill>
        <p:spPr>
          <a:xfrm>
            <a:off x="696036" y="2291920"/>
            <a:ext cx="4726437" cy="3102398"/>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5"/>
          <a:stretch>
            <a:fillRect/>
          </a:stretch>
        </p:blipFill>
        <p:spPr>
          <a:xfrm>
            <a:off x="6572921" y="2264293"/>
            <a:ext cx="4977579" cy="3157652"/>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4923514" y="1787738"/>
            <a:ext cx="2015813" cy="400110"/>
          </a:xfrm>
          <a:prstGeom prst="rect">
            <a:avLst/>
          </a:prstGeom>
          <a:ln>
            <a:noFill/>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000" b="1" dirty="0" smtClean="0">
                <a:solidFill>
                  <a:schemeClr val="bg2">
                    <a:lumMod val="50000"/>
                  </a:schemeClr>
                </a:solidFill>
                <a:latin typeface="Helsinki" panose="020B0504020202020204" pitchFamily="34" charset="0"/>
              </a:rPr>
              <a:t>Credentials</a:t>
            </a: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324" y="271622"/>
            <a:ext cx="1390574" cy="952945"/>
          </a:xfrm>
          <a:prstGeom prst="rect">
            <a:avLst/>
          </a:prstGeom>
        </p:spPr>
      </p:pic>
    </p:spTree>
    <p:extLst>
      <p:ext uri="{BB962C8B-B14F-4D97-AF65-F5344CB8AC3E}">
        <p14:creationId xmlns:p14="http://schemas.microsoft.com/office/powerpoint/2010/main" val="907236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5362045"/>
            <a:ext cx="12192000" cy="1586512"/>
          </a:xfrm>
          <a:prstGeom prst="rect">
            <a:avLst/>
          </a:prstGeom>
        </p:spPr>
      </p:pic>
      <p:sp>
        <p:nvSpPr>
          <p:cNvPr id="6" name="Rectangle 5"/>
          <p:cNvSpPr/>
          <p:nvPr/>
        </p:nvSpPr>
        <p:spPr>
          <a:xfrm>
            <a:off x="0" y="2807500"/>
            <a:ext cx="12192000" cy="400110"/>
          </a:xfrm>
          <a:prstGeom prst="rect">
            <a:avLst/>
          </a:prstGeom>
        </p:spPr>
        <p:txBody>
          <a:bodyPr wrap="square">
            <a:spAutoFit/>
          </a:bodyPr>
          <a:lstStyle/>
          <a:p>
            <a:r>
              <a:rPr lang="en-US" sz="2000" b="1" dirty="0" smtClean="0">
                <a:latin typeface="Helsinki" panose="020B0504020202020204" pitchFamily="34" charset="0"/>
              </a:rPr>
              <a:t>5.1.14.2.3 Inspection and Testing Operations</a:t>
            </a:r>
            <a:endParaRPr lang="en-US" sz="2000" dirty="0" smtClean="0">
              <a:latin typeface="Helsinki" panose="020B0504020202020204" pitchFamily="34" charset="0"/>
            </a:endParaRPr>
          </a:p>
        </p:txBody>
      </p:sp>
      <p:sp>
        <p:nvSpPr>
          <p:cNvPr id="7" name="Rectangle 6"/>
          <p:cNvSpPr/>
          <p:nvPr/>
        </p:nvSpPr>
        <p:spPr>
          <a:xfrm>
            <a:off x="0" y="3821960"/>
            <a:ext cx="12192000" cy="707886"/>
          </a:xfrm>
          <a:prstGeom prst="rect">
            <a:avLst/>
          </a:prstGeom>
        </p:spPr>
        <p:txBody>
          <a:bodyPr wrap="square">
            <a:spAutoFit/>
          </a:bodyPr>
          <a:lstStyle/>
          <a:p>
            <a:r>
              <a:rPr lang="en-US" sz="2000" b="1" dirty="0" smtClean="0">
                <a:latin typeface="Helsinki" panose="020B0504020202020204" pitchFamily="34" charset="0"/>
              </a:rPr>
              <a:t>5.1.14.2.3.1 General. </a:t>
            </a:r>
            <a:r>
              <a:rPr lang="en-US" sz="2000" dirty="0" smtClean="0">
                <a:latin typeface="Helsinki" panose="020B0504020202020204" pitchFamily="34" charset="0"/>
              </a:rPr>
              <a:t>The elements in 5.1.14.2.2.2 through 5.1.15 shall be inspected or tested as part of the maintenance program as follows:</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324" y="271622"/>
            <a:ext cx="1390574" cy="952945"/>
          </a:xfrm>
          <a:prstGeom prst="rect">
            <a:avLst/>
          </a:prstGeom>
        </p:spPr>
      </p:pic>
      <p:pic>
        <p:nvPicPr>
          <p:cNvPr id="3" name="Picture 2"/>
          <p:cNvPicPr>
            <a:picLocks noChangeAspect="1"/>
          </p:cNvPicPr>
          <p:nvPr/>
        </p:nvPicPr>
        <p:blipFill>
          <a:blip r:embed="rId5"/>
          <a:stretch>
            <a:fillRect/>
          </a:stretch>
        </p:blipFill>
        <p:spPr>
          <a:xfrm>
            <a:off x="4361305" y="585043"/>
            <a:ext cx="3469389" cy="1909036"/>
          </a:xfrm>
          <a:prstGeom prst="rect">
            <a:avLst/>
          </a:prstGeom>
        </p:spPr>
      </p:pic>
      <p:sp>
        <p:nvSpPr>
          <p:cNvPr id="2" name="Oval 1"/>
          <p:cNvSpPr/>
          <p:nvPr/>
        </p:nvSpPr>
        <p:spPr>
          <a:xfrm>
            <a:off x="6685612" y="3834452"/>
            <a:ext cx="899411" cy="4227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361305" y="3821960"/>
            <a:ext cx="1544820" cy="4352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2721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5271488"/>
            <a:ext cx="12192000" cy="1586512"/>
          </a:xfrm>
          <a:prstGeom prst="rect">
            <a:avLst/>
          </a:prstGeom>
        </p:spPr>
      </p:pic>
      <p:sp>
        <p:nvSpPr>
          <p:cNvPr id="7" name="Rectangle 6"/>
          <p:cNvSpPr/>
          <p:nvPr/>
        </p:nvSpPr>
        <p:spPr>
          <a:xfrm>
            <a:off x="3534770" y="2921755"/>
            <a:ext cx="4644788" cy="1384995"/>
          </a:xfrm>
          <a:prstGeom prst="rect">
            <a:avLst/>
          </a:prstGeom>
        </p:spPr>
        <p:txBody>
          <a:bodyPr wrap="square">
            <a:spAutoFit/>
          </a:bodyPr>
          <a:lstStyle/>
          <a:p>
            <a:pPr algn="ctr"/>
            <a:r>
              <a:rPr lang="en-US" sz="2000" dirty="0" smtClean="0">
                <a:latin typeface="Helsinki" panose="020B0504020202020204" pitchFamily="34" charset="0"/>
              </a:rPr>
              <a:t>Presenter</a:t>
            </a:r>
          </a:p>
          <a:p>
            <a:pPr algn="ctr"/>
            <a:r>
              <a:rPr lang="en-US" sz="2400" b="1" dirty="0" smtClean="0">
                <a:latin typeface="Helsinki" panose="020B0504020202020204" pitchFamily="34" charset="0"/>
              </a:rPr>
              <a:t>Jay D’Agostino</a:t>
            </a:r>
          </a:p>
          <a:p>
            <a:pPr algn="ctr"/>
            <a:r>
              <a:rPr lang="en-US" sz="2000" dirty="0" smtClean="0">
                <a:latin typeface="Helsinki" panose="020B0504020202020204" pitchFamily="34" charset="0"/>
              </a:rPr>
              <a:t>Business Development Manager</a:t>
            </a:r>
          </a:p>
          <a:p>
            <a:pPr algn="ctr"/>
            <a:r>
              <a:rPr lang="en-US" sz="2000" dirty="0" smtClean="0">
                <a:latin typeface="Helsinki" panose="020B0504020202020204" pitchFamily="34" charset="0"/>
              </a:rPr>
              <a:t>Scales Medical Technologies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324" y="271622"/>
            <a:ext cx="1390574" cy="952945"/>
          </a:xfrm>
          <a:prstGeom prst="rect">
            <a:avLst/>
          </a:prstGeom>
        </p:spPr>
      </p:pic>
    </p:spTree>
    <p:extLst>
      <p:ext uri="{BB962C8B-B14F-4D97-AF65-F5344CB8AC3E}">
        <p14:creationId xmlns:p14="http://schemas.microsoft.com/office/powerpoint/2010/main" val="3482156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5362045"/>
            <a:ext cx="12192000" cy="1586512"/>
          </a:xfrm>
          <a:prstGeom prst="rect">
            <a:avLst/>
          </a:prstGeom>
        </p:spPr>
      </p:pic>
      <p:sp>
        <p:nvSpPr>
          <p:cNvPr id="7" name="Rectangle 6"/>
          <p:cNvSpPr/>
          <p:nvPr/>
        </p:nvSpPr>
        <p:spPr>
          <a:xfrm>
            <a:off x="0" y="2369649"/>
            <a:ext cx="12192000" cy="3785652"/>
          </a:xfrm>
          <a:prstGeom prst="rect">
            <a:avLst/>
          </a:prstGeom>
        </p:spPr>
        <p:txBody>
          <a:bodyPr wrap="square">
            <a:spAutoFit/>
          </a:bodyPr>
          <a:lstStyle/>
          <a:p>
            <a:pPr marL="457200" indent="-457200">
              <a:buFont typeface="+mj-lt"/>
              <a:buAutoNum type="arabicParenR"/>
            </a:pPr>
            <a:r>
              <a:rPr lang="en-US" sz="2000" b="1" dirty="0" smtClean="0">
                <a:latin typeface="Helsinki" panose="020B0504020202020204" pitchFamily="34" charset="0"/>
              </a:rPr>
              <a:t>Medical air source, as follows</a:t>
            </a:r>
            <a:r>
              <a:rPr lang="en-US" sz="2000" dirty="0" smtClean="0">
                <a:latin typeface="Helsinki" panose="020B0504020202020204" pitchFamily="34" charset="0"/>
              </a:rPr>
              <a:t>:</a:t>
            </a:r>
          </a:p>
          <a:p>
            <a:pPr lvl="1"/>
            <a:r>
              <a:rPr lang="en-US" sz="2000" dirty="0" smtClean="0">
                <a:latin typeface="Helsinki" panose="020B0504020202020204" pitchFamily="34" charset="0"/>
              </a:rPr>
              <a:t>A. Room temperature</a:t>
            </a:r>
          </a:p>
          <a:p>
            <a:pPr lvl="1"/>
            <a:r>
              <a:rPr lang="en-US" sz="2000" dirty="0" smtClean="0">
                <a:latin typeface="Helsinki" panose="020B0504020202020204" pitchFamily="34" charset="0"/>
              </a:rPr>
              <a:t>B. Shaft seal condition</a:t>
            </a:r>
          </a:p>
          <a:p>
            <a:pPr lvl="1"/>
            <a:r>
              <a:rPr lang="en-US" sz="2000" dirty="0" smtClean="0">
                <a:latin typeface="Helsinki" panose="020B0504020202020204" pitchFamily="34" charset="0"/>
              </a:rPr>
              <a:t>C. Filter condition</a:t>
            </a:r>
          </a:p>
          <a:p>
            <a:pPr lvl="1"/>
            <a:r>
              <a:rPr lang="en-US" sz="2000" dirty="0" smtClean="0">
                <a:latin typeface="Helsinki" panose="020B0504020202020204" pitchFamily="34" charset="0"/>
              </a:rPr>
              <a:t>D. Presence of hydrocarbons</a:t>
            </a:r>
          </a:p>
          <a:p>
            <a:pPr lvl="1"/>
            <a:r>
              <a:rPr lang="en-US" sz="2000" dirty="0" smtClean="0">
                <a:latin typeface="Helsinki" panose="020B0504020202020204" pitchFamily="34" charset="0"/>
              </a:rPr>
              <a:t>E. Room ventilation</a:t>
            </a:r>
          </a:p>
          <a:p>
            <a:pPr lvl="1"/>
            <a:r>
              <a:rPr lang="en-US" sz="2000" dirty="0" smtClean="0">
                <a:latin typeface="Helsinki" panose="020B0504020202020204" pitchFamily="34" charset="0"/>
              </a:rPr>
              <a:t>F. Water quality, if so equipped</a:t>
            </a:r>
          </a:p>
          <a:p>
            <a:pPr lvl="1"/>
            <a:r>
              <a:rPr lang="en-US" sz="2000" dirty="0" smtClean="0">
                <a:latin typeface="Helsinki" panose="020B0504020202020204" pitchFamily="34" charset="0"/>
              </a:rPr>
              <a:t>G. Intake location</a:t>
            </a:r>
          </a:p>
          <a:p>
            <a:pPr lvl="1"/>
            <a:r>
              <a:rPr lang="en-US" sz="2000" dirty="0" smtClean="0">
                <a:latin typeface="Helsinki" panose="020B0504020202020204" pitchFamily="34" charset="0"/>
              </a:rPr>
              <a:t>H. Carbon monoxide monitor calibration</a:t>
            </a:r>
          </a:p>
          <a:p>
            <a:pPr lvl="1"/>
            <a:r>
              <a:rPr lang="en-US" sz="2000" dirty="0" smtClean="0">
                <a:latin typeface="Helsinki" panose="020B0504020202020204" pitchFamily="34" charset="0"/>
              </a:rPr>
              <a:t> I. Air purity</a:t>
            </a:r>
          </a:p>
          <a:p>
            <a:pPr lvl="1"/>
            <a:r>
              <a:rPr lang="en-US" sz="2000" dirty="0" smtClean="0">
                <a:latin typeface="Helsinki" panose="020B0504020202020204" pitchFamily="34" charset="0"/>
              </a:rPr>
              <a:t>J. Dew point</a:t>
            </a:r>
          </a:p>
          <a:p>
            <a:pPr marL="914400" lvl="1" indent="-457200">
              <a:buAutoNum type="arabicParenR"/>
            </a:pPr>
            <a:endParaRPr lang="en-US" sz="2000" dirty="0" smtClean="0">
              <a:latin typeface="Helsinki" panose="020B0504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324" y="271622"/>
            <a:ext cx="1390574" cy="952945"/>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50662" y="501708"/>
            <a:ext cx="2365248" cy="2590800"/>
          </a:xfrm>
          <a:prstGeom prst="rect">
            <a:avLst/>
          </a:prstGeom>
        </p:spPr>
      </p:pic>
    </p:spTree>
    <p:extLst>
      <p:ext uri="{BB962C8B-B14F-4D97-AF65-F5344CB8AC3E}">
        <p14:creationId xmlns:p14="http://schemas.microsoft.com/office/powerpoint/2010/main" val="266430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5362045"/>
            <a:ext cx="12192000" cy="1586512"/>
          </a:xfrm>
          <a:prstGeom prst="rect">
            <a:avLst/>
          </a:prstGeom>
        </p:spPr>
      </p:pic>
      <p:sp>
        <p:nvSpPr>
          <p:cNvPr id="7" name="Rectangle 6"/>
          <p:cNvSpPr/>
          <p:nvPr/>
        </p:nvSpPr>
        <p:spPr>
          <a:xfrm>
            <a:off x="0" y="2955803"/>
            <a:ext cx="12192000" cy="1015663"/>
          </a:xfrm>
          <a:prstGeom prst="rect">
            <a:avLst/>
          </a:prstGeom>
        </p:spPr>
        <p:txBody>
          <a:bodyPr wrap="square">
            <a:spAutoFit/>
          </a:bodyPr>
          <a:lstStyle/>
          <a:p>
            <a:pPr marL="457200" indent="-457200">
              <a:buFont typeface="+mj-lt"/>
              <a:buAutoNum type="arabicParenR" startAt="2"/>
            </a:pPr>
            <a:r>
              <a:rPr lang="en-US" sz="2000" b="1" dirty="0" smtClean="0">
                <a:latin typeface="Helsinki" panose="020B0504020202020204" pitchFamily="34" charset="0"/>
              </a:rPr>
              <a:t>Medical Vacuum Source</a:t>
            </a:r>
            <a:r>
              <a:rPr lang="en-US" sz="2000" dirty="0" smtClean="0">
                <a:latin typeface="Helsinki" panose="020B0504020202020204" pitchFamily="34" charset="0"/>
              </a:rPr>
              <a:t>-Exhaust Location</a:t>
            </a:r>
          </a:p>
          <a:p>
            <a:pPr marL="457200" indent="-457200">
              <a:buFont typeface="+mj-lt"/>
              <a:buAutoNum type="arabicParenR" startAt="2"/>
            </a:pPr>
            <a:r>
              <a:rPr lang="en-US" sz="2000" b="1" dirty="0" smtClean="0">
                <a:latin typeface="Helsinki" panose="020B0504020202020204" pitchFamily="34" charset="0"/>
              </a:rPr>
              <a:t>WAGD Source</a:t>
            </a:r>
            <a:r>
              <a:rPr lang="en-US" sz="2000" dirty="0" smtClean="0">
                <a:latin typeface="Helsinki" panose="020B0504020202020204" pitchFamily="34" charset="0"/>
              </a:rPr>
              <a:t>-Exhaust Location</a:t>
            </a:r>
          </a:p>
          <a:p>
            <a:pPr marL="457200" indent="-457200">
              <a:buFont typeface="+mj-lt"/>
              <a:buAutoNum type="arabicParenR" startAt="2"/>
            </a:pPr>
            <a:r>
              <a:rPr lang="en-US" sz="2000" b="1" dirty="0" smtClean="0">
                <a:latin typeface="Helsinki" panose="020B0504020202020204" pitchFamily="34" charset="0"/>
              </a:rPr>
              <a:t>Instrument Air Source</a:t>
            </a:r>
            <a:r>
              <a:rPr lang="en-US" sz="2000" dirty="0" smtClean="0">
                <a:latin typeface="Helsinki" panose="020B0504020202020204" pitchFamily="34" charset="0"/>
              </a:rPr>
              <a:t>-Filter Condition</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324" y="271622"/>
            <a:ext cx="1390574" cy="952945"/>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82444" y="433084"/>
            <a:ext cx="2121408" cy="2822448"/>
          </a:xfrm>
          <a:prstGeom prst="rect">
            <a:avLst/>
          </a:prstGeom>
        </p:spPr>
      </p:pic>
    </p:spTree>
    <p:extLst>
      <p:ext uri="{BB962C8B-B14F-4D97-AF65-F5344CB8AC3E}">
        <p14:creationId xmlns:p14="http://schemas.microsoft.com/office/powerpoint/2010/main" val="2572196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5362045"/>
            <a:ext cx="12192000" cy="1586512"/>
          </a:xfrm>
          <a:prstGeom prst="rect">
            <a:avLst/>
          </a:prstGeom>
        </p:spPr>
      </p:pic>
      <p:sp>
        <p:nvSpPr>
          <p:cNvPr id="7" name="Rectangle 6"/>
          <p:cNvSpPr/>
          <p:nvPr/>
        </p:nvSpPr>
        <p:spPr>
          <a:xfrm>
            <a:off x="0" y="2955803"/>
            <a:ext cx="12192000" cy="1015663"/>
          </a:xfrm>
          <a:prstGeom prst="rect">
            <a:avLst/>
          </a:prstGeom>
        </p:spPr>
        <p:txBody>
          <a:bodyPr wrap="square">
            <a:spAutoFit/>
          </a:bodyPr>
          <a:lstStyle/>
          <a:p>
            <a:pPr marL="457200" indent="-457200">
              <a:buFont typeface="+mj-lt"/>
              <a:buAutoNum type="arabicParenR" startAt="5"/>
            </a:pPr>
            <a:r>
              <a:rPr lang="en-US" sz="2000" b="1" dirty="0" smtClean="0">
                <a:latin typeface="Helsinki" panose="020B0504020202020204" pitchFamily="34" charset="0"/>
              </a:rPr>
              <a:t>Manifold Sources</a:t>
            </a:r>
          </a:p>
          <a:p>
            <a:r>
              <a:rPr lang="en-US" sz="2000" dirty="0">
                <a:latin typeface="Helsinki" panose="020B0504020202020204" pitchFamily="34" charset="0"/>
              </a:rPr>
              <a:t>	</a:t>
            </a:r>
            <a:r>
              <a:rPr lang="en-US" sz="2000" dirty="0" smtClean="0">
                <a:latin typeface="Helsinki" panose="020B0504020202020204" pitchFamily="34" charset="0"/>
              </a:rPr>
              <a:t>(a) Ventilation</a:t>
            </a:r>
          </a:p>
          <a:p>
            <a:r>
              <a:rPr lang="en-US" sz="2000" dirty="0">
                <a:latin typeface="Helsinki" panose="020B0504020202020204" pitchFamily="34" charset="0"/>
              </a:rPr>
              <a:t>	</a:t>
            </a:r>
            <a:r>
              <a:rPr lang="en-US" sz="2000" dirty="0" smtClean="0">
                <a:latin typeface="Helsinki" panose="020B0504020202020204" pitchFamily="34" charset="0"/>
              </a:rPr>
              <a:t>(b) Enclosure Labeling</a:t>
            </a:r>
          </a:p>
        </p:txBody>
      </p:sp>
      <p:pic>
        <p:nvPicPr>
          <p:cNvPr id="2" name="Picture 1"/>
          <p:cNvPicPr>
            <a:picLocks noChangeAspect="1"/>
          </p:cNvPicPr>
          <p:nvPr/>
        </p:nvPicPr>
        <p:blipFill>
          <a:blip r:embed="rId4"/>
          <a:stretch>
            <a:fillRect/>
          </a:stretch>
        </p:blipFill>
        <p:spPr>
          <a:xfrm>
            <a:off x="4557433" y="288647"/>
            <a:ext cx="4688137" cy="2188564"/>
          </a:xfrm>
          <a:prstGeom prst="rect">
            <a:avLst/>
          </a:prstGeom>
        </p:spPr>
      </p:pic>
      <p:pic>
        <p:nvPicPr>
          <p:cNvPr id="3" name="Picture 2"/>
          <p:cNvPicPr>
            <a:picLocks noChangeAspect="1"/>
          </p:cNvPicPr>
          <p:nvPr/>
        </p:nvPicPr>
        <p:blipFill>
          <a:blip r:embed="rId5"/>
          <a:stretch>
            <a:fillRect/>
          </a:stretch>
        </p:blipFill>
        <p:spPr>
          <a:xfrm>
            <a:off x="3908558" y="3454514"/>
            <a:ext cx="3043724" cy="2424484"/>
          </a:xfrm>
          <a:prstGeom prst="rect">
            <a:avLst/>
          </a:prstGeom>
        </p:spPr>
      </p:pic>
      <p:pic>
        <p:nvPicPr>
          <p:cNvPr id="6" name="Picture 5"/>
          <p:cNvPicPr>
            <a:picLocks noChangeAspect="1"/>
          </p:cNvPicPr>
          <p:nvPr/>
        </p:nvPicPr>
        <p:blipFill>
          <a:blip r:embed="rId6"/>
          <a:stretch>
            <a:fillRect/>
          </a:stretch>
        </p:blipFill>
        <p:spPr>
          <a:xfrm>
            <a:off x="7179189" y="3304268"/>
            <a:ext cx="2903472" cy="1821338"/>
          </a:xfrm>
          <a:prstGeom prst="rect">
            <a:avLst/>
          </a:prstGeom>
        </p:spPr>
      </p:pic>
      <p:pic>
        <p:nvPicPr>
          <p:cNvPr id="8" name="Picture 7"/>
          <p:cNvPicPr>
            <a:picLocks noChangeAspect="1"/>
          </p:cNvPicPr>
          <p:nvPr/>
        </p:nvPicPr>
        <p:blipFill>
          <a:blip r:embed="rId7"/>
          <a:stretch>
            <a:fillRect/>
          </a:stretch>
        </p:blipFill>
        <p:spPr>
          <a:xfrm rot="2788110">
            <a:off x="9649526" y="1825209"/>
            <a:ext cx="2097861" cy="1833424"/>
          </a:xfrm>
          <a:prstGeom prst="rect">
            <a:avLst/>
          </a:prstGeom>
        </p:spPr>
      </p:pic>
      <p:sp>
        <p:nvSpPr>
          <p:cNvPr id="9" name="TextBox 8"/>
          <p:cNvSpPr txBox="1"/>
          <p:nvPr/>
        </p:nvSpPr>
        <p:spPr>
          <a:xfrm>
            <a:off x="10355228" y="5242846"/>
            <a:ext cx="1573967" cy="400110"/>
          </a:xfrm>
          <a:prstGeom prst="rect">
            <a:avLst/>
          </a:prstGeom>
          <a:noFill/>
        </p:spPr>
        <p:txBody>
          <a:bodyPr wrap="square" rtlCol="0">
            <a:spAutoFit/>
          </a:bodyPr>
          <a:lstStyle/>
          <a:p>
            <a:r>
              <a:rPr lang="en-US" sz="20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Helsinki" panose="020B0504020202020204" pitchFamily="34" charset="0"/>
              </a:rPr>
              <a:t>1ft AFF</a:t>
            </a:r>
            <a:endParaRPr lang="en-US"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Helsinki" panose="020B0504020202020204" pitchFamily="34" charset="0"/>
            </a:endParaRPr>
          </a:p>
        </p:txBody>
      </p:sp>
      <p:sp>
        <p:nvSpPr>
          <p:cNvPr id="10" name="Up Arrow 9"/>
          <p:cNvSpPr/>
          <p:nvPr/>
        </p:nvSpPr>
        <p:spPr>
          <a:xfrm>
            <a:off x="10698456" y="3862957"/>
            <a:ext cx="284813" cy="134028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8324" y="271622"/>
            <a:ext cx="1390574" cy="952945"/>
          </a:xfrm>
          <a:prstGeom prst="rect">
            <a:avLst/>
          </a:prstGeom>
        </p:spPr>
      </p:pic>
    </p:spTree>
    <p:extLst>
      <p:ext uri="{BB962C8B-B14F-4D97-AF65-F5344CB8AC3E}">
        <p14:creationId xmlns:p14="http://schemas.microsoft.com/office/powerpoint/2010/main" val="3766718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5362045"/>
            <a:ext cx="12192000" cy="1586512"/>
          </a:xfrm>
          <a:prstGeom prst="rect">
            <a:avLst/>
          </a:prstGeom>
        </p:spPr>
      </p:pic>
      <p:sp>
        <p:nvSpPr>
          <p:cNvPr id="7" name="Rectangle 6"/>
          <p:cNvSpPr/>
          <p:nvPr/>
        </p:nvSpPr>
        <p:spPr>
          <a:xfrm>
            <a:off x="0" y="2182080"/>
            <a:ext cx="12192000" cy="3785652"/>
          </a:xfrm>
          <a:prstGeom prst="rect">
            <a:avLst/>
          </a:prstGeom>
        </p:spPr>
        <p:txBody>
          <a:bodyPr wrap="square">
            <a:spAutoFit/>
          </a:bodyPr>
          <a:lstStyle/>
          <a:p>
            <a:pPr marL="457200" indent="-457200">
              <a:buFont typeface="+mj-lt"/>
              <a:buAutoNum type="arabicParenR" startAt="6"/>
            </a:pPr>
            <a:r>
              <a:rPr lang="en-US" sz="2000" b="1" dirty="0" smtClean="0">
                <a:latin typeface="Helsinki" panose="020B0504020202020204" pitchFamily="34" charset="0"/>
              </a:rPr>
              <a:t>Bulk cryogenic liquid </a:t>
            </a:r>
            <a:r>
              <a:rPr lang="en-US" sz="2000" b="1" dirty="0" smtClean="0">
                <a:latin typeface="Helsinki" panose="020B0504020202020204" pitchFamily="34" charset="0"/>
              </a:rPr>
              <a:t>source-</a:t>
            </a:r>
            <a:r>
              <a:rPr lang="en-US" sz="2000" dirty="0" smtClean="0">
                <a:latin typeface="Helsinki" panose="020B0504020202020204" pitchFamily="34" charset="0"/>
              </a:rPr>
              <a:t>inspected </a:t>
            </a:r>
            <a:r>
              <a:rPr lang="en-US" sz="2000" dirty="0" smtClean="0">
                <a:latin typeface="Helsinki" panose="020B0504020202020204" pitchFamily="34" charset="0"/>
              </a:rPr>
              <a:t>in accordance with NFPA 55, Compressed Gases and Cryogenic Fluids Code</a:t>
            </a:r>
          </a:p>
          <a:p>
            <a:pPr marL="457200" indent="-457200">
              <a:buFont typeface="+mj-lt"/>
              <a:buAutoNum type="arabicParenR" startAt="6"/>
            </a:pPr>
            <a:endParaRPr lang="en-US" sz="2000" dirty="0">
              <a:latin typeface="Helsinki" panose="020B0504020202020204" pitchFamily="34" charset="0"/>
            </a:endParaRPr>
          </a:p>
          <a:p>
            <a:r>
              <a:rPr lang="en-US" sz="2000" b="1" dirty="0" smtClean="0">
                <a:latin typeface="Helsinki" panose="020B0504020202020204" pitchFamily="34" charset="0"/>
              </a:rPr>
              <a:t>NFPA 55</a:t>
            </a:r>
          </a:p>
          <a:p>
            <a:endParaRPr lang="en-US" sz="2000" dirty="0">
              <a:latin typeface="Helsinki" panose="020B0504020202020204" pitchFamily="34" charset="0"/>
            </a:endParaRPr>
          </a:p>
          <a:p>
            <a:r>
              <a:rPr lang="en-US" sz="2000" b="1" dirty="0" smtClean="0">
                <a:latin typeface="Helsinki" panose="020B0504020202020204" pitchFamily="34" charset="0"/>
              </a:rPr>
              <a:t>8.14.1.3 (NFPA 55) Inspection</a:t>
            </a:r>
          </a:p>
          <a:p>
            <a:endParaRPr lang="en-US" sz="2000" dirty="0">
              <a:latin typeface="Helsinki" panose="020B0504020202020204" pitchFamily="34" charset="0"/>
            </a:endParaRPr>
          </a:p>
          <a:p>
            <a:r>
              <a:rPr lang="en-US" sz="2000" b="1" dirty="0" smtClean="0">
                <a:latin typeface="Helsinki" panose="020B0504020202020204" pitchFamily="34" charset="0"/>
              </a:rPr>
              <a:t>8.14.1.3.1</a:t>
            </a:r>
            <a:r>
              <a:rPr lang="en-US" sz="2000" dirty="0" smtClean="0">
                <a:latin typeface="Helsinki" panose="020B0504020202020204" pitchFamily="34" charset="0"/>
              </a:rPr>
              <a:t> (NFPA 55) Cryogenic fluid storage systems shall be inspected annually and maintained by a qualified representative of the equipment owner.</a:t>
            </a:r>
          </a:p>
          <a:p>
            <a:endParaRPr lang="en-US" sz="2000" dirty="0">
              <a:latin typeface="Helsinki" panose="020B0504020202020204" pitchFamily="34" charset="0"/>
            </a:endParaRPr>
          </a:p>
          <a:p>
            <a:r>
              <a:rPr lang="en-US" sz="2000" b="1" dirty="0" smtClean="0">
                <a:latin typeface="Helsinki" panose="020B0504020202020204" pitchFamily="34" charset="0"/>
              </a:rPr>
              <a:t>8.14.1.3.2</a:t>
            </a:r>
            <a:r>
              <a:rPr lang="en-US" sz="2000" dirty="0" smtClean="0">
                <a:latin typeface="Helsinki" panose="020B0504020202020204" pitchFamily="34" charset="0"/>
              </a:rPr>
              <a:t> (NFPA 55) A record of the inspection shall be prepared and provided to the user or the authority having jurisdiction upon request.</a:t>
            </a:r>
            <a:endParaRPr lang="en-US" sz="2000" dirty="0">
              <a:latin typeface="Helsinki" panose="020B0504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324" y="271622"/>
            <a:ext cx="1390574" cy="952945"/>
          </a:xfrm>
          <a:prstGeom prst="rect">
            <a:avLst/>
          </a:prstGeom>
        </p:spPr>
      </p:pic>
      <p:pic>
        <p:nvPicPr>
          <p:cNvPr id="2" name="Picture 1"/>
          <p:cNvPicPr>
            <a:picLocks noChangeAspect="1"/>
          </p:cNvPicPr>
          <p:nvPr/>
        </p:nvPicPr>
        <p:blipFill>
          <a:blip r:embed="rId5"/>
          <a:stretch>
            <a:fillRect/>
          </a:stretch>
        </p:blipFill>
        <p:spPr>
          <a:xfrm>
            <a:off x="9654201" y="291036"/>
            <a:ext cx="2057578" cy="1867062"/>
          </a:xfrm>
          <a:prstGeom prst="rect">
            <a:avLst/>
          </a:prstGeom>
        </p:spPr>
      </p:pic>
    </p:spTree>
    <p:extLst>
      <p:ext uri="{BB962C8B-B14F-4D97-AF65-F5344CB8AC3E}">
        <p14:creationId xmlns:p14="http://schemas.microsoft.com/office/powerpoint/2010/main" val="1353776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5436996"/>
            <a:ext cx="12192000" cy="1586512"/>
          </a:xfrm>
          <a:prstGeom prst="rect">
            <a:avLst/>
          </a:prstGeom>
        </p:spPr>
      </p:pic>
      <p:sp>
        <p:nvSpPr>
          <p:cNvPr id="7" name="Rectangle 6"/>
          <p:cNvSpPr/>
          <p:nvPr/>
        </p:nvSpPr>
        <p:spPr>
          <a:xfrm>
            <a:off x="0" y="2955803"/>
            <a:ext cx="12192000" cy="1015663"/>
          </a:xfrm>
          <a:prstGeom prst="rect">
            <a:avLst/>
          </a:prstGeom>
        </p:spPr>
        <p:txBody>
          <a:bodyPr wrap="square">
            <a:spAutoFit/>
          </a:bodyPr>
          <a:lstStyle/>
          <a:p>
            <a:pPr marL="457200" indent="-457200">
              <a:buFont typeface="+mj-lt"/>
              <a:buAutoNum type="arabicParenR" startAt="7"/>
            </a:pPr>
            <a:r>
              <a:rPr lang="en-US" sz="2000" b="1" dirty="0" smtClean="0">
                <a:latin typeface="Helsinki" panose="020B0504020202020204" pitchFamily="34" charset="0"/>
              </a:rPr>
              <a:t>Final line regulation for all positive pressure systems-</a:t>
            </a:r>
          </a:p>
          <a:p>
            <a:pPr lvl="1"/>
            <a:endParaRPr lang="en-US" sz="2000" dirty="0" smtClean="0">
              <a:latin typeface="Helsinki" panose="020B0504020202020204" pitchFamily="34" charset="0"/>
            </a:endParaRPr>
          </a:p>
          <a:p>
            <a:pPr lvl="1"/>
            <a:r>
              <a:rPr lang="en-US" sz="2000" dirty="0" smtClean="0">
                <a:latin typeface="Helsinki" panose="020B0504020202020204" pitchFamily="34" charset="0"/>
              </a:rPr>
              <a:t>                                                        Delivery pressure</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324" y="271622"/>
            <a:ext cx="1390574" cy="952945"/>
          </a:xfrm>
          <a:prstGeom prst="rect">
            <a:avLst/>
          </a:prstGeom>
        </p:spPr>
      </p:pic>
      <p:pic>
        <p:nvPicPr>
          <p:cNvPr id="1026" name="Picture 2" descr="C:\Users\JDAGOS~1\AppData\Local\Temp\SNAGHTML32fce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9575" y="465216"/>
            <a:ext cx="2287822" cy="14090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stretch>
            <a:fillRect/>
          </a:stretch>
        </p:blipFill>
        <p:spPr>
          <a:xfrm>
            <a:off x="7959776" y="572383"/>
            <a:ext cx="1219877" cy="1194673"/>
          </a:xfrm>
          <a:prstGeom prst="rect">
            <a:avLst/>
          </a:prstGeom>
        </p:spPr>
      </p:pic>
      <p:cxnSp>
        <p:nvCxnSpPr>
          <p:cNvPr id="3" name="Straight Arrow Connector 2"/>
          <p:cNvCxnSpPr/>
          <p:nvPr/>
        </p:nvCxnSpPr>
        <p:spPr>
          <a:xfrm flipV="1">
            <a:off x="6535712" y="1664866"/>
            <a:ext cx="1528997" cy="20104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9923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5362045"/>
            <a:ext cx="12192000" cy="1586512"/>
          </a:xfrm>
          <a:prstGeom prst="rect">
            <a:avLst/>
          </a:prstGeom>
        </p:spPr>
      </p:pic>
      <p:sp>
        <p:nvSpPr>
          <p:cNvPr id="7" name="Rectangle 6"/>
          <p:cNvSpPr/>
          <p:nvPr/>
        </p:nvSpPr>
        <p:spPr>
          <a:xfrm>
            <a:off x="0" y="2955803"/>
            <a:ext cx="12192000" cy="400110"/>
          </a:xfrm>
          <a:prstGeom prst="rect">
            <a:avLst/>
          </a:prstGeom>
        </p:spPr>
        <p:txBody>
          <a:bodyPr wrap="square">
            <a:spAutoFit/>
          </a:bodyPr>
          <a:lstStyle/>
          <a:p>
            <a:pPr marL="457200" indent="-457200">
              <a:buFont typeface="+mj-lt"/>
              <a:buAutoNum type="arabicParenR" startAt="8"/>
            </a:pPr>
            <a:r>
              <a:rPr lang="en-US" sz="2000" b="1" dirty="0" smtClean="0">
                <a:latin typeface="Helsinki" panose="020B0504020202020204" pitchFamily="34" charset="0"/>
              </a:rPr>
              <a:t>Valves</a:t>
            </a:r>
            <a:r>
              <a:rPr lang="en-US" sz="2000" dirty="0" smtClean="0">
                <a:latin typeface="Helsinki" panose="020B0504020202020204" pitchFamily="34" charset="0"/>
              </a:rPr>
              <a:t>-Labeling</a:t>
            </a:r>
          </a:p>
        </p:txBody>
      </p:sp>
      <p:pic>
        <p:nvPicPr>
          <p:cNvPr id="2" name="Picture 1"/>
          <p:cNvPicPr>
            <a:picLocks noChangeAspect="1"/>
          </p:cNvPicPr>
          <p:nvPr/>
        </p:nvPicPr>
        <p:blipFill>
          <a:blip r:embed="rId4"/>
          <a:stretch>
            <a:fillRect/>
          </a:stretch>
        </p:blipFill>
        <p:spPr>
          <a:xfrm>
            <a:off x="8830341" y="2259081"/>
            <a:ext cx="2758188" cy="3234733"/>
          </a:xfrm>
          <a:prstGeom prst="rect">
            <a:avLst/>
          </a:prstGeom>
        </p:spPr>
      </p:pic>
      <p:pic>
        <p:nvPicPr>
          <p:cNvPr id="3" name="Picture 2"/>
          <p:cNvPicPr>
            <a:picLocks noChangeAspect="1"/>
          </p:cNvPicPr>
          <p:nvPr/>
        </p:nvPicPr>
        <p:blipFill>
          <a:blip r:embed="rId5"/>
          <a:stretch>
            <a:fillRect/>
          </a:stretch>
        </p:blipFill>
        <p:spPr>
          <a:xfrm>
            <a:off x="6866640" y="3605160"/>
            <a:ext cx="2228500" cy="2318845"/>
          </a:xfrm>
          <a:prstGeom prst="rect">
            <a:avLst/>
          </a:prstGeom>
        </p:spPr>
      </p:pic>
      <p:pic>
        <p:nvPicPr>
          <p:cNvPr id="6" name="Picture 5"/>
          <p:cNvPicPr>
            <a:picLocks noChangeAspect="1"/>
          </p:cNvPicPr>
          <p:nvPr/>
        </p:nvPicPr>
        <p:blipFill>
          <a:blip r:embed="rId6"/>
          <a:stretch>
            <a:fillRect/>
          </a:stretch>
        </p:blipFill>
        <p:spPr>
          <a:xfrm>
            <a:off x="0" y="3494983"/>
            <a:ext cx="2453853" cy="1867062"/>
          </a:xfrm>
          <a:prstGeom prst="rect">
            <a:avLst/>
          </a:prstGeom>
        </p:spPr>
      </p:pic>
      <p:pic>
        <p:nvPicPr>
          <p:cNvPr id="8" name="Picture 7"/>
          <p:cNvPicPr>
            <a:picLocks noChangeAspect="1"/>
          </p:cNvPicPr>
          <p:nvPr/>
        </p:nvPicPr>
        <p:blipFill>
          <a:blip r:embed="rId7"/>
          <a:stretch>
            <a:fillRect/>
          </a:stretch>
        </p:blipFill>
        <p:spPr>
          <a:xfrm>
            <a:off x="8711975" y="529191"/>
            <a:ext cx="2994920" cy="1729890"/>
          </a:xfrm>
          <a:prstGeom prst="rect">
            <a:avLst/>
          </a:prstGeom>
        </p:spPr>
      </p:pic>
      <p:pic>
        <p:nvPicPr>
          <p:cNvPr id="9" name="Picture 8"/>
          <p:cNvPicPr>
            <a:picLocks noChangeAspect="1"/>
          </p:cNvPicPr>
          <p:nvPr/>
        </p:nvPicPr>
        <p:blipFill>
          <a:blip r:embed="rId8"/>
          <a:stretch>
            <a:fillRect/>
          </a:stretch>
        </p:blipFill>
        <p:spPr>
          <a:xfrm>
            <a:off x="2698889" y="2443583"/>
            <a:ext cx="3922714" cy="2102800"/>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8324" y="271622"/>
            <a:ext cx="1390574" cy="952945"/>
          </a:xfrm>
          <a:prstGeom prst="rect">
            <a:avLst/>
          </a:prstGeom>
        </p:spPr>
      </p:pic>
    </p:spTree>
    <p:extLst>
      <p:ext uri="{BB962C8B-B14F-4D97-AF65-F5344CB8AC3E}">
        <p14:creationId xmlns:p14="http://schemas.microsoft.com/office/powerpoint/2010/main" val="1334228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5362045"/>
            <a:ext cx="12192000" cy="1586512"/>
          </a:xfrm>
          <a:prstGeom prst="rect">
            <a:avLst/>
          </a:prstGeom>
        </p:spPr>
      </p:pic>
      <p:sp>
        <p:nvSpPr>
          <p:cNvPr id="7" name="Rectangle 6"/>
          <p:cNvSpPr/>
          <p:nvPr/>
        </p:nvSpPr>
        <p:spPr>
          <a:xfrm>
            <a:off x="0" y="2955803"/>
            <a:ext cx="12192000" cy="400110"/>
          </a:xfrm>
          <a:prstGeom prst="rect">
            <a:avLst/>
          </a:prstGeom>
        </p:spPr>
        <p:txBody>
          <a:bodyPr wrap="square">
            <a:spAutoFit/>
          </a:bodyPr>
          <a:lstStyle/>
          <a:p>
            <a:pPr marL="457200" indent="-457200">
              <a:buFont typeface="+mj-lt"/>
              <a:buAutoNum type="arabicParenR" startAt="9"/>
            </a:pPr>
            <a:r>
              <a:rPr lang="en-US" sz="2000" b="1" dirty="0" smtClean="0">
                <a:latin typeface="Helsinki" panose="020B0504020202020204" pitchFamily="34" charset="0"/>
              </a:rPr>
              <a:t>Alarms and Warning Systems</a:t>
            </a:r>
            <a:r>
              <a:rPr lang="en-US" sz="2000" dirty="0" smtClean="0">
                <a:latin typeface="Helsinki" panose="020B0504020202020204" pitchFamily="34" charset="0"/>
              </a:rPr>
              <a:t>-Lamp and Audio Operation</a:t>
            </a:r>
          </a:p>
        </p:txBody>
      </p:sp>
      <p:pic>
        <p:nvPicPr>
          <p:cNvPr id="6" name="Picture 5"/>
          <p:cNvPicPr>
            <a:picLocks noChangeAspect="1"/>
          </p:cNvPicPr>
          <p:nvPr/>
        </p:nvPicPr>
        <p:blipFill>
          <a:blip r:embed="rId4"/>
          <a:stretch>
            <a:fillRect/>
          </a:stretch>
        </p:blipFill>
        <p:spPr>
          <a:xfrm>
            <a:off x="6776955" y="646376"/>
            <a:ext cx="2466979" cy="2100266"/>
          </a:xfrm>
          <a:prstGeom prst="rect">
            <a:avLst/>
          </a:prstGeom>
        </p:spPr>
      </p:pic>
      <p:pic>
        <p:nvPicPr>
          <p:cNvPr id="8" name="Picture 7"/>
          <p:cNvPicPr>
            <a:picLocks noChangeAspect="1"/>
          </p:cNvPicPr>
          <p:nvPr/>
        </p:nvPicPr>
        <p:blipFill>
          <a:blip r:embed="rId5"/>
          <a:stretch>
            <a:fillRect/>
          </a:stretch>
        </p:blipFill>
        <p:spPr>
          <a:xfrm>
            <a:off x="3256971" y="3864836"/>
            <a:ext cx="3058697" cy="203302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324" y="271622"/>
            <a:ext cx="1390574" cy="952945"/>
          </a:xfrm>
          <a:prstGeom prst="rect">
            <a:avLst/>
          </a:prstGeom>
        </p:spPr>
      </p:pic>
      <p:pic>
        <p:nvPicPr>
          <p:cNvPr id="1030" name="Picture 6" descr="C:\Users\JDAGOS~1\AppData\Local\Temp\SNAGHTML35f0c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3254" y="1257412"/>
            <a:ext cx="1409700" cy="139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900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5362045"/>
            <a:ext cx="12192000" cy="1586512"/>
          </a:xfrm>
          <a:prstGeom prst="rect">
            <a:avLst/>
          </a:prstGeom>
        </p:spPr>
      </p:pic>
      <p:sp>
        <p:nvSpPr>
          <p:cNvPr id="7" name="Rectangle 6"/>
          <p:cNvSpPr/>
          <p:nvPr/>
        </p:nvSpPr>
        <p:spPr>
          <a:xfrm>
            <a:off x="288324" y="2306330"/>
            <a:ext cx="12192000" cy="1323439"/>
          </a:xfrm>
          <a:prstGeom prst="rect">
            <a:avLst/>
          </a:prstGeom>
        </p:spPr>
        <p:txBody>
          <a:bodyPr wrap="square">
            <a:spAutoFit/>
          </a:bodyPr>
          <a:lstStyle/>
          <a:p>
            <a:pPr marL="457200" indent="-457200">
              <a:buFont typeface="+mj-lt"/>
              <a:buAutoNum type="arabicParenR" startAt="10"/>
            </a:pPr>
            <a:r>
              <a:rPr lang="en-US" sz="2000" b="1" dirty="0" smtClean="0">
                <a:latin typeface="Helsinki" panose="020B0504020202020204" pitchFamily="34" charset="0"/>
              </a:rPr>
              <a:t>Alarms and Warning Systems, as follows</a:t>
            </a:r>
            <a:r>
              <a:rPr lang="en-US" sz="2000" dirty="0" smtClean="0">
                <a:latin typeface="Helsinki" panose="020B0504020202020204" pitchFamily="34" charset="0"/>
              </a:rPr>
              <a:t>:</a:t>
            </a:r>
          </a:p>
          <a:p>
            <a:r>
              <a:rPr lang="en-US" sz="2000" dirty="0">
                <a:latin typeface="Helsinki" panose="020B0504020202020204" pitchFamily="34" charset="0"/>
              </a:rPr>
              <a:t>	</a:t>
            </a:r>
            <a:r>
              <a:rPr lang="en-US" sz="2000" dirty="0" smtClean="0">
                <a:latin typeface="Helsinki" panose="020B0504020202020204" pitchFamily="34" charset="0"/>
              </a:rPr>
              <a:t>(a) Master alarm signal operation</a:t>
            </a:r>
          </a:p>
          <a:p>
            <a:r>
              <a:rPr lang="en-US" sz="2000" dirty="0">
                <a:latin typeface="Helsinki" panose="020B0504020202020204" pitchFamily="34" charset="0"/>
              </a:rPr>
              <a:t>	</a:t>
            </a:r>
            <a:r>
              <a:rPr lang="en-US" sz="2000" dirty="0" smtClean="0">
                <a:latin typeface="Helsinki" panose="020B0504020202020204" pitchFamily="34" charset="0"/>
              </a:rPr>
              <a:t>(b) Area alarm signal operation</a:t>
            </a:r>
          </a:p>
          <a:p>
            <a:r>
              <a:rPr lang="en-US" sz="2000" dirty="0">
                <a:latin typeface="Helsinki" panose="020B0504020202020204" pitchFamily="34" charset="0"/>
              </a:rPr>
              <a:t>	</a:t>
            </a:r>
            <a:r>
              <a:rPr lang="en-US" sz="2000" dirty="0" smtClean="0">
                <a:latin typeface="Helsinki" panose="020B0504020202020204" pitchFamily="34" charset="0"/>
              </a:rPr>
              <a:t>(c) local alarm signal operation</a:t>
            </a:r>
            <a:endParaRPr lang="en-US" sz="2000" dirty="0">
              <a:latin typeface="Helsinki" panose="020B0504020202020204" pitchFamily="34" charset="0"/>
            </a:endParaRPr>
          </a:p>
        </p:txBody>
      </p:sp>
      <p:pic>
        <p:nvPicPr>
          <p:cNvPr id="2" name="Picture 1"/>
          <p:cNvPicPr>
            <a:picLocks noChangeAspect="1"/>
          </p:cNvPicPr>
          <p:nvPr/>
        </p:nvPicPr>
        <p:blipFill>
          <a:blip r:embed="rId4"/>
          <a:stretch>
            <a:fillRect/>
          </a:stretch>
        </p:blipFill>
        <p:spPr>
          <a:xfrm>
            <a:off x="6096000" y="617282"/>
            <a:ext cx="2500051" cy="1807362"/>
          </a:xfrm>
          <a:prstGeom prst="rect">
            <a:avLst/>
          </a:prstGeom>
        </p:spPr>
      </p:pic>
      <p:pic>
        <p:nvPicPr>
          <p:cNvPr id="8" name="Picture 7"/>
          <p:cNvPicPr>
            <a:picLocks noChangeAspect="1"/>
          </p:cNvPicPr>
          <p:nvPr/>
        </p:nvPicPr>
        <p:blipFill>
          <a:blip r:embed="rId5"/>
          <a:stretch>
            <a:fillRect/>
          </a:stretch>
        </p:blipFill>
        <p:spPr>
          <a:xfrm>
            <a:off x="968038" y="3720069"/>
            <a:ext cx="2986204" cy="2222741"/>
          </a:xfrm>
          <a:prstGeom prst="rect">
            <a:avLst/>
          </a:prstGeom>
        </p:spPr>
      </p:pic>
      <p:pic>
        <p:nvPicPr>
          <p:cNvPr id="10" name="Picture 9"/>
          <p:cNvPicPr>
            <a:picLocks noChangeAspect="1"/>
          </p:cNvPicPr>
          <p:nvPr/>
        </p:nvPicPr>
        <p:blipFill>
          <a:blip r:embed="rId6"/>
          <a:stretch>
            <a:fillRect/>
          </a:stretch>
        </p:blipFill>
        <p:spPr>
          <a:xfrm>
            <a:off x="5391239" y="3268012"/>
            <a:ext cx="2681881" cy="2546090"/>
          </a:xfrm>
          <a:prstGeom prst="rect">
            <a:avLst/>
          </a:prstGeom>
        </p:spPr>
      </p:pic>
      <p:pic>
        <p:nvPicPr>
          <p:cNvPr id="12" name="Picture 11"/>
          <p:cNvPicPr>
            <a:picLocks noChangeAspect="1"/>
          </p:cNvPicPr>
          <p:nvPr/>
        </p:nvPicPr>
        <p:blipFill>
          <a:blip r:embed="rId7"/>
          <a:stretch>
            <a:fillRect/>
          </a:stretch>
        </p:blipFill>
        <p:spPr>
          <a:xfrm>
            <a:off x="8686965" y="1120407"/>
            <a:ext cx="3314987" cy="4191363"/>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8324" y="271622"/>
            <a:ext cx="1390574" cy="952945"/>
          </a:xfrm>
          <a:prstGeom prst="rect">
            <a:avLst/>
          </a:prstGeom>
        </p:spPr>
      </p:pic>
    </p:spTree>
    <p:extLst>
      <p:ext uri="{BB962C8B-B14F-4D97-AF65-F5344CB8AC3E}">
        <p14:creationId xmlns:p14="http://schemas.microsoft.com/office/powerpoint/2010/main" val="797797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24833" y="2091590"/>
            <a:ext cx="3499389" cy="2934971"/>
          </a:xfrm>
          <a:prstGeom prst="rect">
            <a:avLst/>
          </a:prstGeom>
        </p:spPr>
      </p:pic>
      <p:pic>
        <p:nvPicPr>
          <p:cNvPr id="4" name="Picture 3"/>
          <p:cNvPicPr>
            <a:picLocks noChangeAspect="1"/>
          </p:cNvPicPr>
          <p:nvPr/>
        </p:nvPicPr>
        <p:blipFill>
          <a:blip r:embed="rId4"/>
          <a:stretch>
            <a:fillRect/>
          </a:stretch>
        </p:blipFill>
        <p:spPr>
          <a:xfrm>
            <a:off x="0" y="5362045"/>
            <a:ext cx="12192000" cy="1586512"/>
          </a:xfrm>
          <a:prstGeom prst="rect">
            <a:avLst/>
          </a:prstGeom>
        </p:spPr>
      </p:pic>
      <p:sp>
        <p:nvSpPr>
          <p:cNvPr id="7" name="Rectangle 6"/>
          <p:cNvSpPr/>
          <p:nvPr/>
        </p:nvSpPr>
        <p:spPr>
          <a:xfrm>
            <a:off x="2792628" y="2859311"/>
            <a:ext cx="5085062" cy="1631216"/>
          </a:xfrm>
          <a:prstGeom prst="rect">
            <a:avLst/>
          </a:prstGeom>
        </p:spPr>
        <p:txBody>
          <a:bodyPr wrap="square">
            <a:spAutoFit/>
          </a:bodyPr>
          <a:lstStyle/>
          <a:p>
            <a:pPr marL="457200" indent="-457200">
              <a:buFont typeface="+mj-lt"/>
              <a:buAutoNum type="arabicParenR" startAt="11"/>
            </a:pPr>
            <a:r>
              <a:rPr lang="en-US" sz="2000" b="1" dirty="0" smtClean="0">
                <a:latin typeface="Helsinki" panose="020B0504020202020204" pitchFamily="34" charset="0"/>
              </a:rPr>
              <a:t>Station outlets/inlets, as follows</a:t>
            </a:r>
            <a:r>
              <a:rPr lang="en-US" sz="2000" dirty="0" smtClean="0">
                <a:latin typeface="Helsinki" panose="020B0504020202020204" pitchFamily="34" charset="0"/>
              </a:rPr>
              <a:t>:</a:t>
            </a:r>
          </a:p>
          <a:p>
            <a:r>
              <a:rPr lang="en-US" sz="2000" dirty="0">
                <a:latin typeface="Helsinki" panose="020B0504020202020204" pitchFamily="34" charset="0"/>
              </a:rPr>
              <a:t>	</a:t>
            </a:r>
            <a:r>
              <a:rPr lang="en-US" sz="2000" dirty="0" smtClean="0">
                <a:latin typeface="Helsinki" panose="020B0504020202020204" pitchFamily="34" charset="0"/>
              </a:rPr>
              <a:t>(a) Flow</a:t>
            </a:r>
          </a:p>
          <a:p>
            <a:r>
              <a:rPr lang="en-US" sz="2000" dirty="0">
                <a:latin typeface="Helsinki" panose="020B0504020202020204" pitchFamily="34" charset="0"/>
              </a:rPr>
              <a:t>	</a:t>
            </a:r>
            <a:r>
              <a:rPr lang="en-US" sz="2000" dirty="0" smtClean="0">
                <a:latin typeface="Helsinki" panose="020B0504020202020204" pitchFamily="34" charset="0"/>
              </a:rPr>
              <a:t>(b) Labeling</a:t>
            </a:r>
          </a:p>
          <a:p>
            <a:r>
              <a:rPr lang="en-US" sz="2000" dirty="0">
                <a:latin typeface="Helsinki" panose="020B0504020202020204" pitchFamily="34" charset="0"/>
              </a:rPr>
              <a:t>	</a:t>
            </a:r>
            <a:r>
              <a:rPr lang="en-US" sz="2000" dirty="0" smtClean="0">
                <a:latin typeface="Helsinki" panose="020B0504020202020204" pitchFamily="34" charset="0"/>
              </a:rPr>
              <a:t>(c) Latching/de-latching</a:t>
            </a:r>
          </a:p>
          <a:p>
            <a:r>
              <a:rPr lang="en-US" sz="2000" dirty="0">
                <a:latin typeface="Helsinki" panose="020B0504020202020204" pitchFamily="34" charset="0"/>
              </a:rPr>
              <a:t>	</a:t>
            </a:r>
            <a:r>
              <a:rPr lang="en-US" sz="2000" dirty="0" smtClean="0">
                <a:latin typeface="Helsinki" panose="020B0504020202020204" pitchFamily="34" charset="0"/>
              </a:rPr>
              <a:t>(d) Leaks</a:t>
            </a:r>
            <a:endParaRPr lang="en-US" sz="2000" dirty="0">
              <a:latin typeface="Helsinki" panose="020B0504020202020204" pitchFamily="34" charset="0"/>
            </a:endParaRPr>
          </a:p>
        </p:txBody>
      </p:sp>
      <p:pic>
        <p:nvPicPr>
          <p:cNvPr id="2" name="Picture 1"/>
          <p:cNvPicPr>
            <a:picLocks noChangeAspect="1"/>
          </p:cNvPicPr>
          <p:nvPr/>
        </p:nvPicPr>
        <p:blipFill>
          <a:blip r:embed="rId5"/>
          <a:stretch>
            <a:fillRect/>
          </a:stretch>
        </p:blipFill>
        <p:spPr>
          <a:xfrm>
            <a:off x="7877690" y="674559"/>
            <a:ext cx="3594988" cy="110615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324" y="271622"/>
            <a:ext cx="1390574" cy="952945"/>
          </a:xfrm>
          <a:prstGeom prst="rect">
            <a:avLst/>
          </a:prstGeom>
        </p:spPr>
      </p:pic>
    </p:spTree>
    <p:extLst>
      <p:ext uri="{BB962C8B-B14F-4D97-AF65-F5344CB8AC3E}">
        <p14:creationId xmlns:p14="http://schemas.microsoft.com/office/powerpoint/2010/main" val="3439896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5271488"/>
            <a:ext cx="12192000" cy="1586512"/>
          </a:xfrm>
          <a:prstGeom prst="rect">
            <a:avLst/>
          </a:prstGeom>
        </p:spPr>
      </p:pic>
      <p:sp>
        <p:nvSpPr>
          <p:cNvPr id="6" name="Rectangle 5"/>
          <p:cNvSpPr/>
          <p:nvPr/>
        </p:nvSpPr>
        <p:spPr>
          <a:xfrm>
            <a:off x="0" y="2593758"/>
            <a:ext cx="12192000" cy="2862322"/>
          </a:xfrm>
          <a:prstGeom prst="rect">
            <a:avLst/>
          </a:prstGeom>
        </p:spPr>
        <p:txBody>
          <a:bodyPr wrap="square">
            <a:spAutoFit/>
          </a:bodyPr>
          <a:lstStyle/>
          <a:p>
            <a:r>
              <a:rPr lang="en-US" sz="2000" b="1" dirty="0" smtClean="0">
                <a:latin typeface="Helsinki" panose="020B0504020202020204" pitchFamily="34" charset="0"/>
              </a:rPr>
              <a:t>5.1.14.2.3.2 Manufactured Assemblies Employing Flexible Connection (s) Between the User Terminal and the Piping System.</a:t>
            </a:r>
          </a:p>
          <a:p>
            <a:endParaRPr lang="en-US" sz="2000" b="1" dirty="0">
              <a:latin typeface="Helsinki" panose="020B0504020202020204" pitchFamily="34" charset="0"/>
            </a:endParaRPr>
          </a:p>
          <a:p>
            <a:pPr marL="457200" indent="-457200">
              <a:buFont typeface="+mj-lt"/>
              <a:buAutoNum type="alphaUcPeriod"/>
            </a:pPr>
            <a:r>
              <a:rPr lang="en-US" sz="2000" dirty="0" smtClean="0">
                <a:latin typeface="Helsinki" panose="020B0504020202020204" pitchFamily="34" charset="0"/>
              </a:rPr>
              <a:t>Nonstationary booms and articulating assemblies, other than headwalls utilizing flexible connectors, shall be tested for leaks, per manufacturer’s recommendations, every 18 months, or at a duration that is safe for use with oxygen.</a:t>
            </a:r>
          </a:p>
          <a:p>
            <a:pPr marL="457200" indent="-457200">
              <a:buFont typeface="+mj-lt"/>
              <a:buAutoNum type="alphaUcPeriod"/>
            </a:pPr>
            <a:r>
              <a:rPr lang="en-US" sz="2000" dirty="0" smtClean="0">
                <a:latin typeface="Helsinki" panose="020B0504020202020204" pitchFamily="34" charset="0"/>
              </a:rPr>
              <a:t>The system pressure to nonstationary booms and articulating arms shall be maintained at operating pressure until each joint has been examined for leakage by effective means of leak detection that is safe with oxygen</a:t>
            </a:r>
          </a:p>
        </p:txBody>
      </p:sp>
      <p:pic>
        <p:nvPicPr>
          <p:cNvPr id="2" name="Picture 1"/>
          <p:cNvPicPr>
            <a:picLocks noChangeAspect="1"/>
          </p:cNvPicPr>
          <p:nvPr/>
        </p:nvPicPr>
        <p:blipFill>
          <a:blip r:embed="rId4"/>
          <a:stretch>
            <a:fillRect/>
          </a:stretch>
        </p:blipFill>
        <p:spPr>
          <a:xfrm>
            <a:off x="9898179" y="73502"/>
            <a:ext cx="1794147" cy="2480329"/>
          </a:xfrm>
          <a:prstGeom prst="rect">
            <a:avLst/>
          </a:prstGeom>
        </p:spPr>
      </p:pic>
      <p:pic>
        <p:nvPicPr>
          <p:cNvPr id="7" name="Picture 6"/>
          <p:cNvPicPr>
            <a:picLocks noChangeAspect="1"/>
          </p:cNvPicPr>
          <p:nvPr/>
        </p:nvPicPr>
        <p:blipFill>
          <a:blip r:embed="rId5"/>
          <a:stretch>
            <a:fillRect/>
          </a:stretch>
        </p:blipFill>
        <p:spPr>
          <a:xfrm>
            <a:off x="3567099" y="102196"/>
            <a:ext cx="3508860" cy="2491562"/>
          </a:xfrm>
          <a:prstGeom prst="rect">
            <a:avLst/>
          </a:prstGeom>
        </p:spPr>
      </p:pic>
      <p:pic>
        <p:nvPicPr>
          <p:cNvPr id="8" name="Picture 7"/>
          <p:cNvPicPr>
            <a:picLocks noChangeAspect="1"/>
          </p:cNvPicPr>
          <p:nvPr/>
        </p:nvPicPr>
        <p:blipFill>
          <a:blip r:embed="rId6"/>
          <a:stretch>
            <a:fillRect/>
          </a:stretch>
        </p:blipFill>
        <p:spPr>
          <a:xfrm>
            <a:off x="7149641" y="107759"/>
            <a:ext cx="2254818" cy="2292927"/>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8324" y="271622"/>
            <a:ext cx="1390574" cy="952945"/>
          </a:xfrm>
          <a:prstGeom prst="rect">
            <a:avLst/>
          </a:prstGeom>
        </p:spPr>
      </p:pic>
    </p:spTree>
    <p:extLst>
      <p:ext uri="{BB962C8B-B14F-4D97-AF65-F5344CB8AC3E}">
        <p14:creationId xmlns:p14="http://schemas.microsoft.com/office/powerpoint/2010/main" val="3597251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5271488"/>
            <a:ext cx="12192000" cy="1586512"/>
          </a:xfrm>
          <a:prstGeom prst="rect">
            <a:avLst/>
          </a:prstGeom>
        </p:spPr>
      </p:pic>
      <p:sp>
        <p:nvSpPr>
          <p:cNvPr id="6" name="Rectangle 5"/>
          <p:cNvSpPr/>
          <p:nvPr/>
        </p:nvSpPr>
        <p:spPr>
          <a:xfrm>
            <a:off x="1071562" y="3121809"/>
            <a:ext cx="10048875" cy="1015663"/>
          </a:xfrm>
          <a:prstGeom prst="rect">
            <a:avLst/>
          </a:prstGeom>
        </p:spPr>
        <p:txBody>
          <a:bodyPr wrap="square">
            <a:spAutoFit/>
          </a:bodyPr>
          <a:lstStyle/>
          <a:p>
            <a:pPr algn="ctr"/>
            <a:r>
              <a:rPr lang="en-US" sz="2000" b="1" dirty="0" smtClean="0">
                <a:latin typeface="Helsinki" panose="020B0504020202020204" pitchFamily="34" charset="0"/>
              </a:rPr>
              <a:t>Chapter </a:t>
            </a:r>
            <a:r>
              <a:rPr lang="en-US" sz="2000" b="1" dirty="0" smtClean="0">
                <a:latin typeface="Helsinki" panose="020B0504020202020204" pitchFamily="34" charset="0"/>
              </a:rPr>
              <a:t>5</a:t>
            </a:r>
          </a:p>
          <a:p>
            <a:pPr algn="ctr"/>
            <a:endParaRPr lang="en-US" sz="2000" b="1" dirty="0">
              <a:latin typeface="Helsinki" panose="020B0504020202020204" pitchFamily="34" charset="0"/>
            </a:endParaRPr>
          </a:p>
          <a:p>
            <a:pPr algn="ctr"/>
            <a:r>
              <a:rPr lang="en-US" sz="2000" b="1" dirty="0" smtClean="0">
                <a:latin typeface="Helsinki" panose="020B0504020202020204" pitchFamily="34" charset="0"/>
              </a:rPr>
              <a:t>Maintenance of Medical Gas, Vacuum, WAGD, and Medical Support Gas Systems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324" y="271622"/>
            <a:ext cx="1390574" cy="952945"/>
          </a:xfrm>
          <a:prstGeom prst="rect">
            <a:avLst/>
          </a:prstGeom>
        </p:spPr>
      </p:pic>
      <p:pic>
        <p:nvPicPr>
          <p:cNvPr id="2" name="Picture 1"/>
          <p:cNvPicPr>
            <a:picLocks noChangeAspect="1"/>
          </p:cNvPicPr>
          <p:nvPr/>
        </p:nvPicPr>
        <p:blipFill>
          <a:blip r:embed="rId5"/>
          <a:stretch>
            <a:fillRect/>
          </a:stretch>
        </p:blipFill>
        <p:spPr>
          <a:xfrm>
            <a:off x="9099894" y="393438"/>
            <a:ext cx="2765095" cy="1945028"/>
          </a:xfrm>
          <a:prstGeom prst="rect">
            <a:avLst/>
          </a:prstGeom>
        </p:spPr>
      </p:pic>
    </p:spTree>
    <p:extLst>
      <p:ext uri="{BB962C8B-B14F-4D97-AF65-F5344CB8AC3E}">
        <p14:creationId xmlns:p14="http://schemas.microsoft.com/office/powerpoint/2010/main" val="3399927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5271488"/>
            <a:ext cx="12192000" cy="1586512"/>
          </a:xfrm>
          <a:prstGeom prst="rect">
            <a:avLst/>
          </a:prstGeom>
        </p:spPr>
      </p:pic>
      <p:sp>
        <p:nvSpPr>
          <p:cNvPr id="2" name="Rectangle 1"/>
          <p:cNvSpPr/>
          <p:nvPr/>
        </p:nvSpPr>
        <p:spPr>
          <a:xfrm>
            <a:off x="0" y="3530000"/>
            <a:ext cx="12191999" cy="1938992"/>
          </a:xfrm>
          <a:prstGeom prst="rect">
            <a:avLst/>
          </a:prstGeom>
        </p:spPr>
        <p:txBody>
          <a:bodyPr wrap="square">
            <a:spAutoFit/>
          </a:bodyPr>
          <a:lstStyle/>
          <a:p>
            <a:pPr marL="457200" indent="-457200">
              <a:buFont typeface="+mj-lt"/>
              <a:buAutoNum type="alphaUcPeriod" startAt="3"/>
            </a:pPr>
            <a:r>
              <a:rPr lang="en-US" sz="2000" dirty="0">
                <a:latin typeface="Helsinki" panose="020B0504020202020204" pitchFamily="34" charset="0"/>
              </a:rPr>
              <a:t>Safe working condition of the flexible assemblies shall be confirmed.</a:t>
            </a:r>
          </a:p>
          <a:p>
            <a:pPr marL="457200" indent="-457200">
              <a:buFont typeface="+mj-lt"/>
              <a:buAutoNum type="alphaUcPeriod" startAt="3"/>
            </a:pPr>
            <a:r>
              <a:rPr lang="en-US" sz="2000" dirty="0">
                <a:latin typeface="Helsinki" panose="020B0504020202020204" pitchFamily="34" charset="0"/>
              </a:rPr>
              <a:t>DISS connectors internal to the boom and assemblies shall be checked for leakage</a:t>
            </a:r>
          </a:p>
          <a:p>
            <a:pPr marL="457200" indent="-457200">
              <a:buFont typeface="+mj-lt"/>
              <a:buAutoNum type="alphaUcPeriod" startAt="3"/>
            </a:pPr>
            <a:r>
              <a:rPr lang="en-US" sz="2000" dirty="0">
                <a:latin typeface="Helsinki" panose="020B0504020202020204" pitchFamily="34" charset="0"/>
              </a:rPr>
              <a:t>Leaks, if any, shall be repaired, or the components replaced, and the equipment retested prior to placing the equipment back into </a:t>
            </a:r>
            <a:r>
              <a:rPr lang="en-US" sz="2000" dirty="0" smtClean="0">
                <a:latin typeface="Helsinki" panose="020B0504020202020204" pitchFamily="34" charset="0"/>
              </a:rPr>
              <a:t>service</a:t>
            </a:r>
          </a:p>
          <a:p>
            <a:pPr marL="457200" indent="-457200">
              <a:buFont typeface="+mj-lt"/>
              <a:buAutoNum type="alphaUcPeriod" startAt="3"/>
            </a:pPr>
            <a:r>
              <a:rPr lang="en-US" sz="2000" dirty="0" smtClean="0">
                <a:latin typeface="Helsinki" panose="020B0504020202020204" pitchFamily="34" charset="0"/>
              </a:rPr>
              <a:t>Additional testing of nonstationary booms or articulating arms shall be performed at intervals defined by documented performance data.</a:t>
            </a:r>
            <a:endParaRPr lang="en-US" sz="2000" dirty="0">
              <a:latin typeface="Helsinki" panose="020B0504020202020204" pitchFamily="34" charset="0"/>
            </a:endParaRPr>
          </a:p>
        </p:txBody>
      </p:sp>
      <p:sp>
        <p:nvSpPr>
          <p:cNvPr id="3" name="Rectangle 2"/>
          <p:cNvSpPr/>
          <p:nvPr/>
        </p:nvSpPr>
        <p:spPr>
          <a:xfrm>
            <a:off x="0" y="2427106"/>
            <a:ext cx="11800765" cy="707886"/>
          </a:xfrm>
          <a:prstGeom prst="rect">
            <a:avLst/>
          </a:prstGeom>
        </p:spPr>
        <p:txBody>
          <a:bodyPr wrap="square">
            <a:spAutoFit/>
          </a:bodyPr>
          <a:lstStyle/>
          <a:p>
            <a:r>
              <a:rPr lang="en-US" sz="2000" b="1" dirty="0">
                <a:latin typeface="Helsinki" panose="020B0504020202020204" pitchFamily="34" charset="0"/>
              </a:rPr>
              <a:t>5.1.14.2.3.2 Manufactured Assemblies Employing Flexible Connection (s) Between the User Terminal and the Piping System</a:t>
            </a:r>
            <a:r>
              <a:rPr lang="en-US" sz="2000" b="1" dirty="0" smtClean="0">
                <a:latin typeface="Helsinki" panose="020B0504020202020204" pitchFamily="34" charset="0"/>
              </a:rPr>
              <a:t>.-CONTINUED</a:t>
            </a:r>
            <a:endParaRPr lang="en-US" sz="2000" b="1" dirty="0">
              <a:latin typeface="Helsinki" panose="020B0504020202020204" pitchFamily="34" charset="0"/>
            </a:endParaRPr>
          </a:p>
        </p:txBody>
      </p:sp>
      <p:pic>
        <p:nvPicPr>
          <p:cNvPr id="6" name="Picture 5"/>
          <p:cNvPicPr>
            <a:picLocks noChangeAspect="1"/>
          </p:cNvPicPr>
          <p:nvPr/>
        </p:nvPicPr>
        <p:blipFill>
          <a:blip r:embed="rId4"/>
          <a:stretch>
            <a:fillRect/>
          </a:stretch>
        </p:blipFill>
        <p:spPr>
          <a:xfrm>
            <a:off x="3411539" y="112805"/>
            <a:ext cx="1816825" cy="2250195"/>
          </a:xfrm>
          <a:prstGeom prst="rect">
            <a:avLst/>
          </a:prstGeom>
        </p:spPr>
      </p:pic>
      <p:pic>
        <p:nvPicPr>
          <p:cNvPr id="7" name="Picture 6"/>
          <p:cNvPicPr>
            <a:picLocks noChangeAspect="1"/>
          </p:cNvPicPr>
          <p:nvPr/>
        </p:nvPicPr>
        <p:blipFill>
          <a:blip r:embed="rId5"/>
          <a:stretch>
            <a:fillRect/>
          </a:stretch>
        </p:blipFill>
        <p:spPr>
          <a:xfrm>
            <a:off x="5774770" y="816953"/>
            <a:ext cx="2469250" cy="1014929"/>
          </a:xfrm>
          <a:prstGeom prst="rect">
            <a:avLst/>
          </a:prstGeom>
        </p:spPr>
      </p:pic>
      <p:pic>
        <p:nvPicPr>
          <p:cNvPr id="1028" name="Picture 4" descr="C:\Users\JDAGOS~1\AppData\Local\Temp\SNAGHTML1095f8.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90426" y="136252"/>
            <a:ext cx="3246676" cy="22033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8324" y="271622"/>
            <a:ext cx="1390574" cy="952945"/>
          </a:xfrm>
          <a:prstGeom prst="rect">
            <a:avLst/>
          </a:prstGeom>
        </p:spPr>
      </p:pic>
    </p:spTree>
    <p:extLst>
      <p:ext uri="{BB962C8B-B14F-4D97-AF65-F5344CB8AC3E}">
        <p14:creationId xmlns:p14="http://schemas.microsoft.com/office/powerpoint/2010/main" val="705620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5271488"/>
            <a:ext cx="12192000" cy="1586512"/>
          </a:xfrm>
          <a:prstGeom prst="rect">
            <a:avLst/>
          </a:prstGeom>
        </p:spPr>
      </p:pic>
      <p:sp>
        <p:nvSpPr>
          <p:cNvPr id="6" name="Rectangle 5"/>
          <p:cNvSpPr/>
          <p:nvPr/>
        </p:nvSpPr>
        <p:spPr>
          <a:xfrm>
            <a:off x="0" y="2593758"/>
            <a:ext cx="12192000" cy="2246769"/>
          </a:xfrm>
          <a:prstGeom prst="rect">
            <a:avLst/>
          </a:prstGeom>
        </p:spPr>
        <p:txBody>
          <a:bodyPr wrap="square">
            <a:spAutoFit/>
          </a:bodyPr>
          <a:lstStyle/>
          <a:p>
            <a:r>
              <a:rPr lang="en-US" sz="2000" b="1" dirty="0" smtClean="0">
                <a:latin typeface="Helsinki" panose="020B0504020202020204" pitchFamily="34" charset="0"/>
              </a:rPr>
              <a:t>5.1.14.3 Medical Gas and Vacuum Systems Information and Warning Signs.</a:t>
            </a:r>
          </a:p>
          <a:p>
            <a:endParaRPr lang="en-US" sz="2000" b="1" dirty="0">
              <a:latin typeface="Helsinki" panose="020B0504020202020204" pitchFamily="34" charset="0"/>
            </a:endParaRPr>
          </a:p>
          <a:p>
            <a:r>
              <a:rPr lang="en-US" sz="2000" b="1" dirty="0" smtClean="0">
                <a:latin typeface="Helsinki" panose="020B0504020202020204" pitchFamily="34" charset="0"/>
              </a:rPr>
              <a:t>5.1.14.3.1 </a:t>
            </a:r>
            <a:r>
              <a:rPr lang="en-US" sz="2000" dirty="0" smtClean="0">
                <a:latin typeface="Helsinki" panose="020B0504020202020204" pitchFamily="34" charset="0"/>
              </a:rPr>
              <a:t>The gas content of medical gas and vacuum piping systems shall be labeled in accordance with 5.1.11.1</a:t>
            </a:r>
          </a:p>
          <a:p>
            <a:endParaRPr lang="en-US" sz="2000" dirty="0">
              <a:latin typeface="Helsinki" panose="020B0504020202020204" pitchFamily="34" charset="0"/>
            </a:endParaRPr>
          </a:p>
          <a:p>
            <a:r>
              <a:rPr lang="en-US" sz="2000" b="1" dirty="0" smtClean="0">
                <a:latin typeface="Helsinki" panose="020B0504020202020204" pitchFamily="34" charset="0"/>
              </a:rPr>
              <a:t>5.1.14.3.2</a:t>
            </a:r>
            <a:r>
              <a:rPr lang="en-US" sz="2000" dirty="0" smtClean="0">
                <a:latin typeface="Helsinki" panose="020B0504020202020204" pitchFamily="34" charset="0"/>
              </a:rPr>
              <a:t> Labels for shutoff valves shall be in accordance with 5.1.11.2 and updated when modifications are made changing the areas served.</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324" y="271622"/>
            <a:ext cx="1390574" cy="952945"/>
          </a:xfrm>
          <a:prstGeom prst="rect">
            <a:avLst/>
          </a:prstGeom>
        </p:spPr>
      </p:pic>
      <p:pic>
        <p:nvPicPr>
          <p:cNvPr id="2" name="Picture 1"/>
          <p:cNvPicPr>
            <a:picLocks noChangeAspect="1"/>
          </p:cNvPicPr>
          <p:nvPr/>
        </p:nvPicPr>
        <p:blipFill>
          <a:blip r:embed="rId5"/>
          <a:stretch>
            <a:fillRect/>
          </a:stretch>
        </p:blipFill>
        <p:spPr>
          <a:xfrm>
            <a:off x="10005046" y="387183"/>
            <a:ext cx="1775614" cy="1775614"/>
          </a:xfrm>
          <a:prstGeom prst="rect">
            <a:avLst/>
          </a:prstGeom>
        </p:spPr>
      </p:pic>
    </p:spTree>
    <p:extLst>
      <p:ext uri="{BB962C8B-B14F-4D97-AF65-F5344CB8AC3E}">
        <p14:creationId xmlns:p14="http://schemas.microsoft.com/office/powerpoint/2010/main" val="2856333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5271488"/>
            <a:ext cx="12192000" cy="1586512"/>
          </a:xfrm>
          <a:prstGeom prst="rect">
            <a:avLst/>
          </a:prstGeom>
        </p:spPr>
      </p:pic>
      <p:sp>
        <p:nvSpPr>
          <p:cNvPr id="6" name="Rectangle 5"/>
          <p:cNvSpPr/>
          <p:nvPr/>
        </p:nvSpPr>
        <p:spPr>
          <a:xfrm>
            <a:off x="0" y="2593758"/>
            <a:ext cx="12192000" cy="2246769"/>
          </a:xfrm>
          <a:prstGeom prst="rect">
            <a:avLst/>
          </a:prstGeom>
        </p:spPr>
        <p:txBody>
          <a:bodyPr wrap="square">
            <a:spAutoFit/>
          </a:bodyPr>
          <a:lstStyle/>
          <a:p>
            <a:r>
              <a:rPr lang="en-US" sz="2000" b="1" dirty="0" smtClean="0">
                <a:latin typeface="Helsinki" panose="020B0504020202020204" pitchFamily="34" charset="0"/>
              </a:rPr>
              <a:t>5.1.14.4 Medical Gas and Vacuum Systems Maintenance and Record Keeping.</a:t>
            </a:r>
          </a:p>
          <a:p>
            <a:endParaRPr lang="en-US" sz="2000" b="1" dirty="0">
              <a:latin typeface="Helsinki" panose="020B0504020202020204" pitchFamily="34" charset="0"/>
            </a:endParaRPr>
          </a:p>
          <a:p>
            <a:r>
              <a:rPr lang="en-US" sz="2000" b="1" dirty="0" smtClean="0">
                <a:latin typeface="Helsinki" panose="020B0504020202020204" pitchFamily="34" charset="0"/>
              </a:rPr>
              <a:t>5.1.14.4.1 </a:t>
            </a:r>
            <a:r>
              <a:rPr lang="en-US" sz="2000" dirty="0" smtClean="0">
                <a:latin typeface="Helsinki" panose="020B0504020202020204" pitchFamily="34" charset="0"/>
              </a:rPr>
              <a:t>Permanent records of all tests required by 5.1.12.3.1 through 5.1.12.3.14 shall be maintained in the organization’s files.</a:t>
            </a:r>
          </a:p>
          <a:p>
            <a:endParaRPr lang="en-US" sz="2000" dirty="0">
              <a:latin typeface="Helsinki" panose="020B0504020202020204" pitchFamily="34" charset="0"/>
            </a:endParaRPr>
          </a:p>
          <a:p>
            <a:r>
              <a:rPr lang="en-US" sz="2000" b="1" dirty="0" smtClean="0">
                <a:latin typeface="Helsinki" panose="020B0504020202020204" pitchFamily="34" charset="0"/>
              </a:rPr>
              <a:t>5.1.14.4.2 </a:t>
            </a:r>
            <a:r>
              <a:rPr lang="en-US" sz="2000" dirty="0" smtClean="0">
                <a:latin typeface="Helsinki" panose="020B0504020202020204" pitchFamily="34" charset="0"/>
              </a:rPr>
              <a:t>The supplier of the bulk cryogenic liquid system shall, upon request, provide documentation of vaporizer (2) sizing criteria to the facility</a:t>
            </a:r>
            <a:r>
              <a:rPr lang="en-US" sz="2000" dirty="0">
                <a:latin typeface="Helsinki" panose="020B0504020202020204" pitchFamily="34" charset="0"/>
              </a:rPr>
              <a:t>.</a:t>
            </a:r>
            <a:endParaRPr lang="en-US" sz="2000" dirty="0" smtClean="0">
              <a:latin typeface="Helsinki" panose="020B05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324" y="271622"/>
            <a:ext cx="1390574" cy="952945"/>
          </a:xfrm>
          <a:prstGeom prst="rect">
            <a:avLst/>
          </a:prstGeom>
        </p:spPr>
      </p:pic>
      <p:pic>
        <p:nvPicPr>
          <p:cNvPr id="2" name="Picture 1"/>
          <p:cNvPicPr>
            <a:picLocks noChangeAspect="1"/>
          </p:cNvPicPr>
          <p:nvPr/>
        </p:nvPicPr>
        <p:blipFill>
          <a:blip r:embed="rId5"/>
          <a:stretch>
            <a:fillRect/>
          </a:stretch>
        </p:blipFill>
        <p:spPr>
          <a:xfrm>
            <a:off x="9812728" y="739836"/>
            <a:ext cx="1920406" cy="1638442"/>
          </a:xfrm>
          <a:prstGeom prst="rect">
            <a:avLst/>
          </a:prstGeom>
        </p:spPr>
      </p:pic>
    </p:spTree>
    <p:extLst>
      <p:ext uri="{BB962C8B-B14F-4D97-AF65-F5344CB8AC3E}">
        <p14:creationId xmlns:p14="http://schemas.microsoft.com/office/powerpoint/2010/main" val="3585266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5271488"/>
            <a:ext cx="12192000" cy="1586512"/>
          </a:xfrm>
          <a:prstGeom prst="rect">
            <a:avLst/>
          </a:prstGeom>
        </p:spPr>
      </p:pic>
      <p:sp>
        <p:nvSpPr>
          <p:cNvPr id="6" name="Rectangle 5"/>
          <p:cNvSpPr/>
          <p:nvPr/>
        </p:nvSpPr>
        <p:spPr>
          <a:xfrm>
            <a:off x="0" y="2593758"/>
            <a:ext cx="12192000" cy="2862322"/>
          </a:xfrm>
          <a:prstGeom prst="rect">
            <a:avLst/>
          </a:prstGeom>
        </p:spPr>
        <p:txBody>
          <a:bodyPr wrap="square">
            <a:spAutoFit/>
          </a:bodyPr>
          <a:lstStyle/>
          <a:p>
            <a:r>
              <a:rPr lang="en-US" sz="2000" b="1" dirty="0" smtClean="0">
                <a:latin typeface="Helsinki" panose="020B0504020202020204" pitchFamily="34" charset="0"/>
              </a:rPr>
              <a:t>5.1.14.4.3 </a:t>
            </a:r>
            <a:r>
              <a:rPr lang="en-US" sz="2000" dirty="0" smtClean="0">
                <a:latin typeface="Helsinki" panose="020B0504020202020204" pitchFamily="34" charset="0"/>
              </a:rPr>
              <a:t>An annual review of bulk system capacity shall be conducted to ensure the source system has sufficient capacity.</a:t>
            </a:r>
          </a:p>
          <a:p>
            <a:endParaRPr lang="en-US" sz="2000" dirty="0">
              <a:latin typeface="Helsinki" panose="020B0504020202020204" pitchFamily="34" charset="0"/>
            </a:endParaRPr>
          </a:p>
          <a:p>
            <a:r>
              <a:rPr lang="en-US" sz="2000" b="1" dirty="0" smtClean="0">
                <a:latin typeface="Helsinki" panose="020B0504020202020204" pitchFamily="34" charset="0"/>
              </a:rPr>
              <a:t>5.1.14.4.4 </a:t>
            </a:r>
            <a:r>
              <a:rPr lang="en-US" sz="2000" dirty="0" smtClean="0">
                <a:latin typeface="Helsinki" panose="020B0504020202020204" pitchFamily="34" charset="0"/>
              </a:rPr>
              <a:t>Central supply systems for nonflammable medical gases shall conform to the following:</a:t>
            </a:r>
          </a:p>
          <a:p>
            <a:endParaRPr lang="en-US" sz="2000" b="1" dirty="0">
              <a:latin typeface="Helsinki" panose="020B0504020202020204" pitchFamily="34" charset="0"/>
            </a:endParaRPr>
          </a:p>
          <a:p>
            <a:r>
              <a:rPr lang="en-US" sz="2000" b="1" dirty="0" smtClean="0">
                <a:latin typeface="Helsinki" panose="020B0504020202020204" pitchFamily="34" charset="0"/>
              </a:rPr>
              <a:t>	</a:t>
            </a:r>
            <a:r>
              <a:rPr lang="en-US" sz="2000" dirty="0" smtClean="0">
                <a:latin typeface="Helsinki" panose="020B0504020202020204" pitchFamily="34" charset="0"/>
              </a:rPr>
              <a:t>(1) The shall be inspected annually</a:t>
            </a:r>
          </a:p>
          <a:p>
            <a:r>
              <a:rPr lang="en-US" sz="2000" dirty="0">
                <a:latin typeface="Helsinki" panose="020B0504020202020204" pitchFamily="34" charset="0"/>
              </a:rPr>
              <a:t>	</a:t>
            </a:r>
            <a:r>
              <a:rPr lang="en-US" sz="2000" dirty="0" smtClean="0">
                <a:latin typeface="Helsinki" panose="020B0504020202020204" pitchFamily="34" charset="0"/>
              </a:rPr>
              <a:t>(2) They shall be maintained by a qualified representative of the equipment owner.</a:t>
            </a:r>
          </a:p>
          <a:p>
            <a:r>
              <a:rPr lang="en-US" sz="2000" dirty="0">
                <a:latin typeface="Helsinki" panose="020B0504020202020204" pitchFamily="34" charset="0"/>
              </a:rPr>
              <a:t>	</a:t>
            </a:r>
            <a:r>
              <a:rPr lang="en-US" sz="2000" dirty="0" smtClean="0">
                <a:latin typeface="Helsinki" panose="020B0504020202020204" pitchFamily="34" charset="0"/>
              </a:rPr>
              <a:t>(3) A record of the annual inspection shall be available for review by the authority having 	jurisdiction</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324" y="271622"/>
            <a:ext cx="1390574" cy="952945"/>
          </a:xfrm>
          <a:prstGeom prst="rect">
            <a:avLst/>
          </a:prstGeom>
        </p:spPr>
      </p:pic>
      <p:pic>
        <p:nvPicPr>
          <p:cNvPr id="2" name="Picture 1"/>
          <p:cNvPicPr>
            <a:picLocks noChangeAspect="1"/>
          </p:cNvPicPr>
          <p:nvPr/>
        </p:nvPicPr>
        <p:blipFill>
          <a:blip r:embed="rId5"/>
          <a:stretch>
            <a:fillRect/>
          </a:stretch>
        </p:blipFill>
        <p:spPr>
          <a:xfrm>
            <a:off x="9782464" y="203217"/>
            <a:ext cx="2118544" cy="1089754"/>
          </a:xfrm>
          <a:prstGeom prst="rect">
            <a:avLst/>
          </a:prstGeom>
        </p:spPr>
      </p:pic>
    </p:spTree>
    <p:extLst>
      <p:ext uri="{BB962C8B-B14F-4D97-AF65-F5344CB8AC3E}">
        <p14:creationId xmlns:p14="http://schemas.microsoft.com/office/powerpoint/2010/main" val="2557481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5271488"/>
            <a:ext cx="12192000" cy="1586512"/>
          </a:xfrm>
          <a:prstGeom prst="rect">
            <a:avLst/>
          </a:prstGeom>
        </p:spPr>
      </p:pic>
      <p:sp>
        <p:nvSpPr>
          <p:cNvPr id="6" name="Rectangle 5"/>
          <p:cNvSpPr/>
          <p:nvPr/>
        </p:nvSpPr>
        <p:spPr>
          <a:xfrm>
            <a:off x="0" y="2921754"/>
            <a:ext cx="12192000" cy="707886"/>
          </a:xfrm>
          <a:prstGeom prst="rect">
            <a:avLst/>
          </a:prstGeom>
        </p:spPr>
        <p:txBody>
          <a:bodyPr wrap="square">
            <a:spAutoFit/>
          </a:bodyPr>
          <a:lstStyle/>
          <a:p>
            <a:r>
              <a:rPr lang="en-US" sz="2000" b="1" dirty="0" smtClean="0">
                <a:latin typeface="Helsinki" panose="020B0504020202020204" pitchFamily="34" charset="0"/>
              </a:rPr>
              <a:t>5.1.14.4.5 </a:t>
            </a:r>
            <a:r>
              <a:rPr lang="en-US" sz="2000" dirty="0" smtClean="0">
                <a:latin typeface="Helsinki" panose="020B0504020202020204" pitchFamily="34" charset="0"/>
              </a:rPr>
              <a:t>A periodic testing procedure for nonflammable medical gas and vacuum and related alarm systems shall be implemented.</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324" y="271622"/>
            <a:ext cx="1390574" cy="952945"/>
          </a:xfrm>
          <a:prstGeom prst="rect">
            <a:avLst/>
          </a:prstGeom>
        </p:spPr>
      </p:pic>
    </p:spTree>
    <p:extLst>
      <p:ext uri="{BB962C8B-B14F-4D97-AF65-F5344CB8AC3E}">
        <p14:creationId xmlns:p14="http://schemas.microsoft.com/office/powerpoint/2010/main" val="3425505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5271488"/>
            <a:ext cx="12192000" cy="1586512"/>
          </a:xfrm>
          <a:prstGeom prst="rect">
            <a:avLst/>
          </a:prstGeom>
        </p:spPr>
      </p:pic>
      <p:sp>
        <p:nvSpPr>
          <p:cNvPr id="6" name="Rectangle 5"/>
          <p:cNvSpPr/>
          <p:nvPr/>
        </p:nvSpPr>
        <p:spPr>
          <a:xfrm>
            <a:off x="0" y="3121809"/>
            <a:ext cx="12192000" cy="1015663"/>
          </a:xfrm>
          <a:prstGeom prst="rect">
            <a:avLst/>
          </a:prstGeom>
        </p:spPr>
        <p:txBody>
          <a:bodyPr wrap="square">
            <a:spAutoFit/>
          </a:bodyPr>
          <a:lstStyle/>
          <a:p>
            <a:r>
              <a:rPr lang="en-US" sz="2000" b="1" dirty="0" smtClean="0">
                <a:latin typeface="Helsinki" panose="020B0504020202020204" pitchFamily="34" charset="0"/>
              </a:rPr>
              <a:t>5.1.14.4.6 </a:t>
            </a:r>
            <a:r>
              <a:rPr lang="en-US" sz="2000" dirty="0" smtClean="0">
                <a:latin typeface="Helsinki" panose="020B0504020202020204" pitchFamily="34" charset="0"/>
              </a:rPr>
              <a:t>Whenever modifications are made that breach the pipeline, any necessary installer and verification test specified in 5.1.12 shall be conducted on the downstream portions of the medical gas piping system.</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324" y="271622"/>
            <a:ext cx="1390574" cy="952945"/>
          </a:xfrm>
          <a:prstGeom prst="rect">
            <a:avLst/>
          </a:prstGeom>
        </p:spPr>
      </p:pic>
    </p:spTree>
    <p:extLst>
      <p:ext uri="{BB962C8B-B14F-4D97-AF65-F5344CB8AC3E}">
        <p14:creationId xmlns:p14="http://schemas.microsoft.com/office/powerpoint/2010/main" val="2581297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5271488"/>
            <a:ext cx="12192000" cy="1586512"/>
          </a:xfrm>
          <a:prstGeom prst="rect">
            <a:avLst/>
          </a:prstGeom>
        </p:spPr>
      </p:pic>
      <p:sp>
        <p:nvSpPr>
          <p:cNvPr id="6" name="Rectangle 5"/>
          <p:cNvSpPr/>
          <p:nvPr/>
        </p:nvSpPr>
        <p:spPr>
          <a:xfrm>
            <a:off x="0" y="2307155"/>
            <a:ext cx="12192000" cy="3477875"/>
          </a:xfrm>
          <a:prstGeom prst="rect">
            <a:avLst/>
          </a:prstGeom>
        </p:spPr>
        <p:txBody>
          <a:bodyPr wrap="square">
            <a:spAutoFit/>
          </a:bodyPr>
          <a:lstStyle/>
          <a:p>
            <a:r>
              <a:rPr lang="en-US" sz="2000" b="1" dirty="0" smtClean="0">
                <a:latin typeface="Helsinki" panose="020B0504020202020204" pitchFamily="34" charset="0"/>
              </a:rPr>
              <a:t>5.1.14.4.7 </a:t>
            </a:r>
            <a:r>
              <a:rPr lang="en-US" sz="2000" dirty="0" smtClean="0">
                <a:latin typeface="Helsinki" panose="020B0504020202020204" pitchFamily="34" charset="0"/>
              </a:rPr>
              <a:t>Procedures, as specified, shall be established for the following:</a:t>
            </a:r>
          </a:p>
          <a:p>
            <a:endParaRPr lang="en-US" sz="2000" dirty="0" smtClean="0">
              <a:latin typeface="Helsinki" panose="020B0504020202020204" pitchFamily="34" charset="0"/>
            </a:endParaRPr>
          </a:p>
          <a:p>
            <a:r>
              <a:rPr lang="en-US" sz="2000" dirty="0">
                <a:latin typeface="Helsinki" panose="020B0504020202020204" pitchFamily="34" charset="0"/>
              </a:rPr>
              <a:t>	</a:t>
            </a:r>
            <a:r>
              <a:rPr lang="en-US" sz="2000" dirty="0" smtClean="0">
                <a:latin typeface="Helsinki" panose="020B0504020202020204" pitchFamily="34" charset="0"/>
              </a:rPr>
              <a:t>(1) Maintenance program for the medical air compressor supply system in accordance with the 	manufacturer’s recommendations</a:t>
            </a:r>
          </a:p>
          <a:p>
            <a:endParaRPr lang="en-US" sz="2000" dirty="0" smtClean="0">
              <a:latin typeface="Helsinki" panose="020B0504020202020204" pitchFamily="34" charset="0"/>
            </a:endParaRPr>
          </a:p>
          <a:p>
            <a:r>
              <a:rPr lang="en-US" sz="2000" dirty="0">
                <a:latin typeface="Helsinki" panose="020B0504020202020204" pitchFamily="34" charset="0"/>
              </a:rPr>
              <a:t>	</a:t>
            </a:r>
            <a:r>
              <a:rPr lang="en-US" sz="2000" dirty="0" smtClean="0">
                <a:latin typeface="Helsinki" panose="020B0504020202020204" pitchFamily="34" charset="0"/>
              </a:rPr>
              <a:t>(2) Facility testing and calibration procedure that ensures carbon monoxide monitors are calibrated 	at least annually or more often if recommended by the manufacturer</a:t>
            </a:r>
          </a:p>
          <a:p>
            <a:endParaRPr lang="en-US" sz="2000" dirty="0" smtClean="0">
              <a:latin typeface="Helsinki" panose="020B0504020202020204" pitchFamily="34" charset="0"/>
            </a:endParaRPr>
          </a:p>
          <a:p>
            <a:r>
              <a:rPr lang="en-US" sz="2000" dirty="0">
                <a:latin typeface="Helsinki" panose="020B0504020202020204" pitchFamily="34" charset="0"/>
              </a:rPr>
              <a:t>	</a:t>
            </a:r>
            <a:r>
              <a:rPr lang="en-US" sz="2000" dirty="0" smtClean="0">
                <a:latin typeface="Helsinki" panose="020B0504020202020204" pitchFamily="34" charset="0"/>
              </a:rPr>
              <a:t>(3) Maintenance program for both the medical-surgical vacuum piping system and the secondary 	equipment attached to the medical-surgical vacuum station inlets to ensure the continued good 	performance of the entire medical-surgical vacuum system</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324" y="271622"/>
            <a:ext cx="1390574" cy="952945"/>
          </a:xfrm>
          <a:prstGeom prst="rect">
            <a:avLst/>
          </a:prstGeom>
        </p:spPr>
      </p:pic>
    </p:spTree>
    <p:extLst>
      <p:ext uri="{BB962C8B-B14F-4D97-AF65-F5344CB8AC3E}">
        <p14:creationId xmlns:p14="http://schemas.microsoft.com/office/powerpoint/2010/main" val="3826013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5271488"/>
            <a:ext cx="12192000" cy="1586512"/>
          </a:xfrm>
          <a:prstGeom prst="rect">
            <a:avLst/>
          </a:prstGeom>
        </p:spPr>
      </p:pic>
      <p:sp>
        <p:nvSpPr>
          <p:cNvPr id="6" name="Rectangle 5"/>
          <p:cNvSpPr/>
          <p:nvPr/>
        </p:nvSpPr>
        <p:spPr>
          <a:xfrm>
            <a:off x="0" y="2814032"/>
            <a:ext cx="12192000" cy="1631216"/>
          </a:xfrm>
          <a:prstGeom prst="rect">
            <a:avLst/>
          </a:prstGeom>
        </p:spPr>
        <p:txBody>
          <a:bodyPr wrap="square">
            <a:spAutoFit/>
          </a:bodyPr>
          <a:lstStyle/>
          <a:p>
            <a:r>
              <a:rPr lang="en-US" sz="2000" b="1" dirty="0" smtClean="0">
                <a:latin typeface="Helsinki" panose="020B0504020202020204" pitchFamily="34" charset="0"/>
              </a:rPr>
              <a:t>5.1.14.4.8 </a:t>
            </a:r>
            <a:r>
              <a:rPr lang="en-US" sz="2000" dirty="0" smtClean="0">
                <a:latin typeface="Helsinki" panose="020B0504020202020204" pitchFamily="34" charset="0"/>
              </a:rPr>
              <a:t>Audible and visual alarm indicators shall meet the following requirements:</a:t>
            </a:r>
          </a:p>
          <a:p>
            <a:endParaRPr lang="en-US" sz="2000" b="1" dirty="0">
              <a:latin typeface="Helsinki" panose="020B0504020202020204" pitchFamily="34" charset="0"/>
            </a:endParaRPr>
          </a:p>
          <a:p>
            <a:r>
              <a:rPr lang="en-US" sz="2000" b="1" dirty="0" smtClean="0">
                <a:latin typeface="Helsinki" panose="020B0504020202020204" pitchFamily="34" charset="0"/>
              </a:rPr>
              <a:t>	(1) </a:t>
            </a:r>
            <a:r>
              <a:rPr lang="en-US" sz="2000" dirty="0" smtClean="0">
                <a:latin typeface="Helsinki" panose="020B0504020202020204" pitchFamily="34" charset="0"/>
              </a:rPr>
              <a:t>They shall be periodically tested to determine that they are functioning properly.</a:t>
            </a:r>
          </a:p>
          <a:p>
            <a:endParaRPr lang="en-US" sz="2000" dirty="0" smtClean="0">
              <a:latin typeface="Helsinki" panose="020B0504020202020204" pitchFamily="34" charset="0"/>
            </a:endParaRPr>
          </a:p>
          <a:p>
            <a:r>
              <a:rPr lang="en-US" sz="2000" b="1" dirty="0">
                <a:latin typeface="Helsinki" panose="020B0504020202020204" pitchFamily="34" charset="0"/>
              </a:rPr>
              <a:t>	</a:t>
            </a:r>
            <a:r>
              <a:rPr lang="en-US" sz="2000" b="1" dirty="0" smtClean="0">
                <a:latin typeface="Helsinki" panose="020B0504020202020204" pitchFamily="34" charset="0"/>
              </a:rPr>
              <a:t>(2) </a:t>
            </a:r>
            <a:r>
              <a:rPr lang="en-US" sz="2000" dirty="0" smtClean="0">
                <a:latin typeface="Helsinki" panose="020B0504020202020204" pitchFamily="34" charset="0"/>
              </a:rPr>
              <a:t>Records of the test shall be maintained until the next test is performed.</a:t>
            </a:r>
            <a:r>
              <a:rPr lang="en-US" sz="2000" b="1" dirty="0" smtClean="0">
                <a:latin typeface="Helsinki" panose="020B0504020202020204" pitchFamily="34" charset="0"/>
              </a:rPr>
              <a:t> </a:t>
            </a:r>
            <a:endParaRPr lang="en-US" sz="2000" dirty="0" smtClean="0">
              <a:latin typeface="Helsinki" panose="020B0504020202020204" pitchFamily="34" charset="0"/>
            </a:endParaRPr>
          </a:p>
        </p:txBody>
      </p:sp>
      <p:sp>
        <p:nvSpPr>
          <p:cNvPr id="2" name="Right Arrow 1"/>
          <p:cNvSpPr/>
          <p:nvPr/>
        </p:nvSpPr>
        <p:spPr>
          <a:xfrm>
            <a:off x="2421864" y="6523630"/>
            <a:ext cx="741528" cy="23715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324" y="271622"/>
            <a:ext cx="1390574" cy="952945"/>
          </a:xfrm>
          <a:prstGeom prst="rect">
            <a:avLst/>
          </a:prstGeom>
        </p:spPr>
      </p:pic>
    </p:spTree>
    <p:extLst>
      <p:ext uri="{BB962C8B-B14F-4D97-AF65-F5344CB8AC3E}">
        <p14:creationId xmlns:p14="http://schemas.microsoft.com/office/powerpoint/2010/main" val="3748413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5271488"/>
            <a:ext cx="12192000" cy="1586512"/>
          </a:xfrm>
          <a:prstGeom prst="rect">
            <a:avLst/>
          </a:prstGeom>
        </p:spPr>
      </p:pic>
      <p:sp>
        <p:nvSpPr>
          <p:cNvPr id="6" name="Rectangle 5"/>
          <p:cNvSpPr/>
          <p:nvPr/>
        </p:nvSpPr>
        <p:spPr>
          <a:xfrm>
            <a:off x="0" y="2380846"/>
            <a:ext cx="12192000" cy="1938992"/>
          </a:xfrm>
          <a:prstGeom prst="rect">
            <a:avLst/>
          </a:prstGeom>
        </p:spPr>
        <p:txBody>
          <a:bodyPr wrap="square">
            <a:spAutoFit/>
          </a:bodyPr>
          <a:lstStyle/>
          <a:p>
            <a:r>
              <a:rPr lang="en-US" sz="2000" b="1" dirty="0" smtClean="0">
                <a:latin typeface="Helsinki" panose="020B0504020202020204" pitchFamily="34" charset="0"/>
              </a:rPr>
              <a:t>5.1.14.4.9 </a:t>
            </a:r>
            <a:r>
              <a:rPr lang="en-US" sz="2000" dirty="0" smtClean="0">
                <a:latin typeface="Helsinki" panose="020B0504020202020204" pitchFamily="34" charset="0"/>
              </a:rPr>
              <a:t>Medical-surgical vacuum station inlet terminal performance, as required in 5.1.12.3.10.4, shall be tested as follows:</a:t>
            </a:r>
          </a:p>
          <a:p>
            <a:endParaRPr lang="en-US" sz="2000" b="1" dirty="0">
              <a:latin typeface="Helsinki" panose="020B0504020202020204" pitchFamily="34" charset="0"/>
            </a:endParaRPr>
          </a:p>
          <a:p>
            <a:r>
              <a:rPr lang="en-US" sz="2000" b="1" dirty="0" smtClean="0">
                <a:latin typeface="Helsinki" panose="020B0504020202020204" pitchFamily="34" charset="0"/>
              </a:rPr>
              <a:t>	(1) </a:t>
            </a:r>
            <a:r>
              <a:rPr lang="en-US" sz="2000" dirty="0" smtClean="0">
                <a:latin typeface="Helsinki" panose="020B0504020202020204" pitchFamily="34" charset="0"/>
              </a:rPr>
              <a:t>On a regular preventive maintenance schedule as determined by the facility maintenance staff</a:t>
            </a:r>
          </a:p>
          <a:p>
            <a:endParaRPr lang="en-US" sz="2000" dirty="0" smtClean="0">
              <a:latin typeface="Helsinki" panose="020B0504020202020204" pitchFamily="34" charset="0"/>
            </a:endParaRPr>
          </a:p>
          <a:p>
            <a:r>
              <a:rPr lang="en-US" sz="2000" b="1" dirty="0">
                <a:latin typeface="Helsinki" panose="020B0504020202020204" pitchFamily="34" charset="0"/>
              </a:rPr>
              <a:t>	</a:t>
            </a:r>
            <a:r>
              <a:rPr lang="en-US" sz="2000" b="1" dirty="0" smtClean="0">
                <a:latin typeface="Helsinki" panose="020B0504020202020204" pitchFamily="34" charset="0"/>
              </a:rPr>
              <a:t>(2) </a:t>
            </a:r>
            <a:r>
              <a:rPr lang="en-US" sz="2000" dirty="0" smtClean="0">
                <a:latin typeface="Helsinki" panose="020B0504020202020204" pitchFamily="34" charset="0"/>
              </a:rPr>
              <a:t>Based on flow of free air into station inlet while simultaneously checking the vacuum level</a:t>
            </a:r>
          </a:p>
        </p:txBody>
      </p:sp>
      <p:sp>
        <p:nvSpPr>
          <p:cNvPr id="8" name="Right Arrow 7"/>
          <p:cNvSpPr/>
          <p:nvPr/>
        </p:nvSpPr>
        <p:spPr>
          <a:xfrm>
            <a:off x="2421864" y="6523630"/>
            <a:ext cx="741528" cy="23715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324" y="271622"/>
            <a:ext cx="1390574" cy="952945"/>
          </a:xfrm>
          <a:prstGeom prst="rect">
            <a:avLst/>
          </a:prstGeom>
        </p:spPr>
      </p:pic>
      <p:pic>
        <p:nvPicPr>
          <p:cNvPr id="2" name="Picture 1"/>
          <p:cNvPicPr>
            <a:picLocks noChangeAspect="1"/>
          </p:cNvPicPr>
          <p:nvPr/>
        </p:nvPicPr>
        <p:blipFill>
          <a:blip r:embed="rId5"/>
          <a:stretch>
            <a:fillRect/>
          </a:stretch>
        </p:blipFill>
        <p:spPr>
          <a:xfrm>
            <a:off x="2421864" y="174402"/>
            <a:ext cx="2950978" cy="2109224"/>
          </a:xfrm>
          <a:prstGeom prst="rect">
            <a:avLst/>
          </a:prstGeom>
          <a:ln>
            <a:noFill/>
          </a:ln>
          <a:effectLst>
            <a:softEdge rad="112500"/>
          </a:effectLst>
        </p:spPr>
      </p:pic>
      <p:pic>
        <p:nvPicPr>
          <p:cNvPr id="3" name="Picture 2"/>
          <p:cNvPicPr>
            <a:picLocks noChangeAspect="1"/>
          </p:cNvPicPr>
          <p:nvPr/>
        </p:nvPicPr>
        <p:blipFill>
          <a:blip r:embed="rId6"/>
          <a:stretch>
            <a:fillRect/>
          </a:stretch>
        </p:blipFill>
        <p:spPr>
          <a:xfrm>
            <a:off x="5547614" y="271621"/>
            <a:ext cx="6379432" cy="952945"/>
          </a:xfrm>
          <a:prstGeom prst="rect">
            <a:avLst/>
          </a:prstGeom>
        </p:spPr>
      </p:pic>
    </p:spTree>
    <p:extLst>
      <p:ext uri="{BB962C8B-B14F-4D97-AF65-F5344CB8AC3E}">
        <p14:creationId xmlns:p14="http://schemas.microsoft.com/office/powerpoint/2010/main" val="1709924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5271488"/>
            <a:ext cx="12192000" cy="1586512"/>
          </a:xfrm>
          <a:prstGeom prst="rect">
            <a:avLst/>
          </a:prstGeom>
        </p:spPr>
      </p:pic>
      <p:sp>
        <p:nvSpPr>
          <p:cNvPr id="6" name="Rectangle 5"/>
          <p:cNvSpPr/>
          <p:nvPr/>
        </p:nvSpPr>
        <p:spPr>
          <a:xfrm>
            <a:off x="0" y="3104324"/>
            <a:ext cx="12192000" cy="707886"/>
          </a:xfrm>
          <a:prstGeom prst="rect">
            <a:avLst/>
          </a:prstGeom>
        </p:spPr>
        <p:txBody>
          <a:bodyPr wrap="square">
            <a:spAutoFit/>
          </a:bodyPr>
          <a:lstStyle/>
          <a:p>
            <a:r>
              <a:rPr lang="en-US" sz="2000" b="1" dirty="0" smtClean="0">
                <a:latin typeface="Helsinki" panose="020B0504020202020204" pitchFamily="34" charset="0"/>
              </a:rPr>
              <a:t>5.1.15 Category 1 Maintenance. </a:t>
            </a:r>
            <a:r>
              <a:rPr lang="en-US" sz="2000" dirty="0" smtClean="0">
                <a:latin typeface="Helsinki" panose="020B0504020202020204" pitchFamily="34" charset="0"/>
              </a:rPr>
              <a:t>Facilities shall have a routine maintenance program for their piped medical gas and vacuum systems.</a:t>
            </a:r>
            <a:endParaRPr lang="en-US" sz="2000" b="1" dirty="0" smtClean="0">
              <a:latin typeface="Helsinki" panose="020B0504020202020204" pitchFamily="34" charset="0"/>
            </a:endParaRPr>
          </a:p>
        </p:txBody>
      </p:sp>
      <p:sp>
        <p:nvSpPr>
          <p:cNvPr id="8" name="Right Arrow 7"/>
          <p:cNvSpPr/>
          <p:nvPr/>
        </p:nvSpPr>
        <p:spPr>
          <a:xfrm>
            <a:off x="2421864" y="6523630"/>
            <a:ext cx="741528" cy="2371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324" y="271622"/>
            <a:ext cx="1390574" cy="952945"/>
          </a:xfrm>
          <a:prstGeom prst="rect">
            <a:avLst/>
          </a:prstGeom>
        </p:spPr>
      </p:pic>
    </p:spTree>
    <p:extLst>
      <p:ext uri="{BB962C8B-B14F-4D97-AF65-F5344CB8AC3E}">
        <p14:creationId xmlns:p14="http://schemas.microsoft.com/office/powerpoint/2010/main" val="4104505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5271488"/>
            <a:ext cx="12192000" cy="1586512"/>
          </a:xfrm>
          <a:prstGeom prst="rect">
            <a:avLst/>
          </a:prstGeom>
        </p:spPr>
      </p:pic>
      <p:sp>
        <p:nvSpPr>
          <p:cNvPr id="7" name="Rectangle 6"/>
          <p:cNvSpPr/>
          <p:nvPr/>
        </p:nvSpPr>
        <p:spPr>
          <a:xfrm>
            <a:off x="980618" y="2565898"/>
            <a:ext cx="10230764" cy="2862322"/>
          </a:xfrm>
          <a:prstGeom prst="rect">
            <a:avLst/>
          </a:prstGeom>
        </p:spPr>
        <p:txBody>
          <a:bodyPr wrap="square">
            <a:spAutoFit/>
          </a:bodyPr>
          <a:lstStyle/>
          <a:p>
            <a:pPr algn="ctr"/>
            <a:r>
              <a:rPr lang="en-US" sz="2000" b="1" dirty="0" smtClean="0">
                <a:solidFill>
                  <a:schemeClr val="accent1">
                    <a:lumMod val="50000"/>
                  </a:schemeClr>
                </a:solidFill>
                <a:latin typeface="Helsinki" panose="020B0504020202020204" pitchFamily="34" charset="0"/>
              </a:rPr>
              <a:t>CMS</a:t>
            </a:r>
          </a:p>
          <a:p>
            <a:pPr algn="ctr"/>
            <a:endParaRPr lang="en-US" sz="2000" b="1" dirty="0" smtClean="0">
              <a:solidFill>
                <a:schemeClr val="accent1">
                  <a:lumMod val="50000"/>
                </a:schemeClr>
              </a:solidFill>
              <a:latin typeface="Helsinki" panose="020B0504020202020204" pitchFamily="34" charset="0"/>
            </a:endParaRPr>
          </a:p>
          <a:p>
            <a:pPr algn="ctr"/>
            <a:r>
              <a:rPr lang="en-US" sz="2000" b="1" dirty="0" smtClean="0">
                <a:latin typeface="Helsinki" panose="020B0504020202020204" pitchFamily="34" charset="0"/>
              </a:rPr>
              <a:t>Center for Medicare &amp; Medicaid Services</a:t>
            </a:r>
          </a:p>
          <a:p>
            <a:pPr algn="ctr"/>
            <a:endParaRPr lang="en-US" sz="2000" b="1" dirty="0">
              <a:latin typeface="Helsinki" panose="020B0504020202020204" pitchFamily="34" charset="0"/>
            </a:endParaRPr>
          </a:p>
          <a:p>
            <a:pPr algn="ctr"/>
            <a:r>
              <a:rPr lang="en-US" sz="2000" b="1" dirty="0" smtClean="0">
                <a:latin typeface="Helsinki" panose="020B0504020202020204" pitchFamily="34" charset="0"/>
              </a:rPr>
              <a:t>Currently following the 2012 Edition of NFPA 101 Life Safety Code</a:t>
            </a:r>
          </a:p>
          <a:p>
            <a:pPr algn="ctr"/>
            <a:endParaRPr lang="en-US" sz="2000" b="1" dirty="0">
              <a:latin typeface="Helsinki" panose="020B0504020202020204" pitchFamily="34" charset="0"/>
            </a:endParaRPr>
          </a:p>
          <a:p>
            <a:pPr algn="ctr"/>
            <a:r>
              <a:rPr lang="en-US" sz="2000" b="1" dirty="0" smtClean="0">
                <a:latin typeface="Helsinki" panose="020B0504020202020204" pitchFamily="34" charset="0"/>
              </a:rPr>
              <a:t>References the 2012 Edition of NFPA 99 Healthcare Facilities Code</a:t>
            </a:r>
          </a:p>
          <a:p>
            <a:pPr algn="ctr"/>
            <a:endParaRPr lang="en-US" sz="2000" b="1" dirty="0">
              <a:latin typeface="Helsinki" panose="020B0504020202020204" pitchFamily="34" charset="0"/>
            </a:endParaRPr>
          </a:p>
          <a:p>
            <a:pPr algn="ctr"/>
            <a:endParaRPr lang="en-US" sz="2000" b="1" dirty="0" smtClean="0">
              <a:latin typeface="Helsinki" panose="020B0504020202020204" pitchFamily="34" charset="0"/>
            </a:endParaRPr>
          </a:p>
        </p:txBody>
      </p:sp>
      <p:pic>
        <p:nvPicPr>
          <p:cNvPr id="2" name="Picture 1"/>
          <p:cNvPicPr>
            <a:picLocks noChangeAspect="1"/>
          </p:cNvPicPr>
          <p:nvPr/>
        </p:nvPicPr>
        <p:blipFill>
          <a:blip r:embed="rId4"/>
          <a:stretch>
            <a:fillRect/>
          </a:stretch>
        </p:blipFill>
        <p:spPr>
          <a:xfrm>
            <a:off x="8632809" y="86012"/>
            <a:ext cx="2046876" cy="2691561"/>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5"/>
          <a:stretch>
            <a:fillRect/>
          </a:stretch>
        </p:blipFill>
        <p:spPr>
          <a:xfrm>
            <a:off x="9963419" y="664117"/>
            <a:ext cx="2060812" cy="2647351"/>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324" y="271622"/>
            <a:ext cx="1390574" cy="952945"/>
          </a:xfrm>
          <a:prstGeom prst="rect">
            <a:avLst/>
          </a:prstGeom>
        </p:spPr>
      </p:pic>
    </p:spTree>
    <p:extLst>
      <p:ext uri="{BB962C8B-B14F-4D97-AF65-F5344CB8AC3E}">
        <p14:creationId xmlns:p14="http://schemas.microsoft.com/office/powerpoint/2010/main" val="1178336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5271488"/>
            <a:ext cx="12192000" cy="1586512"/>
          </a:xfrm>
          <a:prstGeom prst="rect">
            <a:avLst/>
          </a:prstGeom>
        </p:spPr>
      </p:pic>
      <p:sp>
        <p:nvSpPr>
          <p:cNvPr id="7" name="Rectangle 6"/>
          <p:cNvSpPr/>
          <p:nvPr/>
        </p:nvSpPr>
        <p:spPr>
          <a:xfrm>
            <a:off x="3398292" y="3153767"/>
            <a:ext cx="4644788" cy="2554545"/>
          </a:xfrm>
          <a:prstGeom prst="rect">
            <a:avLst/>
          </a:prstGeom>
        </p:spPr>
        <p:txBody>
          <a:bodyPr wrap="square">
            <a:spAutoFit/>
          </a:bodyPr>
          <a:lstStyle/>
          <a:p>
            <a:pPr algn="ctr"/>
            <a:r>
              <a:rPr lang="en-US" sz="2000" b="1" dirty="0" smtClean="0">
                <a:latin typeface="Helsinki" panose="020B0504020202020204" pitchFamily="34" charset="0"/>
              </a:rPr>
              <a:t>Contact me anytime:</a:t>
            </a:r>
          </a:p>
          <a:p>
            <a:pPr algn="ctr"/>
            <a:endParaRPr lang="en-US" sz="2000" b="1" dirty="0">
              <a:latin typeface="Helsinki" panose="020B0504020202020204" pitchFamily="34" charset="0"/>
            </a:endParaRPr>
          </a:p>
          <a:p>
            <a:pPr algn="ctr"/>
            <a:r>
              <a:rPr lang="en-US" sz="2000" b="1" dirty="0" smtClean="0">
                <a:latin typeface="Helsinki" panose="020B0504020202020204" pitchFamily="34" charset="0"/>
              </a:rPr>
              <a:t>Jay D’Agostino</a:t>
            </a:r>
          </a:p>
          <a:p>
            <a:pPr algn="ctr"/>
            <a:r>
              <a:rPr lang="en-US" sz="2000" b="1" dirty="0" smtClean="0">
                <a:latin typeface="Helsinki" panose="020B0504020202020204" pitchFamily="34" charset="0"/>
              </a:rPr>
              <a:t>Business Development Manager</a:t>
            </a:r>
          </a:p>
          <a:p>
            <a:pPr algn="ctr"/>
            <a:endParaRPr lang="en-US" sz="2000" b="1" dirty="0">
              <a:latin typeface="Helsinki" panose="020B0504020202020204" pitchFamily="34" charset="0"/>
            </a:endParaRPr>
          </a:p>
          <a:p>
            <a:pPr algn="ctr"/>
            <a:r>
              <a:rPr lang="en-US" sz="2000" b="1" dirty="0">
                <a:latin typeface="Helsinki" panose="020B0504020202020204" pitchFamily="34" charset="0"/>
              </a:rPr>
              <a:t>c</a:t>
            </a:r>
            <a:r>
              <a:rPr lang="en-US" sz="2000" b="1" dirty="0" smtClean="0">
                <a:latin typeface="Helsinki" panose="020B0504020202020204" pitchFamily="34" charset="0"/>
              </a:rPr>
              <a:t>ell: 516.521.5649</a:t>
            </a:r>
          </a:p>
          <a:p>
            <a:pPr algn="ctr"/>
            <a:r>
              <a:rPr lang="en-US" sz="2000" b="1" dirty="0">
                <a:latin typeface="Helsinki" panose="020B0504020202020204" pitchFamily="34" charset="0"/>
              </a:rPr>
              <a:t>e</a:t>
            </a:r>
            <a:r>
              <a:rPr lang="en-US" sz="2000" b="1" dirty="0" smtClean="0">
                <a:latin typeface="Helsinki" panose="020B0504020202020204" pitchFamily="34" charset="0"/>
              </a:rPr>
              <a:t>mail: </a:t>
            </a:r>
            <a:r>
              <a:rPr lang="en-US" sz="2000" b="1" dirty="0" smtClean="0">
                <a:latin typeface="Helsinki" panose="020B0504020202020204" pitchFamily="34" charset="0"/>
                <a:hlinkClick r:id="rId4"/>
              </a:rPr>
              <a:t>jay@scalesmedtech.com</a:t>
            </a:r>
            <a:endParaRPr lang="en-US" sz="2000" b="1" dirty="0" smtClean="0">
              <a:latin typeface="Helsinki" panose="020B0504020202020204" pitchFamily="34" charset="0"/>
            </a:endParaRPr>
          </a:p>
          <a:p>
            <a:pPr algn="ctr"/>
            <a:r>
              <a:rPr lang="en-US" sz="2000" b="1" dirty="0">
                <a:latin typeface="Helsinki" panose="020B0504020202020204" pitchFamily="34" charset="0"/>
              </a:rPr>
              <a:t>w</a:t>
            </a:r>
            <a:r>
              <a:rPr lang="en-US" sz="2000" b="1" dirty="0" smtClean="0">
                <a:latin typeface="Helsinki" panose="020B0504020202020204" pitchFamily="34" charset="0"/>
              </a:rPr>
              <a:t>ebsite: www.scalesmedtech.com</a:t>
            </a:r>
            <a:endParaRPr lang="en-US" sz="2000" b="1" dirty="0">
              <a:latin typeface="Helsinki" panose="020B0504020202020204" pitchFamily="34" charset="0"/>
            </a:endParaRPr>
          </a:p>
        </p:txBody>
      </p:sp>
      <p:sp>
        <p:nvSpPr>
          <p:cNvPr id="2" name="TextBox 1"/>
          <p:cNvSpPr txBox="1"/>
          <p:nvPr/>
        </p:nvSpPr>
        <p:spPr>
          <a:xfrm>
            <a:off x="3398292" y="1911768"/>
            <a:ext cx="4708477" cy="1107996"/>
          </a:xfrm>
          <a:prstGeom prst="rect">
            <a:avLst/>
          </a:prstGeom>
          <a:noFill/>
        </p:spPr>
        <p:txBody>
          <a:bodyPr wrap="square" rtlCol="0">
            <a:spAutoFit/>
          </a:bodyPr>
          <a:lstStyle/>
          <a:p>
            <a:r>
              <a:rPr lang="en-US" sz="6600" b="1" dirty="0" smtClean="0">
                <a:latin typeface="Helsinki" panose="020B0504020202020204" pitchFamily="34" charset="0"/>
              </a:rPr>
              <a:t>Thank you</a:t>
            </a:r>
            <a:endParaRPr lang="en-US" sz="6600" b="1" dirty="0">
              <a:latin typeface="Helsinki" panose="020B0504020202020204" pitchFamily="34"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324" y="271622"/>
            <a:ext cx="1390574" cy="952945"/>
          </a:xfrm>
          <a:prstGeom prst="rect">
            <a:avLst/>
          </a:prstGeom>
        </p:spPr>
      </p:pic>
    </p:spTree>
    <p:extLst>
      <p:ext uri="{BB962C8B-B14F-4D97-AF65-F5344CB8AC3E}">
        <p14:creationId xmlns:p14="http://schemas.microsoft.com/office/powerpoint/2010/main" val="3282996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triped Right Arrow 14"/>
          <p:cNvSpPr/>
          <p:nvPr/>
        </p:nvSpPr>
        <p:spPr>
          <a:xfrm rot="18547056">
            <a:off x="7260172" y="4132827"/>
            <a:ext cx="1697744" cy="20651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riped Right Arrow 15"/>
          <p:cNvSpPr/>
          <p:nvPr/>
        </p:nvSpPr>
        <p:spPr>
          <a:xfrm rot="16200000">
            <a:off x="6258648" y="4156016"/>
            <a:ext cx="1241737" cy="18898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riped Right Arrow 13"/>
          <p:cNvSpPr/>
          <p:nvPr/>
        </p:nvSpPr>
        <p:spPr>
          <a:xfrm rot="16200000">
            <a:off x="5370394" y="4116076"/>
            <a:ext cx="1187355" cy="20017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riped Right Arrow 12"/>
          <p:cNvSpPr/>
          <p:nvPr/>
        </p:nvSpPr>
        <p:spPr>
          <a:xfrm rot="13987808">
            <a:off x="4122965" y="4128453"/>
            <a:ext cx="1620161" cy="20238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885899" y="4653887"/>
            <a:ext cx="3084394" cy="617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0" y="5271488"/>
            <a:ext cx="12192000" cy="1586512"/>
          </a:xfrm>
          <a:prstGeom prst="rect">
            <a:avLst/>
          </a:prstGeom>
        </p:spPr>
      </p:pic>
      <p:sp>
        <p:nvSpPr>
          <p:cNvPr id="7" name="Rectangle 6"/>
          <p:cNvSpPr/>
          <p:nvPr/>
        </p:nvSpPr>
        <p:spPr>
          <a:xfrm>
            <a:off x="0" y="3229530"/>
            <a:ext cx="12192000" cy="400110"/>
          </a:xfrm>
          <a:prstGeom prst="rect">
            <a:avLst/>
          </a:prstGeom>
        </p:spPr>
        <p:txBody>
          <a:bodyPr wrap="square">
            <a:spAutoFit/>
          </a:bodyPr>
          <a:lstStyle/>
          <a:p>
            <a:pPr algn="ctr"/>
            <a:r>
              <a:rPr lang="en-US" sz="2000" b="1" dirty="0" smtClean="0">
                <a:latin typeface="Helsinki" panose="020B0504020202020204" pitchFamily="34" charset="0"/>
              </a:rPr>
              <a:t>5.1.14.12 Maintenance of Medical Gas, Vacuum, WAGD, and Medical Support Gas Systems</a:t>
            </a:r>
            <a:endParaRPr lang="en-US" sz="2000" b="1" dirty="0">
              <a:latin typeface="Helsinki" panose="020B0504020202020204" pitchFamily="34" charset="0"/>
            </a:endParaRPr>
          </a:p>
        </p:txBody>
      </p:sp>
      <p:sp>
        <p:nvSpPr>
          <p:cNvPr id="12" name="Rectangle 11"/>
          <p:cNvSpPr/>
          <p:nvPr/>
        </p:nvSpPr>
        <p:spPr>
          <a:xfrm>
            <a:off x="4261777" y="4762632"/>
            <a:ext cx="4440072" cy="400110"/>
          </a:xfrm>
          <a:prstGeom prst="rect">
            <a:avLst/>
          </a:prstGeom>
        </p:spPr>
        <p:txBody>
          <a:bodyPr wrap="square">
            <a:spAutoFit/>
          </a:bodyPr>
          <a:lstStyle/>
          <a:p>
            <a:pPr algn="ctr"/>
            <a:r>
              <a:rPr lang="en-US" sz="2000" b="1" dirty="0" smtClean="0">
                <a:latin typeface="Helsinki" panose="020B0504020202020204" pitchFamily="34" charset="0"/>
              </a:rPr>
              <a:t>Chapter 3, Definitions</a:t>
            </a:r>
            <a:endParaRPr lang="en-US" sz="2000" b="1" dirty="0">
              <a:latin typeface="Helsinki" panose="020B0504020202020204"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324" y="271622"/>
            <a:ext cx="1390574" cy="952945"/>
          </a:xfrm>
          <a:prstGeom prst="rect">
            <a:avLst/>
          </a:prstGeom>
        </p:spPr>
      </p:pic>
    </p:spTree>
    <p:extLst>
      <p:ext uri="{BB962C8B-B14F-4D97-AF65-F5344CB8AC3E}">
        <p14:creationId xmlns:p14="http://schemas.microsoft.com/office/powerpoint/2010/main" val="1351587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5271488"/>
            <a:ext cx="12192000" cy="1586512"/>
          </a:xfrm>
          <a:prstGeom prst="rect">
            <a:avLst/>
          </a:prstGeom>
        </p:spPr>
      </p:pic>
      <p:sp>
        <p:nvSpPr>
          <p:cNvPr id="6" name="Rectangle 5"/>
          <p:cNvSpPr/>
          <p:nvPr/>
        </p:nvSpPr>
        <p:spPr>
          <a:xfrm>
            <a:off x="177421" y="2766058"/>
            <a:ext cx="12192000" cy="707886"/>
          </a:xfrm>
          <a:prstGeom prst="rect">
            <a:avLst/>
          </a:prstGeom>
        </p:spPr>
        <p:txBody>
          <a:bodyPr wrap="square">
            <a:spAutoFit/>
          </a:bodyPr>
          <a:lstStyle/>
          <a:p>
            <a:pPr algn="ctr"/>
            <a:r>
              <a:rPr lang="en-US" sz="2000" b="1" dirty="0" smtClean="0">
                <a:latin typeface="Helsinki" panose="020B0504020202020204" pitchFamily="34" charset="0"/>
              </a:rPr>
              <a:t>3.3.108 Medical Gas System. </a:t>
            </a:r>
            <a:r>
              <a:rPr lang="en-US" sz="2000" dirty="0" smtClean="0">
                <a:latin typeface="Helsinki" panose="020B0504020202020204" pitchFamily="34" charset="0"/>
              </a:rPr>
              <a:t>An assembly of equipment and piping for the distribution of non-flammable medical gases such as oxygen, nitrous oxide, compressed air, carbon dioxide, and helium.</a:t>
            </a:r>
          </a:p>
        </p:txBody>
      </p:sp>
      <p:pic>
        <p:nvPicPr>
          <p:cNvPr id="2" name="Picture 1"/>
          <p:cNvPicPr>
            <a:picLocks noChangeAspect="1"/>
          </p:cNvPicPr>
          <p:nvPr/>
        </p:nvPicPr>
        <p:blipFill>
          <a:blip r:embed="rId4"/>
          <a:stretch>
            <a:fillRect/>
          </a:stretch>
        </p:blipFill>
        <p:spPr>
          <a:xfrm>
            <a:off x="9808192" y="182173"/>
            <a:ext cx="2129048" cy="2251126"/>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421" y="3643780"/>
            <a:ext cx="1651951" cy="242096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324" y="271622"/>
            <a:ext cx="1390574" cy="952945"/>
          </a:xfrm>
          <a:prstGeom prst="rect">
            <a:avLst/>
          </a:prstGeom>
        </p:spPr>
      </p:pic>
    </p:spTree>
    <p:extLst>
      <p:ext uri="{BB962C8B-B14F-4D97-AF65-F5344CB8AC3E}">
        <p14:creationId xmlns:p14="http://schemas.microsoft.com/office/powerpoint/2010/main" val="152613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5271488"/>
            <a:ext cx="12192000" cy="1586512"/>
          </a:xfrm>
          <a:prstGeom prst="rect">
            <a:avLst/>
          </a:prstGeom>
        </p:spPr>
      </p:pic>
      <p:sp>
        <p:nvSpPr>
          <p:cNvPr id="6" name="Rectangle 5"/>
          <p:cNvSpPr/>
          <p:nvPr/>
        </p:nvSpPr>
        <p:spPr>
          <a:xfrm>
            <a:off x="0" y="2808753"/>
            <a:ext cx="12192000" cy="1015663"/>
          </a:xfrm>
          <a:prstGeom prst="rect">
            <a:avLst/>
          </a:prstGeom>
        </p:spPr>
        <p:txBody>
          <a:bodyPr wrap="square">
            <a:spAutoFit/>
          </a:bodyPr>
          <a:lstStyle/>
          <a:p>
            <a:r>
              <a:rPr lang="en-US" sz="2000" b="1" dirty="0" smtClean="0">
                <a:latin typeface="Helsinki" panose="020B0504020202020204" pitchFamily="34" charset="0"/>
              </a:rPr>
              <a:t>3.3.111 Medical-Surgical Vacuum System. </a:t>
            </a:r>
            <a:r>
              <a:rPr lang="en-US" sz="2000" dirty="0" smtClean="0">
                <a:latin typeface="Helsinki" panose="020B0504020202020204" pitchFamily="34" charset="0"/>
              </a:rPr>
              <a:t>An assembly of central vacuum-producing equipment and a network of piping for patient suction in medical, medical-surgical, and waste anesthetic gas disposal applications.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0727" y="478675"/>
            <a:ext cx="2076351" cy="2099019"/>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3512" y="3646995"/>
            <a:ext cx="1710899" cy="227628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324" y="271622"/>
            <a:ext cx="1390574" cy="952945"/>
          </a:xfrm>
          <a:prstGeom prst="rect">
            <a:avLst/>
          </a:prstGeom>
        </p:spPr>
      </p:pic>
    </p:spTree>
    <p:extLst>
      <p:ext uri="{BB962C8B-B14F-4D97-AF65-F5344CB8AC3E}">
        <p14:creationId xmlns:p14="http://schemas.microsoft.com/office/powerpoint/2010/main" val="2777545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5271488"/>
            <a:ext cx="12192000" cy="1586512"/>
          </a:xfrm>
          <a:prstGeom prst="rect">
            <a:avLst/>
          </a:prstGeom>
        </p:spPr>
      </p:pic>
      <p:pic>
        <p:nvPicPr>
          <p:cNvPr id="2" name="Picture 1"/>
          <p:cNvPicPr>
            <a:picLocks noChangeAspect="1"/>
          </p:cNvPicPr>
          <p:nvPr/>
        </p:nvPicPr>
        <p:blipFill>
          <a:blip r:embed="rId4"/>
          <a:stretch>
            <a:fillRect/>
          </a:stretch>
        </p:blipFill>
        <p:spPr>
          <a:xfrm>
            <a:off x="9058817" y="135144"/>
            <a:ext cx="2858101" cy="2957908"/>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0" y="3229530"/>
            <a:ext cx="12192000" cy="1323439"/>
          </a:xfrm>
          <a:prstGeom prst="rect">
            <a:avLst/>
          </a:prstGeom>
        </p:spPr>
        <p:txBody>
          <a:bodyPr wrap="square">
            <a:spAutoFit/>
          </a:bodyPr>
          <a:lstStyle/>
          <a:p>
            <a:r>
              <a:rPr lang="en-US" sz="2000" b="1" dirty="0" smtClean="0">
                <a:latin typeface="Helsinki" panose="020B0504020202020204" pitchFamily="34" charset="0"/>
              </a:rPr>
              <a:t>3.3.109 Medical Support Gas. </a:t>
            </a:r>
            <a:r>
              <a:rPr lang="en-US" sz="2000" dirty="0" smtClean="0">
                <a:latin typeface="Helsinki" panose="020B0504020202020204" pitchFamily="34" charset="0"/>
              </a:rPr>
              <a:t>Nitrogen or instrument air used for any medical support purpose and, if appropriate to the procedures, used in laboratories and are not respired as part of any treatment.</a:t>
            </a:r>
          </a:p>
          <a:p>
            <a:pPr algn="ctr"/>
            <a:endParaRPr lang="en-US" sz="2000" dirty="0">
              <a:latin typeface="Helsinki" panose="020B0504020202020204" pitchFamily="34" charset="0"/>
            </a:endParaRPr>
          </a:p>
          <a:p>
            <a:pPr algn="ctr"/>
            <a:r>
              <a:rPr lang="en-US" sz="2000" dirty="0" smtClean="0">
                <a:latin typeface="Helsinki" panose="020B0504020202020204" pitchFamily="34" charset="0"/>
              </a:rPr>
              <a:t>Examples: drying instruments, operate medical-surgical tools, air driven booms, or pendants</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324" y="271622"/>
            <a:ext cx="1390574" cy="952945"/>
          </a:xfrm>
          <a:prstGeom prst="rect">
            <a:avLst/>
          </a:prstGeom>
        </p:spPr>
      </p:pic>
    </p:spTree>
    <p:extLst>
      <p:ext uri="{BB962C8B-B14F-4D97-AF65-F5344CB8AC3E}">
        <p14:creationId xmlns:p14="http://schemas.microsoft.com/office/powerpoint/2010/main" val="3597819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5271488"/>
            <a:ext cx="12192000" cy="1586512"/>
          </a:xfrm>
          <a:prstGeom prst="rect">
            <a:avLst/>
          </a:prstGeom>
        </p:spPr>
      </p:pic>
      <p:sp>
        <p:nvSpPr>
          <p:cNvPr id="6" name="Rectangle 5"/>
          <p:cNvSpPr/>
          <p:nvPr/>
        </p:nvSpPr>
        <p:spPr>
          <a:xfrm>
            <a:off x="0" y="2807500"/>
            <a:ext cx="12192000" cy="2246769"/>
          </a:xfrm>
          <a:prstGeom prst="rect">
            <a:avLst/>
          </a:prstGeom>
        </p:spPr>
        <p:txBody>
          <a:bodyPr wrap="square">
            <a:spAutoFit/>
          </a:bodyPr>
          <a:lstStyle/>
          <a:p>
            <a:r>
              <a:rPr lang="en-US" sz="2000" b="1" dirty="0" smtClean="0">
                <a:latin typeface="Helsinki" panose="020B0504020202020204" pitchFamily="34" charset="0"/>
              </a:rPr>
              <a:t>5.1.14.2 Maintenance of Medical Gas, Vacuum, WAGD, and Medical Support Gas Systems. </a:t>
            </a:r>
          </a:p>
          <a:p>
            <a:endParaRPr lang="en-US" sz="2000" b="1" dirty="0">
              <a:latin typeface="Helsinki" panose="020B0504020202020204" pitchFamily="34" charset="0"/>
            </a:endParaRPr>
          </a:p>
          <a:p>
            <a:r>
              <a:rPr lang="en-US" sz="2000" b="1" dirty="0" smtClean="0">
                <a:latin typeface="Helsinki" panose="020B0504020202020204" pitchFamily="34" charset="0"/>
              </a:rPr>
              <a:t>5.1.14.2.2 Maintenance Programs.</a:t>
            </a:r>
          </a:p>
          <a:p>
            <a:endParaRPr lang="en-US" sz="2000" b="1" dirty="0">
              <a:latin typeface="Helsinki" panose="020B0504020202020204" pitchFamily="34" charset="0"/>
            </a:endParaRPr>
          </a:p>
          <a:p>
            <a:r>
              <a:rPr lang="en-US" sz="2000" b="1" dirty="0" smtClean="0">
                <a:latin typeface="Helsinki" panose="020B0504020202020204" pitchFamily="34" charset="0"/>
              </a:rPr>
              <a:t>5.1.14.2.2.1 Inventories. </a:t>
            </a:r>
            <a:r>
              <a:rPr lang="en-US" sz="2000" dirty="0" smtClean="0">
                <a:latin typeface="Helsinki" panose="020B0504020202020204" pitchFamily="34" charset="0"/>
              </a:rPr>
              <a:t>Inventories of medical gas, vacuum, WAGD, and support gas systems shall include at least all source subsystems, control valves, alarms, </a:t>
            </a:r>
            <a:r>
              <a:rPr lang="en-US" sz="2000" u="sng" dirty="0" smtClean="0">
                <a:latin typeface="Helsinki" panose="020B0504020202020204" pitchFamily="34" charset="0"/>
              </a:rPr>
              <a:t>manufactured assemblies containing patient gases, and outlets.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324" y="271622"/>
            <a:ext cx="1390574" cy="952945"/>
          </a:xfrm>
          <a:prstGeom prst="rect">
            <a:avLst/>
          </a:prstGeom>
        </p:spPr>
      </p:pic>
      <p:pic>
        <p:nvPicPr>
          <p:cNvPr id="2" name="Picture 1"/>
          <p:cNvPicPr>
            <a:picLocks noChangeAspect="1"/>
          </p:cNvPicPr>
          <p:nvPr/>
        </p:nvPicPr>
        <p:blipFill>
          <a:blip r:embed="rId5"/>
          <a:stretch>
            <a:fillRect/>
          </a:stretch>
        </p:blipFill>
        <p:spPr>
          <a:xfrm>
            <a:off x="9740081" y="191967"/>
            <a:ext cx="2095682" cy="2065199"/>
          </a:xfrm>
          <a:prstGeom prst="rect">
            <a:avLst/>
          </a:prstGeom>
        </p:spPr>
      </p:pic>
    </p:spTree>
    <p:extLst>
      <p:ext uri="{BB962C8B-B14F-4D97-AF65-F5344CB8AC3E}">
        <p14:creationId xmlns:p14="http://schemas.microsoft.com/office/powerpoint/2010/main" val="1229950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2203</TotalTime>
  <Words>1446</Words>
  <Application>Microsoft Office PowerPoint</Application>
  <PresentationFormat>Widescreen</PresentationFormat>
  <Paragraphs>200</Paragraphs>
  <Slides>40</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Helsinki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 D'Agostino</dc:creator>
  <cp:lastModifiedBy>jdagostino</cp:lastModifiedBy>
  <cp:revision>252</cp:revision>
  <cp:lastPrinted>2017-10-10T17:03:15Z</cp:lastPrinted>
  <dcterms:created xsi:type="dcterms:W3CDTF">2015-10-06T19:06:44Z</dcterms:created>
  <dcterms:modified xsi:type="dcterms:W3CDTF">2017-10-19T17:47:35Z</dcterms:modified>
</cp:coreProperties>
</file>