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7" r:id="rId3"/>
    <p:sldId id="259" r:id="rId4"/>
    <p:sldId id="309" r:id="rId5"/>
    <p:sldId id="304" r:id="rId6"/>
    <p:sldId id="335" r:id="rId7"/>
    <p:sldId id="260" r:id="rId8"/>
    <p:sldId id="261" r:id="rId9"/>
    <p:sldId id="263" r:id="rId10"/>
    <p:sldId id="292" r:id="rId11"/>
    <p:sldId id="317" r:id="rId12"/>
    <p:sldId id="333" r:id="rId13"/>
    <p:sldId id="327" r:id="rId14"/>
    <p:sldId id="328" r:id="rId15"/>
    <p:sldId id="294" r:id="rId16"/>
    <p:sldId id="295" r:id="rId17"/>
    <p:sldId id="296" r:id="rId18"/>
    <p:sldId id="299" r:id="rId19"/>
    <p:sldId id="291" r:id="rId20"/>
    <p:sldId id="329" r:id="rId21"/>
    <p:sldId id="298" r:id="rId22"/>
    <p:sldId id="308" r:id="rId23"/>
    <p:sldId id="306" r:id="rId24"/>
    <p:sldId id="319" r:id="rId25"/>
    <p:sldId id="320" r:id="rId26"/>
    <p:sldId id="321" r:id="rId27"/>
    <p:sldId id="322" r:id="rId28"/>
    <p:sldId id="330" r:id="rId29"/>
    <p:sldId id="331" r:id="rId30"/>
    <p:sldId id="332" r:id="rId31"/>
    <p:sldId id="318" r:id="rId32"/>
    <p:sldId id="276" r:id="rId33"/>
    <p:sldId id="281" r:id="rId34"/>
    <p:sldId id="289" r:id="rId35"/>
    <p:sldId id="282" r:id="rId36"/>
    <p:sldId id="307" r:id="rId37"/>
    <p:sldId id="283" r:id="rId38"/>
    <p:sldId id="271" r:id="rId39"/>
    <p:sldId id="323" r:id="rId40"/>
    <p:sldId id="326" r:id="rId41"/>
    <p:sldId id="324" r:id="rId42"/>
    <p:sldId id="325" r:id="rId43"/>
    <p:sldId id="275" r:id="rId44"/>
    <p:sldId id="33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B2B"/>
    <a:srgbClr val="FAC87E"/>
    <a:srgbClr val="FFB061"/>
    <a:srgbClr val="FFBC79"/>
    <a:srgbClr val="9E0000"/>
    <a:srgbClr val="057D69"/>
    <a:srgbClr val="31253F"/>
    <a:srgbClr val="333399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3" autoAdjust="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920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38A2-A6E1-4D47-A8D4-ED4B55447AF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8B1B-70E1-42FA-94FD-64E86CA8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6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8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8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6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68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8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2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5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61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9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3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3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58B1B-70E1-42FA-94FD-64E86CA8B3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8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3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2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C8F5-9613-4C05-9829-7A7504C57281}" type="datetimeFigureOut">
              <a:rPr lang="en-US" smtClean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26B3-BBCA-45E7-8236-5D5C5030C25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500"/>
                    </a14:imgEffect>
                    <a14:imgEffect>
                      <a14:saturation sat="1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6" name="Straight Connector 15"/>
          <p:cNvCxnSpPr/>
          <p:nvPr userDrawn="1"/>
        </p:nvCxnSpPr>
        <p:spPr>
          <a:xfrm>
            <a:off x="0" y="121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207008"/>
            <a:ext cx="9144000" cy="0"/>
          </a:xfrm>
          <a:prstGeom prst="line">
            <a:avLst/>
          </a:prstGeom>
          <a:ln w="2222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14400" y="-76200"/>
            <a:ext cx="0" cy="6934200"/>
          </a:xfrm>
          <a:prstGeom prst="line">
            <a:avLst/>
          </a:prstGeom>
          <a:ln w="2222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838200" y="1130808"/>
            <a:ext cx="1524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YUNH_Ai0w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8XMeocLfl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tate.nj.us/dca/divisions/codes/offices/ePlan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43" y="3217092"/>
            <a:ext cx="2438400" cy="1775012"/>
          </a:xfrm>
          <a:prstGeom prst="rect">
            <a:avLst/>
          </a:prstGeom>
          <a:noFill/>
          <a:ln>
            <a:noFill/>
          </a:ln>
          <a:effectLst>
            <a:outerShdw blurRad="177800" dist="279400" dir="3000000" algn="ctr" rotWithShape="0">
              <a:schemeClr val="tx1">
                <a:lumMod val="85000"/>
                <a:lumOff val="15000"/>
                <a:alpha val="81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60428" y="609600"/>
            <a:ext cx="7010400" cy="2286000"/>
          </a:xfrm>
          <a:prstGeom prst="rect">
            <a:avLst/>
          </a:prstGeom>
          <a:effectLst>
            <a:outerShdw blurRad="50800" dist="38100" dir="3000000" algn="tl" rotWithShape="0">
              <a:schemeClr val="bg2">
                <a:lumMod val="25000"/>
                <a:alpha val="55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Health</a:t>
            </a:r>
            <a:r>
              <a:rPr lang="en-US" sz="4800" b="1" dirty="0" smtClean="0"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Facilities Design: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What’s New,  What’s       Coming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2B79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839646" y="2902527"/>
            <a:ext cx="5159189" cy="2404145"/>
          </a:xfrm>
          <a:prstGeom prst="rect">
            <a:avLst/>
          </a:prstGeom>
          <a:effectLst>
            <a:outerShdw blurRad="76200" dist="50800" dir="1200000" algn="ctr" rotWithShape="0">
              <a:schemeClr val="bg2">
                <a:alpha val="98000"/>
              </a:schemeClr>
            </a:outerShdw>
          </a:effectLst>
          <a:ex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David B.Uhaze, RA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Health Facilities Design Consulting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Vice Chairman – FGI Health Guidelines Revision Committee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Retired Chief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Bureau of 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Construction Project Review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NJ Dept. Of Community Affairs</a:t>
            </a:r>
          </a:p>
          <a:p>
            <a:pPr marL="0" indent="0">
              <a:lnSpc>
                <a:spcPts val="2100"/>
              </a:lnSpc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 descr="data:image/jpeg;base64,/9j/4AAQSkZJRgABAQAAAQABAAD/2wCEAAkGBhQSEBQUExQVFRUVFxQXFRcVGBgYGBcXFRcVGBQXFRcXHCYeFxkkGRUUHy8gJCcpLCwsFx4xNTAqNSYrLCkBCQoKDgwOGg8PGiwkHyQsLCwpLCwpLCwpLCwpLCwsLCwpKSwsLCwpLCwsLCksLCwpLCwpKSksLCwsLCwsLCkpKf/AABEIALUBFwMBIgACEQEDEQH/xAAbAAABBQEBAAAAAAAAAAAAAAAEAAIDBQYBB//EAEUQAAEDAgQCBwUFBgUDBAMAAAEAAhEDIQQSMUEFUQYiYXGBkaETFDKx0UJSweHwFSNicpKiBzNTgrJD0vFjk8LiFiQl/8QAGQEAAwEBAQAAAAAAAAAAAAAAAQIDAAQF/8QAJhEAAgICAgEEAgMBAAAAAAAAAAECESExAxJBEyIyUTNxBCNhgf/aAAwDAQACEQMRAD8ArcwKna0AWQTaYUrK2wXoHKdxNS0aqGnhpuQpXOnZIPRAL3JpH4oSphIlF+1hQveCirM6ASFxEGmmFicSiKEoTnBINWMcDZXcqGo8eq0T1mtibh1MZDGnWgkd/erFtVtQZwWguvlA0m/V7Fxr+XHtU1R0v+O6uOSJqeGJ7KU6EGNYIPyTjRXSuSL0yPRraISEsqnbRT20luyB1BhST205NkV7OBonhgBOWeRkXSPlipdfI6421YM+jCaGot1PO4DkpThWg6p7EoGZRsuPpoioQonVQsYjp0wSiG0hsoAeSVV8WRMPewJhHgmSuGojQDjmpq6XLkoinU4BNCcFjDgnBcaE9tMlYIgU8BStwxAkpIBoa1q6nLixgGm6VOKCEYjKL7JWMjnsDsozQKLzck1wPNAJB7qUjhO1SgKdgC1mIadEbLrsKIRbGhJ9MbJbCVDsJdcZR7FZ+7pe6JuwtAOXsUrMY91H2DqYDQMrXtdtOkEWMckezh6Ip4MDVQ5eOHJXbwVhOULoztDhDqLg6k+95zgOsdpK4+vUaZfRzNH2mO+bStMcM0mxU54a2Oak+GF3G1+h1yy08mVOLpOcQ15aR9l4g+YsR2yjKOEdGYDMObYOncVY4jAAgyB4qqq8HYLtlp5gn9bpkuWOna/3Zm+N+KJS8adydiqkO2i/oSgWVKuZodUDgCJLwCQJG/dzVtxZtFkOpOdVplzgHxAkG9pnbUwpvkceROS8DKCcKiwZuI1tB5qN9QhNFZjtDHftHf8AVNqNcOXdp810R5IPTJShJbI3vlROcpTT8+R/Dmoyrp2RaOtcuPfJTqlMDKRuJ9SD6hMyIppgaaOJLuVPDEwpGAnAKRtKUTTwJ3stYaBA1E4fBlxhWvDuGZiJsArhrGU9BJU3P6HUSmocFA+Mwpn02NEAInEYqVX1qt0qt7DhEbrqL2CkaySp6WFJKa6FImUAElbUeGpJeyDRi6ZU4KbkCe1qqAmD1wPJTQE/IlCOAUzAmMYpAEoSRrSNl3OuiqBqmVqzdkAnTUhdbikO4zonNog6lagBJ4ioanEShMTQIkgygzUKKigNlpS4pBkhE1eNwJaqG+q5KPRA7FwOOz8Q8lI7GU3gXg9tlRSkj0RuxJx2mWsIaNSAe7W3iAucPp5qIklrrHczmGt9DI03klMqOJEE2/I6KdoLaYgQLfI8/BcPJG+eOTrg/wCpkgr5dg7vCa+uNgW22P6nxQ5K7C7Xxxe0cim1olbXPfpr63H0UhqB2o8o/C/mEOAnhqT0VuOB/Vb2TZWuaAHCRJAJvfURrsNk0YZ2wKfhcM1zxmHZ+SvKrGU/hJHYPlBS++GNjeyWdFL7g4aiE+hQabEqfF8RebFuYbwDPkmYRjS4ZpbMwIN+cch2retWJYN6flBTMBpAR9HBaTspaNZoIykR2/VTCoD+v0Ch6lg60cJgWQ+Kdl7ypalQ6hBVHF31TIDB3vJXaGEc42CsMNgoElG4ai7ki5VoFAtLhR3R9LBhF02c0Th6YU3IegNuFjmkrQ4hoskktho8lDVPSYpm4fuU4wRXW2SohFFOFNEiiVzJCWwkWWEx1SE6oUI9yKRh9SqoHOXX1kmgOF3R4j8UJSUFcjJOTpEZcuZ1zEuYxs5pOgAI/BaPoZg21KNQ1GhwLwII+63bcfFsoy/lQStZKLhk8GdOIKilXvHsFQovyscZIlzTfIIJBDtZgfDqjsX/AIf1/Y06tKKgexji0WeJaDZp+IdxnsTw54S0JLikjLOqSITFLUpFpIIIIsQRBB7QdE2FckMCcAugLsLGGVNP1yKla2GATJ6v/wAlHU08/kVKwn2bZERlt4O3XDyP++ODrh+FjIT2sXAU4LuOQQCkZTTWhSlkLMIdnYwDLBKmYJEqoKtsKDluISNUMmdwjoebCD81Z06jWtvH1QdHDqT2ZLWiNQCexTeWMgeq0PdMfh6hcFJzfhef91+/REOaAYClo0MxCVwiwqTQ2pTq6Fsj+EylRxDdDY8jbTvV6KYhRe5zqJ7xKmk1plMPaGYZwNpVph8OIQbuBMyyJYf4THponUqFVvw1Gu/mEeo+iVthpBr8o1hRe8DZBVqryYfTfeILRmFzzHgoqlQsMSmjkV4LIVQkqj30zcwkn6C9jKUnFH0atlXB0KRtRXaETLegzO5rQbuIb5mJQ2NIzHL8MnLebTaTvZS8MJGd/wBxjj/ud1G/3PB8EG8pEshegSs9CPKLxDUE4qqEY0lUvH8G4j2gA6ova8SZPhb1VyqziHEHS5lgGtJvuDr38oU+autMbj2VvD8RDHOO0aADTb1W2wPHH4fBUngCHMdUe2wPWqvY2HEGOowFY7B4cBkGC3Xla2t1vMbhqX7OyHLnp0m2HVcC8BwEjUdcWXmtpbR1q/DMxhsZ7fO9+tTN8RvJENAPZaO5eq8O6RGmA34QI6plzP6dW/7bLy/gOFHUbtmpC/bVZ+Er1jE8Pw9UdU+wcdndamT2Hb07k0KBIdxJmGxgHtmgOiGvB/41PwdZY3jnQyrQks/eM1kDrAfxN3HaJ8Fb43AVaDpcOqZlzTLT3n6hcw3SHIQ2bfdPw+G7PCytGco6JyipbMTCULacT4ZRxPWZ+7qkSR97tIFnD+IX5rLYnAupuyvEH0I5g7hdcOVTISg4gNUxFtZvsIG6la4ZG6kkDa0DOlWZ3bzPKCn0mdQQIFvTMPouXk/OsnRD8TGAJ4C7lUnsTEruOQdh4BvdSgyVyhgnHYrQ4HhoDRa6nKSQ6VldgeHS4WVq/CSEfQwgCIFIKLmUUSvwuDgX1SbhiJtqrRrQE6Al7Boo24G8lFYbChplFV2nUIPKZKN2DQezENOiTq/IKnq1nNPwpo4iQUehuxZ1sQ82CHDXTN1B+0ztC4cW8jdHqwWGu4mWDfvVTjeJFxsmvwxcZPqoMzQqRihW2cAJXV0VBsknFM3V6SsdBdleY/zM+QvGxe0tPW2J3jfUxf8A5NTGjWf+7/8ARUPG6JNU5JytDWix+y1rZkCDcFV5wdUc/wCr8IsvMU5VSZ3OC+j0mhj/AP8AnvxBgNc8gNzSHCkNc8SOvUaIjZUB6WM+7T/913/arLpbhXUuHYbDD4hTpZ7/AGqk1qkn+gLAO4fU2v2B0fNHvL7F6L6NdQ6StqVGsDGEucGiKjzqY+6u8V4zTo1XU8rCREy54NwDEAdqzfBqLqddr3AkMzOiZuActu+FHjGCq91QucC651mfpb5Ju8vsHVfReM6QhxytZTJMx1qmwnl2Kl45QdUAeGEEEzYi2o8ZJCdhsOGZntc6WtOWRz6u/wDMoMbxB5YQXctgNxuAnVtZYtU8BFDCF1Kmwd5nbXXzW5/xAwDvdszR9tuh0GWAIPLKNOWizHCOtiaFGJzvpgnkMzQ7xiVoOl3SHM2nTiczs8ixAbMAg9/ooe/xof2+Qfo3hXvrUmMjrVGtE2u1jyL7Dq+oWtxZr4Yw8PbLvtAQe4/C4eMrMdHKmV9MwDBeY/2taNNP8w+S32D6SktgmWnVtXrD+vUf7vJNDQJAWB48RG0gEtiW35sNx4JuNwNGvBbFF+29Inv+wfLxROJwFCr8J9g46A3pnu5eY7ln+LYOvhnF0dUz1hdptaT/ANw7imX+AA+JurYQtD29WCbXBiILCN9dIPYU/FccbVawOvJdc6jQdb6+albx1pb7OqGlpF2P+CN4m7O/RVnGOGtlrqJO5LD8TYi4P2hfXXvWXyM9E3GuHupdrTOV3OxseRUWGByCdYbv/MpK3FCaYa4AiXWImOq4S2NPw25KPAVA6mCJMtBk66u1Gxvsh3vlV7G61xugyjRAubqwwWHFQ3+EKuZRcdASrnBcPIAgkWuu6RyosacAWRDXjVCjC2uU57WgXcoFCLiPH20XAQCSJu6LTA+RVdiumga0nK0nYZ9Se4LG9NcUHV6kH/LY2NDuJ171QYHES7KYzROgEC0Cw8VzybvDKpKj0/ox0hqYjEObUIy5HENaIAILbzqTBKO4l0ppUnlkl2Wc0CA3KCTJOumywPAeMOpVnPaGy1joDtDdsg6bT+rIf9oe3c97xGdzyRJtmJ37JSdpp2PUWj19sxPNOaAdQFluG9IYpsDjILW76WGhPyNu0K2OPMSDmbz3HYQuiLsi8FhXbY6LLYuqWuIlHY/jUdVuu5VLUqkmSunji/JGUidmMI5KywvEJEEKjzJ7Xdqo4piKRbYjD1XCZtyCGZw5x2Qoxbho4juKaKz/ALzvMrJMzaChhzzhJDdYriagWeZux9Xm7ycAjuj9OrXxVGl1jne0EDNcTLokgfCDqoncWadWfryWp/w9rN9pXxGQD3eg5wP8dT93TAt2leSejgi/xN4q99duTMAc74E6EhrASOQYsScZU+87+76q343xvNWdLJyw0Sdm/nKrv2gz/SHqihXQfwFlR4rO6xDKZN51udzr1VSmo8WJdbv+UrW8OxQZw6vVDAMxDI53a2/9TlnXcTaf+m1azYJ+EAObU9o4gdQCZ1ku3nkjDgaJ+3PIW120CGZVBpNIaGy5+nYGga95T8J8Q8eWyuviSezRdGMGHYyk47Gb6ANBKsunnDqbXUi0ZTDrA9XVoEDb7WkKs6H0XPxNYwT+6qNbadSxp1jYuTOPuJxhY4uDWt0uI6oy2doMzhouZp7v/hVPxRpOg2Fpmo81WktyAdXUGbG11p8R0Za+9CqHQD1XdV153A+YWS4KHNpFzWutqbwIkWc3byVizjpHxXAGp1m2j2735KkU6wLLZBiX1cM452vaDEA6HuPwO8LovA9IiLfDr1SJbE7tNx4IrA9Kg9uUkOboW1YIvsH6bb+SbX4bQqfB+5ds03pnu5eBHcmdeRf0VnGeFUcRdhFF8W/0z3OF2GeXkVnsfRq0ajGvBGUyPMSWnQ7fiFPx2hiMLWLoOQgX+wbtGp6s62dB5FCVeOh72Me2RYZXfZlw+Em7bD80idMZrBa8Wc2q0GQ14JkzAcIMyNn/ADUnCsRZrSLRAJG5LrfrdV3EsGGddpzMvY6tJmzx530Pqe+0/chwjM3KT2gEmY3IHoOxc8pVyKiyV8bs1dPFwIA0U1PGuWKf0lIMZhy+1t4rtDpCXOAJBkgR1r+ZXodn9HJS+zZuqk72QtQA6mANb/NZPG8bIe4Eix0uY5Rf1VdjuOkti0anX6oqTq6BSI8diB7Z7yRlymZE2l0/L0VdRc0VQA0gmbzMgg37ZSJzW5h/dodezrKHA0Yc2Xsdlu3IZIBsQey65ntl0ajo/jGU8TTc4WGYuAEkjI6bbmNlBWqUveKhox7P2hLYBAAmYg6dybw2iDXpkzBc0HTR0NOvYSpuMcE91xVSkCS2zhIAPWA1i3yUXVjKzScPpUalBjHdV7Gludv8JIGdv2hbUXSp1n4b4yCDEEXa5vYd48x8w+GcKNSlLH/vA93VdYuEhwLXaF3W09VP76WE0qzSQdQ619j2O/iHquqOUSewyoAbtuDp2cwovd3HZN4Y72dUMkljwSw9o2PIx+HYrg9x8V1QnghKOSqbginjBfqUVVqRsmh07KlsSkRDDgckj4LlQElL3XmiA77YDkuJ7MCCNUlsGyeXjA0gZDm+N/TRbTgWA9jwo5IzYmvqP9PDtvJO2dy85p4ZxNhPgvVeOYY4fCCg34qWFa2JsKlYZqkcrvaV5Oj0cs839ypkkueJJkx23Sdw+js4eqHfwypyH68EOcM7l6fkjs1NeC+xjwMNSo5g1kl3Y4ySD/d6KrOBp/fb6qfjNMlzGj7LB+vQKufQNoB0vI3k6W0iPVEXJfUMUKTGsaA4RmmY+Ik/KFNTxpfbKBva6gqcNfaALBg1GzQPqnUcM5kzEkW/QV5YiSXyNb0LxrGe1qG7WhjJHN2Z3lDCqfpDj24rFmDI6rR4W+aK4Nw9wwFUi/7wTFzGSPIZvVUnDcK73kzaXD0K5esbtPJW3pnpnRqu3CB4YWszOMy3qkCAJI033VviDh6wmpSyk/8AUpH8WwT5FUWC4DVq0M7IN3Cxyus4m02Oo3QTsJWpPOYPZJ3BbaD9odU7bq6X0TsNr9DATmw9UPvMfA4dhIsfEBAVW1KENcC3QQRAPd9k+F1OziThGa+sHQ25Obb0RFLpEHDK4teDYtqAejtD6lZt+TYKbD9JxndT05td1mEExdpu3wt2qp4zw6nVrUzSAYeqYnqGXQMh23tp2K34r0eoViSw+yfaGvuyxkZXC7fOOxZTiGDrYfENDgYlvIg8rjXTeCpeSgdh8RVpvLKou0Q2bG48ZGvMciES+GszwZIbMRGUZ4Oul91Ezira7A0g2m27Zbs6Ji4sbqcdRsOdLXQBrEHMHDneJvpZc0r9RF18GBVHUAfhM3+3+aWGbRL2w0zmbBzaGReJumjhlObvd/SUnYSmwgio6QQQMpEkaeC9LwcJNxd1JtR7Swl03OY/JU+JfTgjIfM/VG1w0vLnOOY3Npv5ILFUmEHrny/JZaM9kOFbJho1FTyytPih8Nw6qws6jtQXnsGgHZufyRvDHZHgg3AcGmP/AE3fRFDiVTciP5QlULsZyojovcKwN8ocw9liCfxRmOwdaliC2qHCwLMxkZZIGUyZFtigauLyWi8c+/6K46Q8e9tWptLMrqbIkGzhNjBFj5rld/RYJ4dWqAOc1pLW5c24uwAE8vhOvmrRvEWVmhlUTyP2m/yuOo/hPmgOB8VNIm5Etbp2OfqDY2IVlWpUa4zCKb/vN+An+JurO/5rohpEpbIsLTNOrTa4hzC9pY7YwY8LEgjae5abFsvbRZoU3NHs366g8iD1XA7i8Ty8I18hwnmqxZOSAWNzWsE72bd7lE5BsE19InZUsSgR0DQBQlriVZNwtl1tADkm7GorxhCRrHcF1WYA5hJDuzdTyTodVficdh6MNh1QF1vst6zt+TSrjpzx4ljqjSP31Z0bjI2ctv5RT80ugFCnTGLxTSJoYdzWu5PrdVm2s/NUfSXF0i5lKQG02wDGpMAkWtZoXAdmCndxqpE9WJjQa66Sn4Xiz31Gt6tyBoNN1F7Cj/qDy/JE8Lw1P2ktdJaCdPD8UwpBxDibm1X5YiQLidAFHhuJvc9rbXc0acyAuubRcSTUEkkm3PwRHDsLSNVuV4JEmI5AnksYJOIqOJIc6CSfCbKX2hDcziXR593qmVmZCBmJsdPKIUlKoIjcc9I8VPl5WnQsV5NPw7jJo4FpytIqCo8iYIGfII8GKk6PYkVMRnIi7ie+5Vgyp7TD5HGAGENgg83Xabak2A31VTwcNpE5r6xFjMIKfG8rA+fJvMDxkUw1twbXa7KbgOuDAPxcyrah0nkRma4HZ4ynzsD5FZ7h2Ho4jJkqEPmCHNa5tmi4IIcBYD/wYlZ0dqAEsLagv/lPDr21a6DNtF0Lq1hk8l1VZh6nxMNIndmnpbzCosX0TcZdRe2oJBscrrbHVp9EK+s+kct2mNDLDr911jryKjp8dIPWBBk3+E27dD6I1JaNaZS169ehUykGJAyuETrMNNjoPgKZ+2g6u0OsAWgtddpgkumdNraLSt482oMr8tQT8NQAH/adCe6VnuI8KpvxA9m4sdbqPPMO0dqNuaj5yUJ8RgWA5qUtkHM3Wwj4XakaWUlLrU8jogxJtLSc3jbt1BhVlPC1aTsrwQBz5HKJaRbXcX7EXj8QBSkgi7YdB6zuvAJ3tNxuuWS/sRdP2MjqcLqC8iJP2vyQrsC+Zt5/koq1Vzj8JiTFvXRRZXfdPl+S9VXRwOgqphS4zaO+/wAihMRgXZT8Pr9FLiWEusCdNpQtaiYJg6cj9EFdGex/C6UVGB2zm5o7Q4H5qxy0ObvX6Ko4cTmYYIOen/zj8VZe4PB+E/rxQgGY12HaTJE96veOYCj7vharIzkBtTK6fsiMzZsba7rOY3DEltrjX0R2M4LUFGhiIlgim4giQRLbix2HPwXI1nZ0LRacCoUzUGcEhzXjqmDINMtI56usrOtwMjrUHZwPs6PHe3fwjuKouH0nvexrRckgaalroF7Xyq0OIq0nQ8OB7ZBHcfoSFbjusEp7CsLiszSx4gTA/hPZ2cx8itNgM3smEuE5QDptY9+izoxTKw6xAfHx/g8DUdo0R/DXfu4e7K5pLSLzbu7CqwWRJPBcucfveqjNRu7/AFQZq0+bnLnvTBoweKv1Jdg5tWnzJ8CUjVbyPiq84/sC577+gEejN2LL28bJKrdiSd0lugOxlcJgvd+DUwfjxWJzG5j2dGTpoesxuv3lheJsc+q8jSYHcLfgvTem7m03YfDgj/8AXoNm+hfEk8pDAfFY0U6P3x/UF56Oxma91P6lWvCaRayoYvlga3JzHfw05I406P3x/UFNRyNFnDKTqSInv8ETWZn9k1LW17/oiMDhywvnUM/5OaPlKvzimQR7Rv8AUPqgK7GtonIc0uaNZ0DjsmteBcgftiDJsRtopqOIMmdbD9dqCgns7/l2omi3K6HXPVOtgDrMrnkkMi6L3tYHPENMQTMmLWB2k7Kv95JPxA9kWvYQu8Sx5qNANSQxoDWkzAgWEaHQIPDEOIknMNOXj6KSigsPqOBAnqunZWGE43icPejUI2c03B5WPj5qoZgxBBJuDBmLifW5UxcWWAcSYtM6a92yVNJ4Ma7Af4j1nMeMRh2PaxuZxba0gWaZBNxyUtLi/DsR8LjQcdjYSewy35LNUcS5lLEOeyzabACPtZ3tnXkqj3ihU/hPaI9QumM3Vm6pmsxXRJ930XNqNJmabotEXaSWu8ws/UxFSniYcDIvBaZgAx1T+BhO4Rh3te406jmgMqEZXbtaSPUJDjzvaB2Jph+xPMQRHLf0WUg0WtLi4qN7geqTYEgWB1Hiq/ir/wB0YmzqciLAlriDOrrc9IR1PCUKvXouI+0WvsQNBlduNdzoVX8WkMMzAdTAB0nK4mPx7h2Lndeqiy/GxrMa4AX9B9E/393P0H0TaVZkDqbDdP8AbU/ueq9XBwCq4hwMA+g+iGr4l8Ez6D6IqpUaNWyoKtdkHqJVVBd2DYSsT150j0e36qzq4x+cjMdTy5lVNN7b5QAIPplJ+Sva7aOZ0k6nnvc7LQNIEr4mAHG8ns/WysavSMtwLaJYC17yQ6SC0h3dBEfNV9ei11hOXbVaHhPBKVbAYjM05qcuaQ5wiWg6TBEs3XJOlLJeN0V2ArQQ7k5h/uy6j+ZaSnxwPGV8PbyffydqPELG0caycvWLtYANy28T4FabD1cFiL0a2Rx0bVsfM39SqcdVkWdhT+Gtd1qJLXXhjjr/ACO3/Wi7hnElwgy0wfw7tI8Ez3GpSIzaTqLi+hn/AMKx4bXBcSfiLQDO4GhPbcie7kr8cqkRmrRBlKkZhXHQFWgcNoXHPdt6Lq7sh1Av2a+Abd2/ioXUSDCswyqd4Ugwh+08eACHeth6/RVjDGJNguq1FCkNXT3lJb1DdDzLpbjzVrYyqB8dVzGdrKcU2f2tlZqhwYES55aeUfmtf0x4nRZWDYAAGwLgSYJPkWiecqhZxWgdP+B+i8+J2MC/Ybf9U/0/mpcXSy0qTIzRJII1tv8A1FE+/wBImI1t8J+iWJx1Jrsr/i2sTAKODFXh+DBwk1C08iPzUz2ikzICXXLs2gMwPTKjPfaXL+0/RB1yX3IEDRsxY3v5oN0gEVWsHERcjf8AAjfvRXs5131MfZHZuhKjQXfFB+XLwSwlQ5xLobN5mII63faVChif2xpsNOGmYkkAubJBgWkTZdwJY6uHVHltMklxYADG2UEQLxbRD8Qh1VxbmLNswE5QANt4Clp0c4Od5BsASDBFoDWgX2sEwS2fhaFRzG03dZziJN23s0i0ibDv5LnubhcmWNfE6GL3GxEfMKnw+F6x63wx2Hw8bLQ8FwFWt/liS1pdEiSQ3qwHG4JAFualKP0ayanwKu7CVGtYKhf7It9i7PmYHS4xqIOxE3WdHCHMdD2lrpEBwLTMxoVs+E8dxGBoGpWw7yQ8MDDmbDXAvc4GDbMPVWQ/xIwuJpupup1G1C0hgc0PGcjqwRcGYvCeLcVoak/Ji+HYM0/buBgilVHjlN1WO4kQBnE3ItY/mvQqGBwmIxDqdAgNqNh3s3EQHM6xyOsDm3jmENxP/DBzXgMLaogkNd1HdUNBm8H4hyTdot5NTRnqTQWUS0wMgMbwatWO7dc4yCKQc8zm9kAZBvD5Igk6n/ypsdgvZvZTILcjAI3EVKtjrooOLYYjDsfJ/wCiAeeVr7jaxK5m0uVF1+NnKWFBA6w0H61Txgx94frxQlMPIGlxy/Nd6/Z5fmvU7s4OqCTRzfaA2/V0yphrEZh6fVDV3VJGRhdIvDSb+CGrYmqwS9haNLtcBOw11SqbSD1Vk+HwmVtSXA9V3rt6I6uOsfA+YBVPRxWcXtDh4jJU/ELQU8Y3KzqA9RnL7o5hHjeQTWCCmVsOhbc9PFUxq5gjU6h408Vk31A7QR+uxaroAf37xzZPk5v1XLzfJl+PSMUwFmKaLQXDa97QhqjWEnMzKQYJpnl2Gy2vFOh7ifasPwuqFwP8Dzp5LNV8Gc7xlmXEzuASY0MgLJpmyibCcbr4YMNF+dhaJY641IJykyAY2K1PCeKMrPlo9m9oPtKfYRIcw7tmLbSFia1D92w8sw7dZFt/iV1wJhfiaXMMbB3IAIc3t1KrB1JCTVo2hr96d7V0T+Klp8NdzARIwFtV3uUUcaiwAF55p4wzuxHDh55qVmEASvkXgZQZXDBHcgJK092HJJL6geh4X0txPtMQSRrJjlmc4x4WHgoeCnK2o4awB8z+AXElzLR0EzcUTUpg7u+QQ+Jvie4j0ASSQQzLsYw8h5d6q+L1i5x748rfiUkkLu7For6TdCbyYjuuicSbxGjHf2k/RJJSexjggbTdup5jmO9cqvJqBotl6o7pK6ksjElJxcLHLlkiB+r3KveEY9+Gc1zDJAIg6G8QRy7EklOfgxtuinSJ+JD/AGgEtggttYkiCPD1VliuGUn9Z1Nhds4tE+cT6pJKieDFA/o7Qa9+RpYXtAJadg4OsHTuFW1uK18LWd7Os4hpgNqdcAHLIg2A00jRJJB5GWAPimNNR4qOjM9oJiwlznkxvF1Bx+hGFYZ3Y3f7LTO+8jySSXPNJckf2dCfsZVspGLPdZO9gfvuSSXoHGJwcIyvc2LdUkT22UVek54h1R7hrBJNxobpJLGQ3D4YMne34EfiUZS+Bn8jfokkn49iz0TM+i0/Qd0YodrKnyB/BJJc3P8AJleL4i6b4+pQDHUnuZmr12uANnDWCNNz5qrocbLaoaWNIHs4MQYeACCdxp5JJKaXtKF7iuC08RUIjJLA8ZdnEuB7/hHkqzo7Sy4ij3vb4DN9fRJJNB5FksHojGhPzdi4kuw5he17EhUXEljWNc8811JJFAP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6" descr="data:image/jpeg;base64,/9j/4AAQSkZJRgABAQAAAQABAAD/2wCEAAkGBhQSEBQUExQVFRUVFxQXFRcVGBgYGBcXFRcVGBQXFRcXHCYeFxkkGRUUHy8gJCcpLCwsFx4xNTAqNSYrLCkBCQoKDgwOGg8PGiwkHyQsLCwpLCwpLCwpLCwpLCwsLCwpKSwsLCwpLCwsLCksLCwpLCwpKSksLCwsLCwsLCkpKf/AABEIALUBFwMBIgACEQEDEQH/xAAbAAABBQEBAAAAAAAAAAAAAAAEAAIDBQYBB//EAEUQAAEDAgQCBwUFBgUDBAMAAAEAAhEDIQQSMUEFUQYiYXGBkaETFDKx0UJSweHwFSNicpKiBzNTgrJD0vFjk8LiFiQl/8QAGQEAAwEBAQAAAAAAAAAAAAAAAQIDAAQF/8QAJhEAAgICAgEEAgMBAAAAAAAAAAECESExAxJBEyIyUTNxBCNhgf/aAAwDAQACEQMRAD8ArcwKna0AWQTaYUrK2wXoHKdxNS0aqGnhpuQpXOnZIPRAL3JpH4oSphIlF+1hQveCirM6ASFxEGmmFicSiKEoTnBINWMcDZXcqGo8eq0T1mtibh1MZDGnWgkd/erFtVtQZwWguvlA0m/V7Fxr+XHtU1R0v+O6uOSJqeGJ7KU6EGNYIPyTjRXSuSL0yPRraISEsqnbRT20luyB1BhST205NkV7OBonhgBOWeRkXSPlipdfI6421YM+jCaGot1PO4DkpThWg6p7EoGZRsuPpoioQonVQsYjp0wSiG0hsoAeSVV8WRMPewJhHgmSuGojQDjmpq6XLkoinU4BNCcFjDgnBcaE9tMlYIgU8BStwxAkpIBoa1q6nLixgGm6VOKCEYjKL7JWMjnsDsozQKLzck1wPNAJB7qUjhO1SgKdgC1mIadEbLrsKIRbGhJ9MbJbCVDsJdcZR7FZ+7pe6JuwtAOXsUrMY91H2DqYDQMrXtdtOkEWMckezh6Ip4MDVQ5eOHJXbwVhOULoztDhDqLg6k+95zgOsdpK4+vUaZfRzNH2mO+bStMcM0mxU54a2Oak+GF3G1+h1yy08mVOLpOcQ15aR9l4g+YsR2yjKOEdGYDMObYOncVY4jAAgyB4qqq8HYLtlp5gn9bpkuWOna/3Zm+N+KJS8adydiqkO2i/oSgWVKuZodUDgCJLwCQJG/dzVtxZtFkOpOdVplzgHxAkG9pnbUwpvkceROS8DKCcKiwZuI1tB5qN9QhNFZjtDHftHf8AVNqNcOXdp810R5IPTJShJbI3vlROcpTT8+R/Dmoyrp2RaOtcuPfJTqlMDKRuJ9SD6hMyIppgaaOJLuVPDEwpGAnAKRtKUTTwJ3stYaBA1E4fBlxhWvDuGZiJsArhrGU9BJU3P6HUSmocFA+Mwpn02NEAInEYqVX1qt0qt7DhEbrqL2CkaySp6WFJKa6FImUAElbUeGpJeyDRi6ZU4KbkCe1qqAmD1wPJTQE/IlCOAUzAmMYpAEoSRrSNl3OuiqBqmVqzdkAnTUhdbikO4zonNog6lagBJ4ioanEShMTQIkgygzUKKigNlpS4pBkhE1eNwJaqG+q5KPRA7FwOOz8Q8lI7GU3gXg9tlRSkj0RuxJx2mWsIaNSAe7W3iAucPp5qIklrrHczmGt9DI03klMqOJEE2/I6KdoLaYgQLfI8/BcPJG+eOTrg/wCpkgr5dg7vCa+uNgW22P6nxQ5K7C7Xxxe0cim1olbXPfpr63H0UhqB2o8o/C/mEOAnhqT0VuOB/Vb2TZWuaAHCRJAJvfURrsNk0YZ2wKfhcM1zxmHZ+SvKrGU/hJHYPlBS++GNjeyWdFL7g4aiE+hQabEqfF8RebFuYbwDPkmYRjS4ZpbMwIN+cch2retWJYN6flBTMBpAR9HBaTspaNZoIykR2/VTCoD+v0Ch6lg60cJgWQ+Kdl7ypalQ6hBVHF31TIDB3vJXaGEc42CsMNgoElG4ai7ki5VoFAtLhR3R9LBhF02c0Th6YU3IegNuFjmkrQ4hoskktho8lDVPSYpm4fuU4wRXW2SohFFOFNEiiVzJCWwkWWEx1SE6oUI9yKRh9SqoHOXX1kmgOF3R4j8UJSUFcjJOTpEZcuZ1zEuYxs5pOgAI/BaPoZg21KNQ1GhwLwII+63bcfFsoy/lQStZKLhk8GdOIKilXvHsFQovyscZIlzTfIIJBDtZgfDqjsX/AIf1/Y06tKKgexji0WeJaDZp+IdxnsTw54S0JLikjLOqSITFLUpFpIIIIsQRBB7QdE2FckMCcAugLsLGGVNP1yKla2GATJ6v/wAlHU08/kVKwn2bZERlt4O3XDyP++ODrh+FjIT2sXAU4LuOQQCkZTTWhSlkLMIdnYwDLBKmYJEqoKtsKDluISNUMmdwjoebCD81Z06jWtvH1QdHDqT2ZLWiNQCexTeWMgeq0PdMfh6hcFJzfhef91+/REOaAYClo0MxCVwiwqTQ2pTq6Fsj+EylRxDdDY8jbTvV6KYhRe5zqJ7xKmk1plMPaGYZwNpVph8OIQbuBMyyJYf4THponUqFVvw1Gu/mEeo+iVthpBr8o1hRe8DZBVqryYfTfeILRmFzzHgoqlQsMSmjkV4LIVQkqj30zcwkn6C9jKUnFH0atlXB0KRtRXaETLegzO5rQbuIb5mJQ2NIzHL8MnLebTaTvZS8MJGd/wBxjj/ud1G/3PB8EG8pEshegSs9CPKLxDUE4qqEY0lUvH8G4j2gA6ova8SZPhb1VyqziHEHS5lgGtJvuDr38oU+autMbj2VvD8RDHOO0aADTb1W2wPHH4fBUngCHMdUe2wPWqvY2HEGOowFY7B4cBkGC3Xla2t1vMbhqX7OyHLnp0m2HVcC8BwEjUdcWXmtpbR1q/DMxhsZ7fO9+tTN8RvJENAPZaO5eq8O6RGmA34QI6plzP6dW/7bLy/gOFHUbtmpC/bVZ+Er1jE8Pw9UdU+wcdndamT2Hb07k0KBIdxJmGxgHtmgOiGvB/41PwdZY3jnQyrQks/eM1kDrAfxN3HaJ8Fb43AVaDpcOqZlzTLT3n6hcw3SHIQ2bfdPw+G7PCytGco6JyipbMTCULacT4ZRxPWZ+7qkSR97tIFnD+IX5rLYnAupuyvEH0I5g7hdcOVTISg4gNUxFtZvsIG6la4ZG6kkDa0DOlWZ3bzPKCn0mdQQIFvTMPouXk/OsnRD8TGAJ4C7lUnsTEruOQdh4BvdSgyVyhgnHYrQ4HhoDRa6nKSQ6VldgeHS4WVq/CSEfQwgCIFIKLmUUSvwuDgX1SbhiJtqrRrQE6Al7Boo24G8lFYbChplFV2nUIPKZKN2DQezENOiTq/IKnq1nNPwpo4iQUehuxZ1sQ82CHDXTN1B+0ztC4cW8jdHqwWGu4mWDfvVTjeJFxsmvwxcZPqoMzQqRihW2cAJXV0VBsknFM3V6SsdBdleY/zM+QvGxe0tPW2J3jfUxf8A5NTGjWf+7/8ARUPG6JNU5JytDWix+y1rZkCDcFV5wdUc/wCr8IsvMU5VSZ3OC+j0mhj/AP8AnvxBgNc8gNzSHCkNc8SOvUaIjZUB6WM+7T/913/arLpbhXUuHYbDD4hTpZ7/AGqk1qkn+gLAO4fU2v2B0fNHvL7F6L6NdQ6StqVGsDGEucGiKjzqY+6u8V4zTo1XU8rCREy54NwDEAdqzfBqLqddr3AkMzOiZuActu+FHjGCq91QucC651mfpb5Ju8vsHVfReM6QhxytZTJMx1qmwnl2Kl45QdUAeGEEEzYi2o8ZJCdhsOGZntc6WtOWRz6u/wDMoMbxB5YQXctgNxuAnVtZYtU8BFDCF1Kmwd5nbXXzW5/xAwDvdszR9tuh0GWAIPLKNOWizHCOtiaFGJzvpgnkMzQ7xiVoOl3SHM2nTiczs8ixAbMAg9/ooe/xof2+Qfo3hXvrUmMjrVGtE2u1jyL7Dq+oWtxZr4Yw8PbLvtAQe4/C4eMrMdHKmV9MwDBeY/2taNNP8w+S32D6SktgmWnVtXrD+vUf7vJNDQJAWB48RG0gEtiW35sNx4JuNwNGvBbFF+29Inv+wfLxROJwFCr8J9g46A3pnu5eY7ln+LYOvhnF0dUz1hdptaT/ANw7imX+AA+JurYQtD29WCbXBiILCN9dIPYU/FccbVawOvJdc6jQdb6+albx1pb7OqGlpF2P+CN4m7O/RVnGOGtlrqJO5LD8TYi4P2hfXXvWXyM9E3GuHupdrTOV3OxseRUWGByCdYbv/MpK3FCaYa4AiXWImOq4S2NPw25KPAVA6mCJMtBk66u1Gxvsh3vlV7G61xugyjRAubqwwWHFQ3+EKuZRcdASrnBcPIAgkWuu6RyosacAWRDXjVCjC2uU57WgXcoFCLiPH20XAQCSJu6LTA+RVdiumga0nK0nYZ9Se4LG9NcUHV6kH/LY2NDuJ171QYHES7KYzROgEC0Cw8VzybvDKpKj0/ox0hqYjEObUIy5HENaIAILbzqTBKO4l0ppUnlkl2Wc0CA3KCTJOumywPAeMOpVnPaGy1joDtDdsg6bT+rIf9oe3c97xGdzyRJtmJ37JSdpp2PUWj19sxPNOaAdQFluG9IYpsDjILW76WGhPyNu0K2OPMSDmbz3HYQuiLsi8FhXbY6LLYuqWuIlHY/jUdVuu5VLUqkmSunji/JGUidmMI5KywvEJEEKjzJ7Xdqo4piKRbYjD1XCZtyCGZw5x2Qoxbho4juKaKz/ALzvMrJMzaChhzzhJDdYriagWeZux9Xm7ycAjuj9OrXxVGl1jne0EDNcTLokgfCDqoncWadWfryWp/w9rN9pXxGQD3eg5wP8dT93TAt2leSejgi/xN4q99duTMAc74E6EhrASOQYsScZU+87+76q343xvNWdLJyw0Sdm/nKrv2gz/SHqihXQfwFlR4rO6xDKZN51udzr1VSmo8WJdbv+UrW8OxQZw6vVDAMxDI53a2/9TlnXcTaf+m1azYJ+EAObU9o4gdQCZ1ku3nkjDgaJ+3PIW120CGZVBpNIaGy5+nYGga95T8J8Q8eWyuviSezRdGMGHYyk47Gb6ANBKsunnDqbXUi0ZTDrA9XVoEDb7WkKs6H0XPxNYwT+6qNbadSxp1jYuTOPuJxhY4uDWt0uI6oy2doMzhouZp7v/hVPxRpOg2Fpmo81WktyAdXUGbG11p8R0Za+9CqHQD1XdV153A+YWS4KHNpFzWutqbwIkWc3byVizjpHxXAGp1m2j2735KkU6wLLZBiX1cM452vaDEA6HuPwO8LovA9IiLfDr1SJbE7tNx4IrA9Kg9uUkOboW1YIvsH6bb+SbX4bQqfB+5ds03pnu5eBHcmdeRf0VnGeFUcRdhFF8W/0z3OF2GeXkVnsfRq0ajGvBGUyPMSWnQ7fiFPx2hiMLWLoOQgX+wbtGp6s62dB5FCVeOh72Me2RYZXfZlw+Em7bD80idMZrBa8Wc2q0GQ14JkzAcIMyNn/ADUnCsRZrSLRAJG5LrfrdV3EsGGddpzMvY6tJmzx530Pqe+0/chwjM3KT2gEmY3IHoOxc8pVyKiyV8bs1dPFwIA0U1PGuWKf0lIMZhy+1t4rtDpCXOAJBkgR1r+ZXodn9HJS+zZuqk72QtQA6mANb/NZPG8bIe4Eix0uY5Rf1VdjuOkti0anX6oqTq6BSI8diB7Z7yRlymZE2l0/L0VdRc0VQA0gmbzMgg37ZSJzW5h/dodezrKHA0Yc2Xsdlu3IZIBsQey65ntl0ajo/jGU8TTc4WGYuAEkjI6bbmNlBWqUveKhox7P2hLYBAAmYg6dybw2iDXpkzBc0HTR0NOvYSpuMcE91xVSkCS2zhIAPWA1i3yUXVjKzScPpUalBjHdV7Gludv8JIGdv2hbUXSp1n4b4yCDEEXa5vYd48x8w+GcKNSlLH/vA93VdYuEhwLXaF3W09VP76WE0qzSQdQ619j2O/iHquqOUSewyoAbtuDp2cwovd3HZN4Y72dUMkljwSw9o2PIx+HYrg9x8V1QnghKOSqbginjBfqUVVqRsmh07KlsSkRDDgckj4LlQElL3XmiA77YDkuJ7MCCNUlsGyeXjA0gZDm+N/TRbTgWA9jwo5IzYmvqP9PDtvJO2dy85p4ZxNhPgvVeOYY4fCCg34qWFa2JsKlYZqkcrvaV5Oj0cs839ypkkueJJkx23Sdw+js4eqHfwypyH68EOcM7l6fkjs1NeC+xjwMNSo5g1kl3Y4ySD/d6KrOBp/fb6qfjNMlzGj7LB+vQKufQNoB0vI3k6W0iPVEXJfUMUKTGsaA4RmmY+Ik/KFNTxpfbKBva6gqcNfaALBg1GzQPqnUcM5kzEkW/QV5YiSXyNb0LxrGe1qG7WhjJHN2Z3lDCqfpDj24rFmDI6rR4W+aK4Nw9wwFUi/7wTFzGSPIZvVUnDcK73kzaXD0K5esbtPJW3pnpnRqu3CB4YWszOMy3qkCAJI033VviDh6wmpSyk/8AUpH8WwT5FUWC4DVq0M7IN3Cxyus4m02Oo3QTsJWpPOYPZJ3BbaD9odU7bq6X0TsNr9DATmw9UPvMfA4dhIsfEBAVW1KENcC3QQRAPd9k+F1OziThGa+sHQ25Obb0RFLpEHDK4teDYtqAejtD6lZt+TYKbD9JxndT05td1mEExdpu3wt2qp4zw6nVrUzSAYeqYnqGXQMh23tp2K34r0eoViSw+yfaGvuyxkZXC7fOOxZTiGDrYfENDgYlvIg8rjXTeCpeSgdh8RVpvLKou0Q2bG48ZGvMciES+GszwZIbMRGUZ4Oul91Ezira7A0g2m27Zbs6Ji4sbqcdRsOdLXQBrEHMHDneJvpZc0r9RF18GBVHUAfhM3+3+aWGbRL2w0zmbBzaGReJumjhlObvd/SUnYSmwgio6QQQMpEkaeC9LwcJNxd1JtR7Swl03OY/JU+JfTgjIfM/VG1w0vLnOOY3Npv5ILFUmEHrny/JZaM9kOFbJho1FTyytPih8Nw6qws6jtQXnsGgHZufyRvDHZHgg3AcGmP/AE3fRFDiVTciP5QlULsZyojovcKwN8ocw9liCfxRmOwdaliC2qHCwLMxkZZIGUyZFtigauLyWi8c+/6K46Q8e9tWptLMrqbIkGzhNjBFj5rld/RYJ4dWqAOc1pLW5c24uwAE8vhOvmrRvEWVmhlUTyP2m/yuOo/hPmgOB8VNIm5Etbp2OfqDY2IVlWpUa4zCKb/vN+An+JurO/5rohpEpbIsLTNOrTa4hzC9pY7YwY8LEgjae5abFsvbRZoU3NHs366g8iD1XA7i8Ty8I18hwnmqxZOSAWNzWsE72bd7lE5BsE19InZUsSgR0DQBQlriVZNwtl1tADkm7GorxhCRrHcF1WYA5hJDuzdTyTodVficdh6MNh1QF1vst6zt+TSrjpzx4ljqjSP31Z0bjI2ctv5RT80ugFCnTGLxTSJoYdzWu5PrdVm2s/NUfSXF0i5lKQG02wDGpMAkWtZoXAdmCndxqpE9WJjQa66Sn4Xiz31Gt6tyBoNN1F7Cj/qDy/JE8Lw1P2ktdJaCdPD8UwpBxDibm1X5YiQLidAFHhuJvc9rbXc0acyAuubRcSTUEkkm3PwRHDsLSNVuV4JEmI5AnksYJOIqOJIc6CSfCbKX2hDcziXR593qmVmZCBmJsdPKIUlKoIjcc9I8VPl5WnQsV5NPw7jJo4FpytIqCo8iYIGfII8GKk6PYkVMRnIi7ie+5Vgyp7TD5HGAGENgg83Xabak2A31VTwcNpE5r6xFjMIKfG8rA+fJvMDxkUw1twbXa7KbgOuDAPxcyrah0nkRma4HZ4ynzsD5FZ7h2Ho4jJkqEPmCHNa5tmi4IIcBYD/wYlZ0dqAEsLagv/lPDr21a6DNtF0Lq1hk8l1VZh6nxMNIndmnpbzCosX0TcZdRe2oJBscrrbHVp9EK+s+kct2mNDLDr911jryKjp8dIPWBBk3+E27dD6I1JaNaZS169ehUykGJAyuETrMNNjoPgKZ+2g6u0OsAWgtddpgkumdNraLSt482oMr8tQT8NQAH/adCe6VnuI8KpvxA9m4sdbqPPMO0dqNuaj5yUJ8RgWA5qUtkHM3Wwj4XakaWUlLrU8jogxJtLSc3jbt1BhVlPC1aTsrwQBz5HKJaRbXcX7EXj8QBSkgi7YdB6zuvAJ3tNxuuWS/sRdP2MjqcLqC8iJP2vyQrsC+Zt5/koq1Vzj8JiTFvXRRZXfdPl+S9VXRwOgqphS4zaO+/wAihMRgXZT8Pr9FLiWEusCdNpQtaiYJg6cj9EFdGex/C6UVGB2zm5o7Q4H5qxy0ObvX6Ko4cTmYYIOen/zj8VZe4PB+E/rxQgGY12HaTJE96veOYCj7vharIzkBtTK6fsiMzZsba7rOY3DEltrjX0R2M4LUFGhiIlgim4giQRLbix2HPwXI1nZ0LRacCoUzUGcEhzXjqmDINMtI56usrOtwMjrUHZwPs6PHe3fwjuKouH0nvexrRckgaalroF7Xyq0OIq0nQ8OB7ZBHcfoSFbjusEp7CsLiszSx4gTA/hPZ2cx8itNgM3smEuE5QDptY9+izoxTKw6xAfHx/g8DUdo0R/DXfu4e7K5pLSLzbu7CqwWRJPBcucfveqjNRu7/AFQZq0+bnLnvTBoweKv1Jdg5tWnzJ8CUjVbyPiq84/sC577+gEejN2LL28bJKrdiSd0lugOxlcJgvd+DUwfjxWJzG5j2dGTpoesxuv3lheJsc+q8jSYHcLfgvTem7m03YfDgj/8AXoNm+hfEk8pDAfFY0U6P3x/UF56Oxma91P6lWvCaRayoYvlga3JzHfw05I406P3x/UFNRyNFnDKTqSInv8ETWZn9k1LW17/oiMDhywvnUM/5OaPlKvzimQR7Rv8AUPqgK7GtonIc0uaNZ0DjsmteBcgftiDJsRtopqOIMmdbD9dqCgns7/l2omi3K6HXPVOtgDrMrnkkMi6L3tYHPENMQTMmLWB2k7Kv95JPxA9kWvYQu8Sx5qNANSQxoDWkzAgWEaHQIPDEOIknMNOXj6KSigsPqOBAnqunZWGE43icPejUI2c03B5WPj5qoZgxBBJuDBmLifW5UxcWWAcSYtM6a92yVNJ4Ma7Af4j1nMeMRh2PaxuZxba0gWaZBNxyUtLi/DsR8LjQcdjYSewy35LNUcS5lLEOeyzabACPtZ3tnXkqj3ihU/hPaI9QumM3Vm6pmsxXRJ930XNqNJmabotEXaSWu8ws/UxFSniYcDIvBaZgAx1T+BhO4Rh3te406jmgMqEZXbtaSPUJDjzvaB2Jph+xPMQRHLf0WUg0WtLi4qN7geqTYEgWB1Hiq/ir/wB0YmzqciLAlriDOrrc9IR1PCUKvXouI+0WvsQNBlduNdzoVX8WkMMzAdTAB0nK4mPx7h2Lndeqiy/GxrMa4AX9B9E/393P0H0TaVZkDqbDdP8AbU/ueq9XBwCq4hwMA+g+iGr4l8Ez6D6IqpUaNWyoKtdkHqJVVBd2DYSsT150j0e36qzq4x+cjMdTy5lVNN7b5QAIPplJ+Sva7aOZ0k6nnvc7LQNIEr4mAHG8ns/WysavSMtwLaJYC17yQ6SC0h3dBEfNV9ei11hOXbVaHhPBKVbAYjM05qcuaQ5wiWg6TBEs3XJOlLJeN0V2ArQQ7k5h/uy6j+ZaSnxwPGV8PbyffydqPELG0caycvWLtYANy28T4FabD1cFiL0a2Rx0bVsfM39SqcdVkWdhT+Gtd1qJLXXhjjr/ACO3/Wi7hnElwgy0wfw7tI8Ez3GpSIzaTqLi+hn/AMKx4bXBcSfiLQDO4GhPbcie7kr8cqkRmrRBlKkZhXHQFWgcNoXHPdt6Lq7sh1Av2a+Abd2/ioXUSDCswyqd4Ugwh+08eACHeth6/RVjDGJNguq1FCkNXT3lJb1DdDzLpbjzVrYyqB8dVzGdrKcU2f2tlZqhwYES55aeUfmtf0x4nRZWDYAAGwLgSYJPkWiecqhZxWgdP+B+i8+J2MC/Ybf9U/0/mpcXSy0qTIzRJII1tv8A1FE+/wBImI1t8J+iWJx1Jrsr/i2sTAKODFXh+DBwk1C08iPzUz2ikzICXXLs2gMwPTKjPfaXL+0/RB1yX3IEDRsxY3v5oN0gEVWsHERcjf8AAjfvRXs5131MfZHZuhKjQXfFB+XLwSwlQ5xLobN5mII63faVChif2xpsNOGmYkkAubJBgWkTZdwJY6uHVHltMklxYADG2UEQLxbRD8Qh1VxbmLNswE5QANt4Clp0c4Od5BsASDBFoDWgX2sEwS2fhaFRzG03dZziJN23s0i0ibDv5LnubhcmWNfE6GL3GxEfMKnw+F6x63wx2Hw8bLQ8FwFWt/liS1pdEiSQ3qwHG4JAFualKP0ayanwKu7CVGtYKhf7It9i7PmYHS4xqIOxE3WdHCHMdD2lrpEBwLTMxoVs+E8dxGBoGpWw7yQ8MDDmbDXAvc4GDbMPVWQ/xIwuJpupup1G1C0hgc0PGcjqwRcGYvCeLcVoak/Ji+HYM0/buBgilVHjlN1WO4kQBnE3ItY/mvQqGBwmIxDqdAgNqNh3s3EQHM6xyOsDm3jmENxP/DBzXgMLaogkNd1HdUNBm8H4hyTdot5NTRnqTQWUS0wMgMbwatWO7dc4yCKQc8zm9kAZBvD5Igk6n/ypsdgvZvZTILcjAI3EVKtjrooOLYYjDsfJ/wCiAeeVr7jaxK5m0uVF1+NnKWFBA6w0H61Txgx94frxQlMPIGlxy/Nd6/Z5fmvU7s4OqCTRzfaA2/V0yphrEZh6fVDV3VJGRhdIvDSb+CGrYmqwS9haNLtcBOw11SqbSD1Vk+HwmVtSXA9V3rt6I6uOsfA+YBVPRxWcXtDh4jJU/ELQU8Y3KzqA9RnL7o5hHjeQTWCCmVsOhbc9PFUxq5gjU6h408Vk31A7QR+uxaroAf37xzZPk5v1XLzfJl+PSMUwFmKaLQXDa97QhqjWEnMzKQYJpnl2Gy2vFOh7ifasPwuqFwP8Dzp5LNV8Gc7xlmXEzuASY0MgLJpmyibCcbr4YMNF+dhaJY641IJykyAY2K1PCeKMrPlo9m9oPtKfYRIcw7tmLbSFia1D92w8sw7dZFt/iV1wJhfiaXMMbB3IAIc3t1KrB1JCTVo2hr96d7V0T+Klp8NdzARIwFtV3uUUcaiwAF55p4wzuxHDh55qVmEASvkXgZQZXDBHcgJK092HJJL6geh4X0txPtMQSRrJjlmc4x4WHgoeCnK2o4awB8z+AXElzLR0EzcUTUpg7u+QQ+Jvie4j0ASSQQzLsYw8h5d6q+L1i5x748rfiUkkLu7For6TdCbyYjuuicSbxGjHf2k/RJJSexjggbTdup5jmO9cqvJqBotl6o7pK6ksjElJxcLHLlkiB+r3KveEY9+Gc1zDJAIg6G8QRy7EklOfgxtuinSJ+JD/AGgEtggttYkiCPD1VliuGUn9Z1Nhds4tE+cT6pJKieDFA/o7Qa9+RpYXtAJadg4OsHTuFW1uK18LWd7Os4hpgNqdcAHLIg2A00jRJJB5GWAPimNNR4qOjM9oJiwlznkxvF1Bx+hGFYZ3Y3f7LTO+8jySSXPNJckf2dCfsZVspGLPdZO9gfvuSSXoHGJwcIyvc2LdUkT22UVek54h1R7hrBJNxobpJLGQ3D4YMne34EfiUZS+Bn8jfokkn49iz0TM+i0/Qd0YodrKnyB/BJJc3P8AJleL4i6b4+pQDHUnuZmr12uANnDWCNNz5qrocbLaoaWNIHs4MQYeACCdxp5JJKaXtKF7iuC08RUIjJLA8ZdnEuB7/hHkqzo7Sy4ij3vb4DN9fRJJNB5FksHojGhPzdi4kuw5he17EhUXEljWNc8811JJFAP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data:image/jpeg;base64,/9j/4AAQSkZJRgABAQAAAQABAAD/2wCEAAkGBhQSEBQUExQVFRUVFxQXFRcVGBgYGBcXFRcVGBQXFRcXHCYeFxkkGRUUHy8gJCcpLCwsFx4xNTAqNSYrLCkBCQoKDgwOGg8PGiwkHyQsLCwpLCwpLCwpLCwpLCwsLCwpKSwsLCwpLCwsLCksLCwpLCwpKSksLCwsLCwsLCkpKf/AABEIALUBFwMBIgACEQEDEQH/xAAbAAABBQEBAAAAAAAAAAAAAAAEAAIDBQYBB//EAEUQAAEDAgQCBwUFBgUDBAMAAAEAAhEDIQQSMUEFUQYiYXGBkaETFDKx0UJSweHwFSNicpKiBzNTgrJD0vFjk8LiFiQl/8QAGQEAAwEBAQAAAAAAAAAAAAAAAQIDAAQF/8QAJhEAAgICAgEEAgMBAAAAAAAAAAECESExAxJBEyIyUTNxBCNhgf/aAAwDAQACEQMRAD8ArcwKna0AWQTaYUrK2wXoHKdxNS0aqGnhpuQpXOnZIPRAL3JpH4oSphIlF+1hQveCirM6ASFxEGmmFicSiKEoTnBINWMcDZXcqGo8eq0T1mtibh1MZDGnWgkd/erFtVtQZwWguvlA0m/V7Fxr+XHtU1R0v+O6uOSJqeGJ7KU6EGNYIPyTjRXSuSL0yPRraISEsqnbRT20luyB1BhST205NkV7OBonhgBOWeRkXSPlipdfI6421YM+jCaGot1PO4DkpThWg6p7EoGZRsuPpoioQonVQsYjp0wSiG0hsoAeSVV8WRMPewJhHgmSuGojQDjmpq6XLkoinU4BNCcFjDgnBcaE9tMlYIgU8BStwxAkpIBoa1q6nLixgGm6VOKCEYjKL7JWMjnsDsozQKLzck1wPNAJB7qUjhO1SgKdgC1mIadEbLrsKIRbGhJ9MbJbCVDsJdcZR7FZ+7pe6JuwtAOXsUrMY91H2DqYDQMrXtdtOkEWMckezh6Ip4MDVQ5eOHJXbwVhOULoztDhDqLg6k+95zgOsdpK4+vUaZfRzNH2mO+bStMcM0mxU54a2Oak+GF3G1+h1yy08mVOLpOcQ15aR9l4g+YsR2yjKOEdGYDMObYOncVY4jAAgyB4qqq8HYLtlp5gn9bpkuWOna/3Zm+N+KJS8adydiqkO2i/oSgWVKuZodUDgCJLwCQJG/dzVtxZtFkOpOdVplzgHxAkG9pnbUwpvkceROS8DKCcKiwZuI1tB5qN9QhNFZjtDHftHf8AVNqNcOXdp810R5IPTJShJbI3vlROcpTT8+R/Dmoyrp2RaOtcuPfJTqlMDKRuJ9SD6hMyIppgaaOJLuVPDEwpGAnAKRtKUTTwJ3stYaBA1E4fBlxhWvDuGZiJsArhrGU9BJU3P6HUSmocFA+Mwpn02NEAInEYqVX1qt0qt7DhEbrqL2CkaySp6WFJKa6FImUAElbUeGpJeyDRi6ZU4KbkCe1qqAmD1wPJTQE/IlCOAUzAmMYpAEoSRrSNl3OuiqBqmVqzdkAnTUhdbikO4zonNog6lagBJ4ioanEShMTQIkgygzUKKigNlpS4pBkhE1eNwJaqG+q5KPRA7FwOOz8Q8lI7GU3gXg9tlRSkj0RuxJx2mWsIaNSAe7W3iAucPp5qIklrrHczmGt9DI03klMqOJEE2/I6KdoLaYgQLfI8/BcPJG+eOTrg/wCpkgr5dg7vCa+uNgW22P6nxQ5K7C7Xxxe0cim1olbXPfpr63H0UhqB2o8o/C/mEOAnhqT0VuOB/Vb2TZWuaAHCRJAJvfURrsNk0YZ2wKfhcM1zxmHZ+SvKrGU/hJHYPlBS++GNjeyWdFL7g4aiE+hQabEqfF8RebFuYbwDPkmYRjS4ZpbMwIN+cch2retWJYN6flBTMBpAR9HBaTspaNZoIykR2/VTCoD+v0Ch6lg60cJgWQ+Kdl7ypalQ6hBVHF31TIDB3vJXaGEc42CsMNgoElG4ai7ki5VoFAtLhR3R9LBhF02c0Th6YU3IegNuFjmkrQ4hoskktho8lDVPSYpm4fuU4wRXW2SohFFOFNEiiVzJCWwkWWEx1SE6oUI9yKRh9SqoHOXX1kmgOF3R4j8UJSUFcjJOTpEZcuZ1zEuYxs5pOgAI/BaPoZg21KNQ1GhwLwII+63bcfFsoy/lQStZKLhk8GdOIKilXvHsFQovyscZIlzTfIIJBDtZgfDqjsX/AIf1/Y06tKKgexji0WeJaDZp+IdxnsTw54S0JLikjLOqSITFLUpFpIIIIsQRBB7QdE2FckMCcAugLsLGGVNP1yKla2GATJ6v/wAlHU08/kVKwn2bZERlt4O3XDyP++ODrh+FjIT2sXAU4LuOQQCkZTTWhSlkLMIdnYwDLBKmYJEqoKtsKDluISNUMmdwjoebCD81Z06jWtvH1QdHDqT2ZLWiNQCexTeWMgeq0PdMfh6hcFJzfhef91+/REOaAYClo0MxCVwiwqTQ2pTq6Fsj+EylRxDdDY8jbTvV6KYhRe5zqJ7xKmk1plMPaGYZwNpVph8OIQbuBMyyJYf4THponUqFVvw1Gu/mEeo+iVthpBr8o1hRe8DZBVqryYfTfeILRmFzzHgoqlQsMSmjkV4LIVQkqj30zcwkn6C9jKUnFH0atlXB0KRtRXaETLegzO5rQbuIb5mJQ2NIzHL8MnLebTaTvZS8MJGd/wBxjj/ud1G/3PB8EG8pEshegSs9CPKLxDUE4qqEY0lUvH8G4j2gA6ova8SZPhb1VyqziHEHS5lgGtJvuDr38oU+autMbj2VvD8RDHOO0aADTb1W2wPHH4fBUngCHMdUe2wPWqvY2HEGOowFY7B4cBkGC3Xla2t1vMbhqX7OyHLnp0m2HVcC8BwEjUdcWXmtpbR1q/DMxhsZ7fO9+tTN8RvJENAPZaO5eq8O6RGmA34QI6plzP6dW/7bLy/gOFHUbtmpC/bVZ+Er1jE8Pw9UdU+wcdndamT2Hb07k0KBIdxJmGxgHtmgOiGvB/41PwdZY3jnQyrQks/eM1kDrAfxN3HaJ8Fb43AVaDpcOqZlzTLT3n6hcw3SHIQ2bfdPw+G7PCytGco6JyipbMTCULacT4ZRxPWZ+7qkSR97tIFnD+IX5rLYnAupuyvEH0I5g7hdcOVTISg4gNUxFtZvsIG6la4ZG6kkDa0DOlWZ3bzPKCn0mdQQIFvTMPouXk/OsnRD8TGAJ4C7lUnsTEruOQdh4BvdSgyVyhgnHYrQ4HhoDRa6nKSQ6VldgeHS4WVq/CSEfQwgCIFIKLmUUSvwuDgX1SbhiJtqrRrQE6Al7Boo24G8lFYbChplFV2nUIPKZKN2DQezENOiTq/IKnq1nNPwpo4iQUehuxZ1sQ82CHDXTN1B+0ztC4cW8jdHqwWGu4mWDfvVTjeJFxsmvwxcZPqoMzQqRihW2cAJXV0VBsknFM3V6SsdBdleY/zM+QvGxe0tPW2J3jfUxf8A5NTGjWf+7/8ARUPG6JNU5JytDWix+y1rZkCDcFV5wdUc/wCr8IsvMU5VSZ3OC+j0mhj/AP8AnvxBgNc8gNzSHCkNc8SOvUaIjZUB6WM+7T/913/arLpbhXUuHYbDD4hTpZ7/AGqk1qkn+gLAO4fU2v2B0fNHvL7F6L6NdQ6StqVGsDGEucGiKjzqY+6u8V4zTo1XU8rCREy54NwDEAdqzfBqLqddr3AkMzOiZuActu+FHjGCq91QucC651mfpb5Ju8vsHVfReM6QhxytZTJMx1qmwnl2Kl45QdUAeGEEEzYi2o8ZJCdhsOGZntc6WtOWRz6u/wDMoMbxB5YQXctgNxuAnVtZYtU8BFDCF1Kmwd5nbXXzW5/xAwDvdszR9tuh0GWAIPLKNOWizHCOtiaFGJzvpgnkMzQ7xiVoOl3SHM2nTiczs8ixAbMAg9/ooe/xof2+Qfo3hXvrUmMjrVGtE2u1jyL7Dq+oWtxZr4Yw8PbLvtAQe4/C4eMrMdHKmV9MwDBeY/2taNNP8w+S32D6SktgmWnVtXrD+vUf7vJNDQJAWB48RG0gEtiW35sNx4JuNwNGvBbFF+29Inv+wfLxROJwFCr8J9g46A3pnu5eY7ln+LYOvhnF0dUz1hdptaT/ANw7imX+AA+JurYQtD29WCbXBiILCN9dIPYU/FccbVawOvJdc6jQdb6+albx1pb7OqGlpF2P+CN4m7O/RVnGOGtlrqJO5LD8TYi4P2hfXXvWXyM9E3GuHupdrTOV3OxseRUWGByCdYbv/MpK3FCaYa4AiXWImOq4S2NPw25KPAVA6mCJMtBk66u1Gxvsh3vlV7G61xugyjRAubqwwWHFQ3+EKuZRcdASrnBcPIAgkWuu6RyosacAWRDXjVCjC2uU57WgXcoFCLiPH20XAQCSJu6LTA+RVdiumga0nK0nYZ9Se4LG9NcUHV6kH/LY2NDuJ171QYHES7KYzROgEC0Cw8VzybvDKpKj0/ox0hqYjEObUIy5HENaIAILbzqTBKO4l0ppUnlkl2Wc0CA3KCTJOumywPAeMOpVnPaGy1joDtDdsg6bT+rIf9oe3c97xGdzyRJtmJ37JSdpp2PUWj19sxPNOaAdQFluG9IYpsDjILW76WGhPyNu0K2OPMSDmbz3HYQuiLsi8FhXbY6LLYuqWuIlHY/jUdVuu5VLUqkmSunji/JGUidmMI5KywvEJEEKjzJ7Xdqo4piKRbYjD1XCZtyCGZw5x2Qoxbho4juKaKz/ALzvMrJMzaChhzzhJDdYriagWeZux9Xm7ycAjuj9OrXxVGl1jne0EDNcTLokgfCDqoncWadWfryWp/w9rN9pXxGQD3eg5wP8dT93TAt2leSejgi/xN4q99duTMAc74E6EhrASOQYsScZU+87+76q343xvNWdLJyw0Sdm/nKrv2gz/SHqihXQfwFlR4rO6xDKZN51udzr1VSmo8WJdbv+UrW8OxQZw6vVDAMxDI53a2/9TlnXcTaf+m1azYJ+EAObU9o4gdQCZ1ku3nkjDgaJ+3PIW120CGZVBpNIaGy5+nYGga95T8J8Q8eWyuviSezRdGMGHYyk47Gb6ANBKsunnDqbXUi0ZTDrA9XVoEDb7WkKs6H0XPxNYwT+6qNbadSxp1jYuTOPuJxhY4uDWt0uI6oy2doMzhouZp7v/hVPxRpOg2Fpmo81WktyAdXUGbG11p8R0Za+9CqHQD1XdV153A+YWS4KHNpFzWutqbwIkWc3byVizjpHxXAGp1m2j2735KkU6wLLZBiX1cM452vaDEA6HuPwO8LovA9IiLfDr1SJbE7tNx4IrA9Kg9uUkOboW1YIvsH6bb+SbX4bQqfB+5ds03pnu5eBHcmdeRf0VnGeFUcRdhFF8W/0z3OF2GeXkVnsfRq0ajGvBGUyPMSWnQ7fiFPx2hiMLWLoOQgX+wbtGp6s62dB5FCVeOh72Me2RYZXfZlw+Em7bD80idMZrBa8Wc2q0GQ14JkzAcIMyNn/ADUnCsRZrSLRAJG5LrfrdV3EsGGddpzMvY6tJmzx530Pqe+0/chwjM3KT2gEmY3IHoOxc8pVyKiyV8bs1dPFwIA0U1PGuWKf0lIMZhy+1t4rtDpCXOAJBkgR1r+ZXodn9HJS+zZuqk72QtQA6mANb/NZPG8bIe4Eix0uY5Rf1VdjuOkti0anX6oqTq6BSI8diB7Z7yRlymZE2l0/L0VdRc0VQA0gmbzMgg37ZSJzW5h/dodezrKHA0Yc2Xsdlu3IZIBsQey65ntl0ajo/jGU8TTc4WGYuAEkjI6bbmNlBWqUveKhox7P2hLYBAAmYg6dybw2iDXpkzBc0HTR0NOvYSpuMcE91xVSkCS2zhIAPWA1i3yUXVjKzScPpUalBjHdV7Gludv8JIGdv2hbUXSp1n4b4yCDEEXa5vYd48x8w+GcKNSlLH/vA93VdYuEhwLXaF3W09VP76WE0qzSQdQ619j2O/iHquqOUSewyoAbtuDp2cwovd3HZN4Y72dUMkljwSw9o2PIx+HYrg9x8V1QnghKOSqbginjBfqUVVqRsmh07KlsSkRDDgckj4LlQElL3XmiA77YDkuJ7MCCNUlsGyeXjA0gZDm+N/TRbTgWA9jwo5IzYmvqP9PDtvJO2dy85p4ZxNhPgvVeOYY4fCCg34qWFa2JsKlYZqkcrvaV5Oj0cs839ypkkueJJkx23Sdw+js4eqHfwypyH68EOcM7l6fkjs1NeC+xjwMNSo5g1kl3Y4ySD/d6KrOBp/fb6qfjNMlzGj7LB+vQKufQNoB0vI3k6W0iPVEXJfUMUKTGsaA4RmmY+Ik/KFNTxpfbKBva6gqcNfaALBg1GzQPqnUcM5kzEkW/QV5YiSXyNb0LxrGe1qG7WhjJHN2Z3lDCqfpDj24rFmDI6rR4W+aK4Nw9wwFUi/7wTFzGSPIZvVUnDcK73kzaXD0K5esbtPJW3pnpnRqu3CB4YWszOMy3qkCAJI033VviDh6wmpSyk/8AUpH8WwT5FUWC4DVq0M7IN3Cxyus4m02Oo3QTsJWpPOYPZJ3BbaD9odU7bq6X0TsNr9DATmw9UPvMfA4dhIsfEBAVW1KENcC3QQRAPd9k+F1OziThGa+sHQ25Obb0RFLpEHDK4teDYtqAejtD6lZt+TYKbD9JxndT05td1mEExdpu3wt2qp4zw6nVrUzSAYeqYnqGXQMh23tp2K34r0eoViSw+yfaGvuyxkZXC7fOOxZTiGDrYfENDgYlvIg8rjXTeCpeSgdh8RVpvLKou0Q2bG48ZGvMciES+GszwZIbMRGUZ4Oul91Ezira7A0g2m27Zbs6Ji4sbqcdRsOdLXQBrEHMHDneJvpZc0r9RF18GBVHUAfhM3+3+aWGbRL2w0zmbBzaGReJumjhlObvd/SUnYSmwgio6QQQMpEkaeC9LwcJNxd1JtR7Swl03OY/JU+JfTgjIfM/VG1w0vLnOOY3Npv5ILFUmEHrny/JZaM9kOFbJho1FTyytPih8Nw6qws6jtQXnsGgHZufyRvDHZHgg3AcGmP/AE3fRFDiVTciP5QlULsZyojovcKwN8ocw9liCfxRmOwdaliC2qHCwLMxkZZIGUyZFtigauLyWi8c+/6K46Q8e9tWptLMrqbIkGzhNjBFj5rld/RYJ4dWqAOc1pLW5c24uwAE8vhOvmrRvEWVmhlUTyP2m/yuOo/hPmgOB8VNIm5Etbp2OfqDY2IVlWpUa4zCKb/vN+An+JurO/5rohpEpbIsLTNOrTa4hzC9pY7YwY8LEgjae5abFsvbRZoU3NHs366g8iD1XA7i8Ty8I18hwnmqxZOSAWNzWsE72bd7lE5BsE19InZUsSgR0DQBQlriVZNwtl1tADkm7GorxhCRrHcF1WYA5hJDuzdTyTodVficdh6MNh1QF1vst6zt+TSrjpzx4ljqjSP31Z0bjI2ctv5RT80ugFCnTGLxTSJoYdzWu5PrdVm2s/NUfSXF0i5lKQG02wDGpMAkWtZoXAdmCndxqpE9WJjQa66Sn4Xiz31Gt6tyBoNN1F7Cj/qDy/JE8Lw1P2ktdJaCdPD8UwpBxDibm1X5YiQLidAFHhuJvc9rbXc0acyAuubRcSTUEkkm3PwRHDsLSNVuV4JEmI5AnksYJOIqOJIc6CSfCbKX2hDcziXR593qmVmZCBmJsdPKIUlKoIjcc9I8VPl5WnQsV5NPw7jJo4FpytIqCo8iYIGfII8GKk6PYkVMRnIi7ie+5Vgyp7TD5HGAGENgg83Xabak2A31VTwcNpE5r6xFjMIKfG8rA+fJvMDxkUw1twbXa7KbgOuDAPxcyrah0nkRma4HZ4ynzsD5FZ7h2Ho4jJkqEPmCHNa5tmi4IIcBYD/wYlZ0dqAEsLagv/lPDr21a6DNtF0Lq1hk8l1VZh6nxMNIndmnpbzCosX0TcZdRe2oJBscrrbHVp9EK+s+kct2mNDLDr911jryKjp8dIPWBBk3+E27dD6I1JaNaZS169ehUykGJAyuETrMNNjoPgKZ+2g6u0OsAWgtddpgkumdNraLSt482oMr8tQT8NQAH/adCe6VnuI8KpvxA9m4sdbqPPMO0dqNuaj5yUJ8RgWA5qUtkHM3Wwj4XakaWUlLrU8jogxJtLSc3jbt1BhVlPC1aTsrwQBz5HKJaRbXcX7EXj8QBSkgi7YdB6zuvAJ3tNxuuWS/sRdP2MjqcLqC8iJP2vyQrsC+Zt5/koq1Vzj8JiTFvXRRZXfdPl+S9VXRwOgqphS4zaO+/wAihMRgXZT8Pr9FLiWEusCdNpQtaiYJg6cj9EFdGex/C6UVGB2zm5o7Q4H5qxy0ObvX6Ko4cTmYYIOen/zj8VZe4PB+E/rxQgGY12HaTJE96veOYCj7vharIzkBtTK6fsiMzZsba7rOY3DEltrjX0R2M4LUFGhiIlgim4giQRLbix2HPwXI1nZ0LRacCoUzUGcEhzXjqmDINMtI56usrOtwMjrUHZwPs6PHe3fwjuKouH0nvexrRckgaalroF7Xyq0OIq0nQ8OB7ZBHcfoSFbjusEp7CsLiszSx4gTA/hPZ2cx8itNgM3smEuE5QDptY9+izoxTKw6xAfHx/g8DUdo0R/DXfu4e7K5pLSLzbu7CqwWRJPBcucfveqjNRu7/AFQZq0+bnLnvTBoweKv1Jdg5tWnzJ8CUjVbyPiq84/sC577+gEejN2LL28bJKrdiSd0lugOxlcJgvd+DUwfjxWJzG5j2dGTpoesxuv3lheJsc+q8jSYHcLfgvTem7m03YfDgj/8AXoNm+hfEk8pDAfFY0U6P3x/UF56Oxma91P6lWvCaRayoYvlga3JzHfw05I406P3x/UFNRyNFnDKTqSInv8ETWZn9k1LW17/oiMDhywvnUM/5OaPlKvzimQR7Rv8AUPqgK7GtonIc0uaNZ0DjsmteBcgftiDJsRtopqOIMmdbD9dqCgns7/l2omi3K6HXPVOtgDrMrnkkMi6L3tYHPENMQTMmLWB2k7Kv95JPxA9kWvYQu8Sx5qNANSQxoDWkzAgWEaHQIPDEOIknMNOXj6KSigsPqOBAnqunZWGE43icPejUI2c03B5WPj5qoZgxBBJuDBmLifW5UxcWWAcSYtM6a92yVNJ4Ma7Af4j1nMeMRh2PaxuZxba0gWaZBNxyUtLi/DsR8LjQcdjYSewy35LNUcS5lLEOeyzabACPtZ3tnXkqj3ihU/hPaI9QumM3Vm6pmsxXRJ930XNqNJmabotEXaSWu8ws/UxFSniYcDIvBaZgAx1T+BhO4Rh3te406jmgMqEZXbtaSPUJDjzvaB2Jph+xPMQRHLf0WUg0WtLi4qN7geqTYEgWB1Hiq/ir/wB0YmzqciLAlriDOrrc9IR1PCUKvXouI+0WvsQNBlduNdzoVX8WkMMzAdTAB0nK4mPx7h2Lndeqiy/GxrMa4AX9B9E/393P0H0TaVZkDqbDdP8AbU/ueq9XBwCq4hwMA+g+iGr4l8Ez6D6IqpUaNWyoKtdkHqJVVBd2DYSsT150j0e36qzq4x+cjMdTy5lVNN7b5QAIPplJ+Sva7aOZ0k6nnvc7LQNIEr4mAHG8ns/WysavSMtwLaJYC17yQ6SC0h3dBEfNV9ei11hOXbVaHhPBKVbAYjM05qcuaQ5wiWg6TBEs3XJOlLJeN0V2ArQQ7k5h/uy6j+ZaSnxwPGV8PbyffydqPELG0caycvWLtYANy28T4FabD1cFiL0a2Rx0bVsfM39SqcdVkWdhT+Gtd1qJLXXhjjr/ACO3/Wi7hnElwgy0wfw7tI8Ez3GpSIzaTqLi+hn/AMKx4bXBcSfiLQDO4GhPbcie7kr8cqkRmrRBlKkZhXHQFWgcNoXHPdt6Lq7sh1Av2a+Abd2/ioXUSDCswyqd4Ugwh+08eACHeth6/RVjDGJNguq1FCkNXT3lJb1DdDzLpbjzVrYyqB8dVzGdrKcU2f2tlZqhwYES55aeUfmtf0x4nRZWDYAAGwLgSYJPkWiecqhZxWgdP+B+i8+J2MC/Ybf9U/0/mpcXSy0qTIzRJII1tv8A1FE+/wBImI1t8J+iWJx1Jrsr/i2sTAKODFXh+DBwk1C08iPzUz2ikzICXXLs2gMwPTKjPfaXL+0/RB1yX3IEDRsxY3v5oN0gEVWsHERcjf8AAjfvRXs5131MfZHZuhKjQXfFB+XLwSwlQ5xLobN5mII63faVChif2xpsNOGmYkkAubJBgWkTZdwJY6uHVHltMklxYADG2UEQLxbRD8Qh1VxbmLNswE5QANt4Clp0c4Od5BsASDBFoDWgX2sEwS2fhaFRzG03dZziJN23s0i0ibDv5LnubhcmWNfE6GL3GxEfMKnw+F6x63wx2Hw8bLQ8FwFWt/liS1pdEiSQ3qwHG4JAFualKP0ayanwKu7CVGtYKhf7It9i7PmYHS4xqIOxE3WdHCHMdD2lrpEBwLTMxoVs+E8dxGBoGpWw7yQ8MDDmbDXAvc4GDbMPVWQ/xIwuJpupup1G1C0hgc0PGcjqwRcGYvCeLcVoak/Ji+HYM0/buBgilVHjlN1WO4kQBnE3ItY/mvQqGBwmIxDqdAgNqNh3s3EQHM6xyOsDm3jmENxP/DBzXgMLaogkNd1HdUNBm8H4hyTdot5NTRnqTQWUS0wMgMbwatWO7dc4yCKQc8zm9kAZBvD5Igk6n/ypsdgvZvZTILcjAI3EVKtjrooOLYYjDsfJ/wCiAeeVr7jaxK5m0uVF1+NnKWFBA6w0H61Txgx94frxQlMPIGlxy/Nd6/Z5fmvU7s4OqCTRzfaA2/V0yphrEZh6fVDV3VJGRhdIvDSb+CGrYmqwS9haNLtcBOw11SqbSD1Vk+HwmVtSXA9V3rt6I6uOsfA+YBVPRxWcXtDh4jJU/ELQU8Y3KzqA9RnL7o5hHjeQTWCCmVsOhbc9PFUxq5gjU6h408Vk31A7QR+uxaroAf37xzZPk5v1XLzfJl+PSMUwFmKaLQXDa97QhqjWEnMzKQYJpnl2Gy2vFOh7ifasPwuqFwP8Dzp5LNV8Gc7xlmXEzuASY0MgLJpmyibCcbr4YMNF+dhaJY641IJykyAY2K1PCeKMrPlo9m9oPtKfYRIcw7tmLbSFia1D92w8sw7dZFt/iV1wJhfiaXMMbB3IAIc3t1KrB1JCTVo2hr96d7V0T+Klp8NdzARIwFtV3uUUcaiwAF55p4wzuxHDh55qVmEASvkXgZQZXDBHcgJK092HJJL6geh4X0txPtMQSRrJjlmc4x4WHgoeCnK2o4awB8z+AXElzLR0EzcUTUpg7u+QQ+Jvie4j0ASSQQzLsYw8h5d6q+L1i5x748rfiUkkLu7For6TdCbyYjuuicSbxGjHf2k/RJJSexjggbTdup5jmO9cqvJqBotl6o7pK6ksjElJxcLHLlkiB+r3KveEY9+Gc1zDJAIg6G8QRy7EklOfgxtuinSJ+JD/AGgEtggttYkiCPD1VliuGUn9Z1Nhds4tE+cT6pJKieDFA/o7Qa9+RpYXtAJadg4OsHTuFW1uK18LWd7Os4hpgNqdcAHLIg2A00jRJJB5GWAPimNNR4qOjM9oJiwlznkxvF1Bx+hGFYZ3Y3f7LTO+8jySSXPNJckf2dCfsZVspGLPdZO9gfvuSSXoHGJwcIyvc2LdUkT22UVek54h1R7hrBJNxobpJLGQ3D4YMne34EfiUZS+Bn8jfokkn49iz0TM+i0/Qd0YodrKnyB/BJJc3P8AJleL4i6b4+pQDHUnuZmr12uANnDWCNNz5qrocbLaoaWNIHs4MQYeACCdxp5JJKaXtKF7iuC08RUIjJLA8ZdnEuB7/hHkqzo7Sy4ij3vb4DN9fRJJNB5FksHojGhPzdi4kuw5he17EhUXEljWNc8811JJFAP/2Q=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WordArt 19"/>
          <p:cNvSpPr>
            <a:spLocks noChangeArrowheads="1" noChangeShapeType="1" noTextEdit="1"/>
          </p:cNvSpPr>
          <p:nvPr/>
        </p:nvSpPr>
        <p:spPr bwMode="auto">
          <a:xfrm>
            <a:off x="3695700" y="6324600"/>
            <a:ext cx="2362200" cy="15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 dirty="0" smtClean="0">
                <a:ln w="9525">
                  <a:solidFill>
                    <a:srgbClr val="7E5400"/>
                  </a:solidFill>
                  <a:round/>
                  <a:headEnd type="none" w="sm" len="sm"/>
                  <a:tailEnd type="none" w="sm" len="sm"/>
                </a:ln>
                <a:solidFill>
                  <a:srgbClr val="FAC87E"/>
                </a:solidFill>
                <a:latin typeface="Arial Black"/>
              </a:rPr>
              <a:t>November 17, 2016</a:t>
            </a:r>
            <a:endParaRPr lang="en-US" sz="1600" kern="10" dirty="0">
              <a:ln w="9525">
                <a:solidFill>
                  <a:srgbClr val="7E5400"/>
                </a:solidFill>
                <a:round/>
                <a:headEnd type="none" w="sm" len="sm"/>
                <a:tailEnd type="none" w="sm" len="sm"/>
              </a:ln>
              <a:solidFill>
                <a:srgbClr val="FAC87E"/>
              </a:solidFill>
              <a:latin typeface="Arial Black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2759" y1="30612" x2="62759" y2="30612"/>
                        <a14:backgroundMark x1="12414" y1="5102" x2="12414" y2="5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0" y="5306672"/>
            <a:ext cx="969619" cy="1310658"/>
          </a:xfrm>
          <a:prstGeom prst="rect">
            <a:avLst/>
          </a:prstGeom>
          <a:noFill/>
          <a:ln>
            <a:noFill/>
          </a:ln>
          <a:effectLst>
            <a:outerShdw blurRad="139700" dist="63500" dir="2700000" algn="ctr" rotWithShape="0">
              <a:schemeClr val="bg2">
                <a:lumMod val="25000"/>
                <a:alpha val="9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2667000" y="5695301"/>
            <a:ext cx="4686808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7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2000" kern="10" dirty="0">
                <a:ln w="9525">
                  <a:solidFill>
                    <a:srgbClr val="7E5400"/>
                  </a:solidFill>
                  <a:round/>
                  <a:headEnd type="none" w="sm" len="sm"/>
                  <a:tailEnd type="none" w="sm" len="sm"/>
                </a:ln>
                <a:solidFill>
                  <a:srgbClr val="FFB061"/>
                </a:solidFill>
                <a:latin typeface="Arial Black"/>
              </a:rPr>
              <a:t>Health Facilities Management</a:t>
            </a:r>
          </a:p>
          <a:p>
            <a:pPr algn="ctr">
              <a:spcBef>
                <a:spcPts val="0"/>
              </a:spcBef>
            </a:pPr>
            <a:r>
              <a:rPr lang="en-US" sz="2000" kern="10" dirty="0">
                <a:ln w="9525">
                  <a:solidFill>
                    <a:srgbClr val="7E5400"/>
                  </a:solidFill>
                  <a:round/>
                  <a:headEnd type="none" w="sm" len="sm"/>
                  <a:tailEnd type="none" w="sm" len="sm"/>
                </a:ln>
                <a:solidFill>
                  <a:srgbClr val="FFB061"/>
                </a:solidFill>
                <a:latin typeface="Arial Black"/>
              </a:rPr>
              <a:t> Society of New Jersey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71" y="2182185"/>
            <a:ext cx="2137572" cy="1426829"/>
          </a:xfrm>
          <a:prstGeom prst="rect">
            <a:avLst/>
          </a:prstGeom>
          <a:noFill/>
          <a:ln>
            <a:noFill/>
          </a:ln>
          <a:effectLst>
            <a:outerShdw blurRad="228600" dist="241300" dir="3000000" algn="ctr" rotWithShape="0">
              <a:schemeClr val="tx1">
                <a:lumMod val="85000"/>
                <a:lumOff val="15000"/>
                <a:alpha val="8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3188"/>
            <a:ext cx="1590929" cy="2432412"/>
          </a:xfrm>
          <a:prstGeom prst="rect">
            <a:avLst/>
          </a:prstGeom>
          <a:noFill/>
          <a:ln>
            <a:noFill/>
          </a:ln>
          <a:effectLst>
            <a:outerShdw blurRad="279400" dist="368300" dir="3000000" algn="ctr" rotWithShape="0">
              <a:schemeClr val="tx1">
                <a:lumMod val="85000"/>
                <a:lumOff val="15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2014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583883"/>
            <a:ext cx="8001000" cy="329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Wingdings" pitchFamily="2" charset="2"/>
              <a:buChar char="§"/>
              <a:defRPr sz="3200">
                <a:solidFill>
                  <a:srgbClr val="E7E3AF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Ø"/>
              <a:defRPr sz="2800">
                <a:solidFill>
                  <a:srgbClr val="E7E3A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defRPr sz="2400">
                <a:solidFill>
                  <a:srgbClr val="E7E3A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rgbClr val="E7E3A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rgbClr val="E7E3A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Separate Volumes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9000"/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Guidelines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for Design and Construction of Hospitals and Outpatient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Facilities</a:t>
            </a:r>
          </a:p>
          <a:p>
            <a:pPr marL="1485900" lvl="3" indent="-342900">
              <a:spcBef>
                <a:spcPts val="0"/>
              </a:spcBef>
              <a:spcAft>
                <a:spcPts val="0"/>
              </a:spcAft>
              <a:buClr>
                <a:srgbClr val="9E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Includes Chapters 1, 2, 3 &amp; 5 (except for Medical Day Care) </a:t>
            </a:r>
          </a:p>
          <a:p>
            <a:pPr marL="685800" lvl="2" indent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9000"/>
            </a:pP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971550" lvl="2" indent="-285750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Guidelines 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for Design and Construction of Residential Health, Care, and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Support Facilities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490472" lvl="4" indent="-342900"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Includes Chapters 1 &amp; 4 (plus Medical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Day Care) 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40000"/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877116"/>
            <a:ext cx="7334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31253F"/>
                </a:solidFill>
              </a:rPr>
              <a:t> Both volumes </a:t>
            </a:r>
          </a:p>
          <a:p>
            <a:pPr marL="800100" lvl="1" indent="-342900">
              <a:buClr>
                <a:srgbClr val="9E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1253F"/>
                </a:solidFill>
              </a:rPr>
              <a:t>Include former Chapter 6      ASHRAE/ASHE 170</a:t>
            </a:r>
            <a:endParaRPr lang="en-US" sz="2000" dirty="0">
              <a:solidFill>
                <a:srgbClr val="31253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ASHRAE/ASHE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170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6172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1253F"/>
                </a:solidFill>
              </a:rPr>
              <a:t>FGI continues to work with </a:t>
            </a:r>
            <a:r>
              <a:rPr lang="en-US" sz="2000" dirty="0" smtClean="0">
                <a:solidFill>
                  <a:srgbClr val="31253F"/>
                </a:solidFill>
              </a:rPr>
              <a:t>ASHRAE </a:t>
            </a:r>
            <a:r>
              <a:rPr lang="en-US" sz="2000" dirty="0">
                <a:solidFill>
                  <a:srgbClr val="31253F"/>
                </a:solidFill>
              </a:rPr>
              <a:t>and ASHE </a:t>
            </a:r>
            <a:r>
              <a:rPr lang="en-US" sz="2000" dirty="0" smtClean="0">
                <a:solidFill>
                  <a:srgbClr val="31253F"/>
                </a:solidFill>
              </a:rPr>
              <a:t>                                                  to </a:t>
            </a:r>
            <a:r>
              <a:rPr lang="en-US" sz="2000" dirty="0">
                <a:solidFill>
                  <a:srgbClr val="31253F"/>
                </a:solidFill>
              </a:rPr>
              <a:t>revise and update this standard. </a:t>
            </a:r>
            <a:endParaRPr lang="en-US" sz="2000" dirty="0" smtClean="0">
              <a:solidFill>
                <a:srgbClr val="31253F"/>
              </a:solidFill>
            </a:endParaRPr>
          </a:p>
          <a:p>
            <a:pPr marL="342900" indent="-342900">
              <a:spcAft>
                <a:spcPts val="18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1253F"/>
                </a:solidFill>
              </a:rPr>
              <a:t>FGI members are included in the  170 committee</a:t>
            </a:r>
          </a:p>
          <a:p>
            <a:pPr marL="342900" indent="-342900">
              <a:spcAft>
                <a:spcPts val="18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1253F"/>
                </a:solidFill>
              </a:rPr>
              <a:t>170 </a:t>
            </a:r>
            <a:r>
              <a:rPr lang="en-US" sz="2000" dirty="0">
                <a:solidFill>
                  <a:srgbClr val="31253F"/>
                </a:solidFill>
              </a:rPr>
              <a:t>is under a continuous maintenance </a:t>
            </a:r>
            <a:r>
              <a:rPr lang="en-US" sz="2000" dirty="0" smtClean="0">
                <a:solidFill>
                  <a:srgbClr val="31253F"/>
                </a:solidFill>
              </a:rPr>
              <a:t>                                    process</a:t>
            </a:r>
            <a:r>
              <a:rPr lang="en-US" sz="2000" dirty="0">
                <a:solidFill>
                  <a:srgbClr val="31253F"/>
                </a:solidFill>
              </a:rPr>
              <a:t>, which permits official changes to be </a:t>
            </a:r>
            <a:r>
              <a:rPr lang="en-US" sz="2000" dirty="0" smtClean="0">
                <a:solidFill>
                  <a:srgbClr val="31253F"/>
                </a:solidFill>
              </a:rPr>
              <a:t>        made over </a:t>
            </a:r>
            <a:r>
              <a:rPr lang="en-US" sz="2000" dirty="0">
                <a:solidFill>
                  <a:srgbClr val="31253F"/>
                </a:solidFill>
              </a:rPr>
              <a:t>the life cycle of the document. </a:t>
            </a:r>
            <a:endParaRPr lang="en-US" sz="2000" dirty="0" smtClean="0">
              <a:solidFill>
                <a:srgbClr val="31253F"/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1253F"/>
                </a:solidFill>
              </a:rPr>
              <a:t>The </a:t>
            </a:r>
            <a:r>
              <a:rPr lang="en-US" sz="2000" dirty="0">
                <a:solidFill>
                  <a:srgbClr val="31253F"/>
                </a:solidFill>
              </a:rPr>
              <a:t>2013 edition of </a:t>
            </a:r>
            <a:r>
              <a:rPr lang="en-US" sz="2000" dirty="0" smtClean="0">
                <a:solidFill>
                  <a:srgbClr val="31253F"/>
                </a:solidFill>
              </a:rPr>
              <a:t>ASHRAE/ASHE </a:t>
            </a:r>
            <a:r>
              <a:rPr lang="en-US" sz="2000" dirty="0">
                <a:solidFill>
                  <a:srgbClr val="31253F"/>
                </a:solidFill>
              </a:rPr>
              <a:t>170, with all </a:t>
            </a:r>
            <a:r>
              <a:rPr lang="en-US" sz="2000" dirty="0" smtClean="0">
                <a:solidFill>
                  <a:srgbClr val="31253F"/>
                </a:solidFill>
              </a:rPr>
              <a:t>                     addenda approved </a:t>
            </a:r>
            <a:r>
              <a:rPr lang="en-US" sz="2000" dirty="0">
                <a:solidFill>
                  <a:srgbClr val="31253F"/>
                </a:solidFill>
              </a:rPr>
              <a:t>through November 2013, </a:t>
            </a:r>
            <a:r>
              <a:rPr lang="en-US" sz="2000" dirty="0" smtClean="0">
                <a:solidFill>
                  <a:srgbClr val="31253F"/>
                </a:solidFill>
              </a:rPr>
              <a:t>was             incorporated </a:t>
            </a:r>
            <a:r>
              <a:rPr lang="en-US" sz="2000" dirty="0">
                <a:solidFill>
                  <a:srgbClr val="31253F"/>
                </a:solidFill>
              </a:rPr>
              <a:t>as Part 4 of </a:t>
            </a:r>
            <a:r>
              <a:rPr lang="en-US" sz="2000" dirty="0" smtClean="0">
                <a:solidFill>
                  <a:srgbClr val="31253F"/>
                </a:solidFill>
              </a:rPr>
              <a:t>the 2014 </a:t>
            </a:r>
            <a:r>
              <a:rPr lang="en-US" sz="2000" dirty="0">
                <a:solidFill>
                  <a:srgbClr val="31253F"/>
                </a:solidFill>
              </a:rPr>
              <a:t>edition of the FGI </a:t>
            </a:r>
            <a:r>
              <a:rPr lang="en-US" sz="2000" i="1" dirty="0">
                <a:solidFill>
                  <a:srgbClr val="31253F"/>
                </a:solidFill>
              </a:rPr>
              <a:t>Guidelines</a:t>
            </a:r>
            <a:r>
              <a:rPr lang="en-US" dirty="0" smtClean="0">
                <a:solidFill>
                  <a:srgbClr val="31253F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247">
            <a:off x="6477000" y="1623329"/>
            <a:ext cx="1952625" cy="2661540"/>
          </a:xfrm>
          <a:prstGeom prst="rect">
            <a:avLst/>
          </a:prstGeom>
          <a:noFill/>
          <a:ln>
            <a:noFill/>
          </a:ln>
          <a:effectLst>
            <a:outerShdw blurRad="241300" dist="254000" dir="3000000" algn="ctr" rotWithShape="0">
              <a:schemeClr val="tx1">
                <a:lumMod val="85000"/>
                <a:lumOff val="15000"/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0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209800"/>
            <a:ext cx="744681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9E0000"/>
                </a:solidFill>
              </a:rPr>
              <a:t>Hospital &amp; Outpatient</a:t>
            </a:r>
          </a:p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http://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www.fgiguidelines.org/wp-content/uploads/2016/10/FGI_interps_Guuidelines_2014_HOP_161013.pdf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57D6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rgbClr val="9E0000"/>
                </a:solidFill>
              </a:rPr>
              <a:t>AHSRAE </a:t>
            </a:r>
            <a:r>
              <a:rPr lang="en-US" sz="2400" b="1" i="1" dirty="0">
                <a:solidFill>
                  <a:srgbClr val="9E0000"/>
                </a:solidFill>
              </a:rPr>
              <a:t>170 </a:t>
            </a:r>
            <a:r>
              <a:rPr lang="en-US" sz="2400" b="1" i="1" dirty="0" err="1">
                <a:solidFill>
                  <a:srgbClr val="9E0000"/>
                </a:solidFill>
              </a:rPr>
              <a:t>Interps</a:t>
            </a:r>
            <a:endParaRPr lang="en-US" sz="2400" b="1" i="1" dirty="0">
              <a:solidFill>
                <a:srgbClr val="9E0000"/>
              </a:solidFill>
            </a:endParaRPr>
          </a:p>
          <a:p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http://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www.ashrae.org/standards-research--technology/standards-interpretation/interpretations-for-standard-170-2013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9036" y="1447800"/>
            <a:ext cx="491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Interpretations: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2014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Process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QYUNH_Ai0w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981200"/>
            <a:ext cx="7315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8XMeocLfl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974273"/>
            <a:ext cx="7239000" cy="41148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Process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6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838296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At the end of the 2014 Cycle, the FGI Board undertook two Colloquiums focused on the future of Healthcare and the Guidelines. </a:t>
            </a:r>
          </a:p>
          <a:p>
            <a:pPr algn="just"/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These colloquiums brought together a diverse group of healthcare futurists who were tasked with envisioning the range of healthcare environments and trends that may emerge by the year 2026 and to help FGI lay out a roadmap of the steps that we need to take to stay relevant over that time period.</a:t>
            </a:r>
            <a:endParaRPr lang="en-US" sz="2400" kern="1200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518403"/>
            <a:ext cx="7162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panel noted that 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Healthcare organizations are struggling to manage/reduce costs while working to improving clinical quality and the patient experience  </a:t>
            </a:r>
            <a:endParaRPr lang="en-US" sz="2400" kern="1200" dirty="0" smtClean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That they will continue to face challenges such as: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Evolving healthcare reform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Shifting reimbursement policies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An aging population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An explosion in demand from newly insured patients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New information technologies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And the pursuit of new models of healthcare over the coming years. </a:t>
            </a:r>
            <a:endParaRPr lang="en-US" sz="2000" kern="1200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4336" y="5581054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kern="1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Hospitals and other healthcare facilities will, of necessity, be forced to rethink their planning, design, and operations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3673" y="1981200"/>
            <a:ext cx="6781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first thing recommended to FGI, was that the Guidelines documents should be split into two parts:</a:t>
            </a:r>
          </a:p>
          <a:p>
            <a:pPr marL="800100" lvl="1" indent="-342900">
              <a:spcAft>
                <a:spcPts val="1200"/>
              </a:spcAft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800" i="1" kern="1200" dirty="0" smtClean="0">
                <a:solidFill>
                  <a:srgbClr val="9E0000"/>
                </a:solidFill>
                <a:effectLst/>
                <a:latin typeface="+mn-lt"/>
                <a:ea typeface="+mn-ea"/>
                <a:cs typeface="+mn-cs"/>
              </a:rPr>
              <a:t>Fundamental Requirements </a:t>
            </a:r>
            <a:r>
              <a:rPr lang="en-US" sz="28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800" i="1" kern="1200" dirty="0" smtClean="0">
                <a:solidFill>
                  <a:srgbClr val="9E0000"/>
                </a:solidFill>
                <a:effectLst/>
                <a:latin typeface="+mn-lt"/>
                <a:ea typeface="+mn-ea"/>
                <a:cs typeface="+mn-cs"/>
              </a:rPr>
              <a:t>Beyond Fundamentals</a:t>
            </a:r>
            <a:endParaRPr lang="en-US" sz="2800" kern="1200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582" y="1676400"/>
            <a:ext cx="729441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31253F"/>
                </a:solidFill>
              </a:rPr>
              <a:t>The </a:t>
            </a:r>
            <a:r>
              <a:rPr lang="en-US" sz="2400" b="1" i="1" dirty="0">
                <a:solidFill>
                  <a:srgbClr val="9E0000"/>
                </a:solidFill>
              </a:rPr>
              <a:t>Fundamentals Documents </a:t>
            </a:r>
            <a:r>
              <a:rPr lang="en-US" sz="2400" dirty="0" smtClean="0">
                <a:solidFill>
                  <a:srgbClr val="31253F"/>
                </a:solidFill>
              </a:rPr>
              <a:t>would </a:t>
            </a:r>
            <a:r>
              <a:rPr lang="en-US" sz="2400" dirty="0">
                <a:solidFill>
                  <a:srgbClr val="31253F"/>
                </a:solidFill>
              </a:rPr>
              <a:t>include only those </a:t>
            </a:r>
            <a:r>
              <a:rPr lang="en-US" sz="2400" dirty="0" smtClean="0">
                <a:solidFill>
                  <a:srgbClr val="31253F"/>
                </a:solidFill>
              </a:rPr>
              <a:t>requirements </a:t>
            </a:r>
            <a:r>
              <a:rPr lang="en-US" sz="2400" dirty="0">
                <a:solidFill>
                  <a:srgbClr val="31253F"/>
                </a:solidFill>
              </a:rPr>
              <a:t>that are deemed essential to provide safe, effective, cost efficient care environments. </a:t>
            </a:r>
            <a:endParaRPr lang="en-US" sz="2400" dirty="0" smtClean="0">
              <a:solidFill>
                <a:srgbClr val="31253F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31253F"/>
                </a:solidFill>
              </a:rPr>
              <a:t>These would be baseline </a:t>
            </a:r>
            <a:r>
              <a:rPr lang="en-US" sz="2400" dirty="0">
                <a:solidFill>
                  <a:srgbClr val="31253F"/>
                </a:solidFill>
              </a:rPr>
              <a:t>requirements that meet the needs of the patients and staff without compromising quality outcomes &amp; safety and have been proven to be cost </a:t>
            </a:r>
            <a:r>
              <a:rPr lang="en-US" sz="2400" dirty="0" smtClean="0">
                <a:solidFill>
                  <a:srgbClr val="31253F"/>
                </a:solidFill>
              </a:rPr>
              <a:t>effective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</a:rPr>
              <a:t>Evidence based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</a:rPr>
              <a:t>Cost/Benefit </a:t>
            </a:r>
            <a:r>
              <a:rPr lang="en-US" sz="2400" dirty="0">
                <a:solidFill>
                  <a:srgbClr val="31253F"/>
                </a:solidFill>
              </a:rPr>
              <a:t>balanced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2218" y="1752600"/>
            <a:ext cx="6534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31253F"/>
                </a:solidFill>
              </a:rPr>
              <a:t>The </a:t>
            </a:r>
            <a:r>
              <a:rPr lang="en-US" sz="2400" b="1" i="1" dirty="0">
                <a:solidFill>
                  <a:srgbClr val="9E0000"/>
                </a:solidFill>
              </a:rPr>
              <a:t>Beyond Fundamental Documents </a:t>
            </a:r>
            <a:r>
              <a:rPr lang="en-US" sz="2400" dirty="0" smtClean="0">
                <a:solidFill>
                  <a:srgbClr val="31253F"/>
                </a:solidFill>
              </a:rPr>
              <a:t>would </a:t>
            </a:r>
            <a:r>
              <a:rPr lang="en-US" sz="2400" dirty="0">
                <a:solidFill>
                  <a:srgbClr val="31253F"/>
                </a:solidFill>
              </a:rPr>
              <a:t>include those items which constitute forward thinking, advanced concepts and practices which exceed basic requirements and which encourage design innovation. </a:t>
            </a:r>
            <a:endParaRPr lang="en-US" sz="2400" dirty="0" smtClean="0">
              <a:solidFill>
                <a:srgbClr val="31253F"/>
              </a:solidFill>
            </a:endParaRPr>
          </a:p>
          <a:p>
            <a:pPr algn="just"/>
            <a:endParaRPr lang="en-US" sz="2400" dirty="0">
              <a:solidFill>
                <a:srgbClr val="31253F"/>
              </a:solidFill>
            </a:endParaRPr>
          </a:p>
          <a:p>
            <a:pPr algn="just"/>
            <a:r>
              <a:rPr lang="en-US" sz="2400" dirty="0" smtClean="0">
                <a:solidFill>
                  <a:srgbClr val="31253F"/>
                </a:solidFill>
              </a:rPr>
              <a:t>Much </a:t>
            </a:r>
            <a:r>
              <a:rPr lang="en-US" sz="2400" dirty="0">
                <a:solidFill>
                  <a:srgbClr val="31253F"/>
                </a:solidFill>
              </a:rPr>
              <a:t>of this </a:t>
            </a:r>
            <a:r>
              <a:rPr lang="en-US" sz="2400" dirty="0" smtClean="0">
                <a:solidFill>
                  <a:srgbClr val="31253F"/>
                </a:solidFill>
              </a:rPr>
              <a:t>information is included </a:t>
            </a:r>
            <a:r>
              <a:rPr lang="en-US" sz="2400" dirty="0">
                <a:solidFill>
                  <a:srgbClr val="31253F"/>
                </a:solidFill>
              </a:rPr>
              <a:t>in the </a:t>
            </a:r>
            <a:r>
              <a:rPr lang="en-US" sz="2400" dirty="0" smtClean="0">
                <a:solidFill>
                  <a:srgbClr val="31253F"/>
                </a:solidFill>
              </a:rPr>
              <a:t>appendix sections of the current </a:t>
            </a:r>
            <a:r>
              <a:rPr lang="en-US" sz="2400" i="1" dirty="0" smtClean="0">
                <a:solidFill>
                  <a:srgbClr val="31253F"/>
                </a:solidFill>
              </a:rPr>
              <a:t>Guidelines</a:t>
            </a:r>
            <a:r>
              <a:rPr lang="en-US" sz="2400" dirty="0" smtClean="0">
                <a:solidFill>
                  <a:srgbClr val="31253F"/>
                </a:solidFill>
              </a:rPr>
              <a:t> documents </a:t>
            </a:r>
            <a:r>
              <a:rPr lang="en-US" sz="2400" dirty="0">
                <a:solidFill>
                  <a:srgbClr val="31253F"/>
                </a:solidFill>
              </a:rPr>
              <a:t>and </a:t>
            </a:r>
            <a:r>
              <a:rPr lang="en-US" sz="2400" dirty="0" smtClean="0">
                <a:solidFill>
                  <a:srgbClr val="31253F"/>
                </a:solidFill>
              </a:rPr>
              <a:t>in other </a:t>
            </a:r>
            <a:r>
              <a:rPr lang="en-US" sz="2400" i="1" dirty="0" smtClean="0">
                <a:solidFill>
                  <a:srgbClr val="31253F"/>
                </a:solidFill>
              </a:rPr>
              <a:t>Guidelines</a:t>
            </a:r>
            <a:r>
              <a:rPr lang="en-US" sz="2400" dirty="0" smtClean="0">
                <a:solidFill>
                  <a:srgbClr val="31253F"/>
                </a:solidFill>
              </a:rPr>
              <a:t> supporting </a:t>
            </a:r>
            <a:r>
              <a:rPr lang="en-US" sz="2400" dirty="0">
                <a:solidFill>
                  <a:srgbClr val="31253F"/>
                </a:solidFill>
              </a:rPr>
              <a:t>documents </a:t>
            </a:r>
            <a:r>
              <a:rPr lang="en-US" sz="2400" dirty="0" smtClean="0">
                <a:solidFill>
                  <a:srgbClr val="31253F"/>
                </a:solidFill>
              </a:rPr>
              <a:t> </a:t>
            </a:r>
            <a:r>
              <a:rPr lang="en-US" sz="2400" dirty="0" err="1" smtClean="0">
                <a:solidFill>
                  <a:srgbClr val="31253F"/>
                </a:solidFill>
              </a:rPr>
              <a:t>ie</a:t>
            </a:r>
            <a:r>
              <a:rPr lang="en-US" sz="2400" dirty="0">
                <a:solidFill>
                  <a:srgbClr val="31253F"/>
                </a:solidFill>
              </a:rPr>
              <a:t>: white </a:t>
            </a:r>
            <a:r>
              <a:rPr lang="en-US" sz="2400" dirty="0" smtClean="0">
                <a:solidFill>
                  <a:srgbClr val="31253F"/>
                </a:solidFill>
              </a:rPr>
              <a:t>papers, research studies, etc.</a:t>
            </a:r>
            <a:endParaRPr lang="en-US" sz="2400" dirty="0">
              <a:solidFill>
                <a:srgbClr val="31253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653">
            <a:off x="7088433" y="3204956"/>
            <a:ext cx="1063132" cy="1376034"/>
          </a:xfrm>
          <a:prstGeom prst="rect">
            <a:avLst/>
          </a:prstGeom>
          <a:noFill/>
          <a:ln>
            <a:noFill/>
          </a:ln>
          <a:effectLst>
            <a:outerShdw blurRad="139700" dist="152400" dir="3000000" algn="ctr" rotWithShape="0">
              <a:schemeClr val="tx1">
                <a:lumMod val="95000"/>
                <a:lumOff val="5000"/>
                <a:alpha val="74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90600" y="152400"/>
            <a:ext cx="7699375" cy="1143000"/>
          </a:xfrm>
          <a:prstGeom prst="rect">
            <a:avLst/>
          </a:prstGeom>
          <a:noFill/>
          <a:ln/>
          <a:effectLst>
            <a:outerShdw blurRad="50800" dist="50800" dir="3000000" algn="ctr" rotWithShape="0">
              <a:schemeClr val="bg2">
                <a:lumMod val="25000"/>
                <a:alpha val="8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en-US" sz="6000" dirty="0" smtClean="0">
                <a:solidFill>
                  <a:srgbClr val="2B794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solidFill>
                <a:srgbClr val="2B794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550" y="1527943"/>
            <a:ext cx="702945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914400" indent="-4572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kumimoji="0"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Bureau of Construction Project </a:t>
            </a: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E-Plan Review 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Design and Construction of Hospitals and Outpatient Facilities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2012 NFPA 101 &amp; 99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kumimoji="0"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Codes </a:t>
            </a: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Council</a:t>
            </a:r>
          </a:p>
          <a:p>
            <a:pPr>
              <a:spcBef>
                <a:spcPct val="50000"/>
              </a:spcBef>
              <a:buClr>
                <a:schemeClr val="accent2">
                  <a:lumMod val="75000"/>
                </a:schemeClr>
              </a:buClr>
              <a:buSzPct val="125000"/>
              <a:buFont typeface="Wingdings" pitchFamily="2" charset="2"/>
              <a:buChar char="§"/>
            </a:pPr>
            <a:r>
              <a:rPr kumimoji="0" lang="en-US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NJ State Legislature PL2015 Chap. 168</a:t>
            </a:r>
            <a:endParaRPr kumimoji="0"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695">
            <a:off x="7556775" y="4254262"/>
            <a:ext cx="1112259" cy="1430957"/>
          </a:xfrm>
          <a:prstGeom prst="rect">
            <a:avLst/>
          </a:prstGeom>
          <a:noFill/>
          <a:ln>
            <a:noFill/>
          </a:ln>
          <a:effectLst>
            <a:outerShdw blurRad="50800" dist="177800" dir="2700000" algn="tl" rotWithShape="0">
              <a:prstClr val="black">
                <a:alpha val="48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888">
            <a:off x="7427436" y="1098313"/>
            <a:ext cx="1113179" cy="1441519"/>
          </a:xfrm>
          <a:prstGeom prst="rect">
            <a:avLst/>
          </a:prstGeom>
          <a:noFill/>
          <a:ln>
            <a:noFill/>
          </a:ln>
          <a:effectLst>
            <a:outerShdw blurRad="139700" dist="215900" dir="2700000" algn="tl" rotWithShape="0">
              <a:prstClr val="black">
                <a:alpha val="5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aami.org/art/books/nfpa.1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766">
            <a:off x="7652032" y="2347170"/>
            <a:ext cx="1068827" cy="1408532"/>
          </a:xfrm>
          <a:prstGeom prst="rect">
            <a:avLst/>
          </a:prstGeom>
          <a:noFill/>
          <a:effectLst>
            <a:outerShdw blurRad="177800" dist="139700" dir="3000000" algn="ctr" rotWithShape="0">
              <a:schemeClr val="tx1">
                <a:lumMod val="85000"/>
                <a:lumOff val="15000"/>
                <a:alpha val="8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90500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second recommendation was to have the FGI </a:t>
            </a:r>
            <a:r>
              <a:rPr lang="en-US" sz="2400" i="1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Health Guidelines Revisions Committee </a:t>
            </a: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focus the bulk of their work on </a:t>
            </a:r>
            <a:r>
              <a:rPr lang="en-US" sz="2400" i="1" kern="1200" dirty="0" smtClean="0">
                <a:solidFill>
                  <a:srgbClr val="9E0000"/>
                </a:solidFill>
                <a:effectLst/>
                <a:latin typeface="+mn-lt"/>
                <a:ea typeface="+mn-ea"/>
                <a:cs typeface="+mn-cs"/>
              </a:rPr>
              <a:t>Primary Care/Outpatient Facilities</a:t>
            </a: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for the coming revision cycle, as the trend in health care delivery continues to move in that direction.</a:t>
            </a:r>
            <a:endParaRPr lang="en-US" sz="2400" kern="1200" dirty="0">
              <a:solidFill>
                <a:schemeClr val="accent4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148" y="15240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Based on those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recommendations and with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FGI’s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intent to more clearly differentiate the needs of each facility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type, at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conclusion of the 2018 Cycle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following documents will be published: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Hospital Fundamentals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Outpatient Fundamentals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Residential Fundamentals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1366" y="4201656"/>
            <a:ext cx="74726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buClr>
                <a:srgbClr val="2F7F95"/>
              </a:buClr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And, in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 yet to be determined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form,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the following will also be published: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Hospital Beyond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Fundamentals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Outpatient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Beyond Fundamentals</a:t>
            </a:r>
          </a:p>
          <a:p>
            <a:pPr marL="800100" lvl="1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Residential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Handbook </a:t>
            </a:r>
          </a:p>
        </p:txBody>
      </p:sp>
    </p:spTree>
    <p:extLst>
      <p:ext uri="{BB962C8B-B14F-4D97-AF65-F5344CB8AC3E}">
        <p14:creationId xmlns:p14="http://schemas.microsoft.com/office/powerpoint/2010/main" val="37571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663626"/>
            <a:ext cx="654702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Each of the documents will be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 separate stand-alone document.</a:t>
            </a:r>
          </a:p>
          <a:p>
            <a:pPr>
              <a:buClr>
                <a:srgbClr val="2F7F95"/>
              </a:buClr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pPr marL="342900" indent="-342900" algn="just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Will be independent from the other documents and will not contain references back to any of the other documents.</a:t>
            </a:r>
          </a:p>
          <a:p>
            <a:pPr algn="just">
              <a:buClr>
                <a:srgbClr val="2F7F95"/>
              </a:buClr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Each Document will be in the same basic format as the 2014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Guidelines,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with modifications as necessary.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5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6629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1253F"/>
                </a:solidFill>
              </a:rPr>
              <a:t>The New Outpatient Document </a:t>
            </a:r>
            <a:r>
              <a:rPr lang="en-US" sz="2400" dirty="0" smtClean="0">
                <a:solidFill>
                  <a:srgbClr val="31253F"/>
                </a:solidFill>
              </a:rPr>
              <a:t>will, </a:t>
            </a:r>
            <a:r>
              <a:rPr lang="en-US" sz="2400" dirty="0">
                <a:solidFill>
                  <a:srgbClr val="31253F"/>
                </a:solidFill>
              </a:rPr>
              <a:t>at a </a:t>
            </a:r>
            <a:r>
              <a:rPr lang="en-US" sz="2400" dirty="0" smtClean="0">
                <a:solidFill>
                  <a:srgbClr val="31253F"/>
                </a:solidFill>
              </a:rPr>
              <a:t>minimum, </a:t>
            </a:r>
            <a:r>
              <a:rPr lang="en-US" sz="2400" dirty="0">
                <a:solidFill>
                  <a:srgbClr val="31253F"/>
                </a:solidFill>
              </a:rPr>
              <a:t>cover </a:t>
            </a:r>
            <a:r>
              <a:rPr lang="en-US" sz="2400" dirty="0" smtClean="0">
                <a:solidFill>
                  <a:srgbClr val="31253F"/>
                </a:solidFill>
              </a:rPr>
              <a:t>of the </a:t>
            </a:r>
            <a:r>
              <a:rPr lang="en-US" sz="2400" dirty="0">
                <a:solidFill>
                  <a:srgbClr val="31253F"/>
                </a:solidFill>
              </a:rPr>
              <a:t>ambulatory categories that are currently addressed in the </a:t>
            </a:r>
            <a:r>
              <a:rPr lang="en-US" sz="2400" i="1" dirty="0">
                <a:solidFill>
                  <a:srgbClr val="31253F"/>
                </a:solidFill>
              </a:rPr>
              <a:t>2014 </a:t>
            </a:r>
            <a:r>
              <a:rPr lang="en-US" sz="2400" i="1" dirty="0" smtClean="0">
                <a:solidFill>
                  <a:srgbClr val="31253F"/>
                </a:solidFill>
              </a:rPr>
              <a:t>Hospital &amp; Outpatient</a:t>
            </a:r>
            <a:r>
              <a:rPr lang="en-US" sz="2400" dirty="0" smtClean="0">
                <a:solidFill>
                  <a:srgbClr val="31253F"/>
                </a:solidFill>
              </a:rPr>
              <a:t> </a:t>
            </a:r>
            <a:r>
              <a:rPr lang="en-US" sz="2400" i="1" dirty="0" smtClean="0">
                <a:solidFill>
                  <a:srgbClr val="31253F"/>
                </a:solidFill>
              </a:rPr>
              <a:t>Guidelines                                      </a:t>
            </a:r>
          </a:p>
          <a:p>
            <a:pPr algn="just">
              <a:spcAft>
                <a:spcPts val="600"/>
              </a:spcAft>
              <a:buClr>
                <a:srgbClr val="2F7F95"/>
              </a:buClr>
            </a:pPr>
            <a:r>
              <a:rPr lang="en-US" sz="2400" i="1" dirty="0">
                <a:solidFill>
                  <a:srgbClr val="31253F"/>
                </a:solidFill>
              </a:rPr>
              <a:t> </a:t>
            </a:r>
            <a:r>
              <a:rPr lang="en-US" sz="2400" i="1" dirty="0" smtClean="0">
                <a:solidFill>
                  <a:srgbClr val="31253F"/>
                </a:solidFill>
              </a:rPr>
              <a:t>    </a:t>
            </a:r>
            <a:r>
              <a:rPr lang="en-US" sz="2400" b="1" i="1" dirty="0" smtClean="0">
                <a:solidFill>
                  <a:srgbClr val="FF0000"/>
                </a:solidFill>
              </a:rPr>
              <a:t>and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Clr>
                <a:srgbClr val="2F7F95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</a:rPr>
              <a:t>May </a:t>
            </a:r>
            <a:r>
              <a:rPr lang="en-US" sz="2400" dirty="0">
                <a:solidFill>
                  <a:srgbClr val="31253F"/>
                </a:solidFill>
              </a:rPr>
              <a:t>include additional </a:t>
            </a:r>
            <a:r>
              <a:rPr lang="en-US" sz="2400" dirty="0" smtClean="0">
                <a:solidFill>
                  <a:srgbClr val="31253F"/>
                </a:solidFill>
              </a:rPr>
              <a:t>categories and information if </a:t>
            </a:r>
            <a:r>
              <a:rPr lang="en-US" sz="2400" dirty="0">
                <a:solidFill>
                  <a:srgbClr val="31253F"/>
                </a:solidFill>
              </a:rPr>
              <a:t>deemed necessary by the Outpatient Document group.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3461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New Outpatient Document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497306"/>
            <a:ext cx="74776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E0000"/>
              </a:buClr>
            </a:pPr>
            <a:endParaRPr lang="en-US" sz="2000" dirty="0"/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New </a:t>
            </a:r>
            <a:r>
              <a:rPr lang="en-US" sz="2000" dirty="0"/>
              <a:t>guidance on design of telemedicine spaces</a:t>
            </a: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New design requirements for accommodations for care of </a:t>
            </a:r>
            <a:r>
              <a:rPr lang="en-US" sz="2000" dirty="0" smtClean="0"/>
              <a:t>“</a:t>
            </a:r>
            <a:r>
              <a:rPr lang="en-US" sz="2000" b="1" i="1" dirty="0" smtClean="0">
                <a:solidFill>
                  <a:srgbClr val="9E0000"/>
                </a:solidFill>
              </a:rPr>
              <a:t>patients </a:t>
            </a:r>
            <a:r>
              <a:rPr lang="en-US" sz="2000" b="1" i="1" dirty="0">
                <a:solidFill>
                  <a:srgbClr val="9E0000"/>
                </a:solidFill>
              </a:rPr>
              <a:t>of </a:t>
            </a:r>
            <a:r>
              <a:rPr lang="en-US" sz="2000" b="1" i="1" dirty="0" smtClean="0">
                <a:solidFill>
                  <a:srgbClr val="9E0000"/>
                </a:solidFill>
              </a:rPr>
              <a:t>size</a:t>
            </a:r>
            <a:r>
              <a:rPr lang="en-US" sz="2000" i="1" dirty="0" smtClean="0"/>
              <a:t>”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000" i="1" dirty="0" smtClean="0">
                <a:solidFill>
                  <a:srgbClr val="9E0000"/>
                </a:solidFill>
              </a:rPr>
              <a:t> </a:t>
            </a:r>
            <a:r>
              <a:rPr lang="en-US" sz="2000" dirty="0" smtClean="0"/>
              <a:t>to include </a:t>
            </a:r>
            <a:r>
              <a:rPr lang="en-US" sz="2000" dirty="0"/>
              <a:t>those who are not necessarily </a:t>
            </a:r>
            <a:r>
              <a:rPr lang="en-US" sz="2000" dirty="0" smtClean="0"/>
              <a:t>obese, such </a:t>
            </a:r>
            <a:r>
              <a:rPr lang="en-US" sz="2000" dirty="0"/>
              <a:t>as very tall </a:t>
            </a:r>
            <a:r>
              <a:rPr lang="en-US" sz="2000" dirty="0" smtClean="0"/>
              <a:t>people </a:t>
            </a:r>
            <a:endParaRPr lang="en-US" sz="2000" i="1" dirty="0">
              <a:solidFill>
                <a:srgbClr val="9E0000"/>
              </a:solidFill>
            </a:endParaRP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Clarification of procedure room and operating room requirements: procedure types, facility types, hybrid ORs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New classification structure based on procedures performed and patient acuity for determining imaging room </a:t>
            </a:r>
            <a:r>
              <a:rPr lang="en-US" sz="2000" dirty="0" smtClean="0"/>
              <a:t>requirements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023328" y="1440873"/>
            <a:ext cx="748838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The following </a:t>
            </a:r>
            <a:r>
              <a:rPr lang="en-US" sz="2800" dirty="0"/>
              <a:t>are some of the changes proposed for the </a:t>
            </a:r>
            <a:r>
              <a:rPr lang="en-US" sz="2800" i="1" dirty="0">
                <a:solidFill>
                  <a:srgbClr val="0070C0"/>
                </a:solidFill>
              </a:rPr>
              <a:t>2018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9E0000"/>
                </a:solidFill>
              </a:rPr>
              <a:t>FGI</a:t>
            </a:r>
            <a:r>
              <a:rPr lang="en-US" sz="2800" dirty="0">
                <a:solidFill>
                  <a:srgbClr val="9E0000"/>
                </a:solidFill>
              </a:rPr>
              <a:t> </a:t>
            </a:r>
            <a:r>
              <a:rPr lang="en-US" sz="2800" i="1" dirty="0">
                <a:solidFill>
                  <a:srgbClr val="9E0000"/>
                </a:solidFill>
              </a:rPr>
              <a:t>Guidelines</a:t>
            </a:r>
            <a:r>
              <a:rPr lang="en-US" sz="2800" dirty="0">
                <a:solidFill>
                  <a:srgbClr val="9E0000"/>
                </a:solidFill>
              </a:rPr>
              <a:t> </a:t>
            </a:r>
            <a:r>
              <a:rPr lang="en-US" sz="2800" dirty="0"/>
              <a:t>documents</a:t>
            </a:r>
            <a:r>
              <a:rPr lang="en-US" sz="2800" dirty="0" smtClean="0"/>
              <a:t>:</a:t>
            </a:r>
          </a:p>
          <a:p>
            <a:pPr marL="342900" indent="-342900">
              <a:buClr>
                <a:srgbClr val="2F7F95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Hospitals &amp; Outpatient Facilities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4218" y="1920857"/>
            <a:ext cx="73152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New flexibility in pre- and post-procedure patient </a:t>
            </a:r>
            <a:r>
              <a:rPr lang="en-US" dirty="0" smtClean="0"/>
              <a:t>care </a:t>
            </a:r>
            <a:r>
              <a:rPr lang="en-US" dirty="0"/>
              <a:t>area design </a:t>
            </a:r>
            <a:r>
              <a:rPr lang="en-US" dirty="0" smtClean="0"/>
              <a:t>requirements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options for sterile processing area design: two required rooms (decontamination and clean) with an exception for a single room for small tabletop sterilizers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New design requirements for a sexual assault forensic examination room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Revised mobile/transportable medical unit chapter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Updated acoustics requirements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Expanded sustainability requirements re: waste minimization, potable water, and energy efficiency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Revised guidance for emergency preparedness and management (formerly provisions for disasters)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4478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2F7F95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Hospitals &amp; Outpatient </a:t>
            </a:r>
            <a:r>
              <a:rPr lang="en-US" sz="2400" dirty="0" smtClean="0"/>
              <a:t>Facilities cont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524000"/>
            <a:ext cx="7412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2F7F95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Residential Health, Care and Support Facilities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2000072"/>
            <a:ext cx="732021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Updated acoustics and lighting requirements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Updated minimum requirements for grab bar configurations to align with the latest research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New chapter on settings for individuals with intellectual and/or developmental disabilities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New chapter on long-term residential substance abuse treatment facilities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New telemedicine section to address the increasing provision of telemedicine services in residential facilities</a:t>
            </a:r>
          </a:p>
          <a:p>
            <a:pPr marL="285750" lvl="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dirty="0"/>
              <a:t>Language shift from “bariatric resident” to “</a:t>
            </a:r>
            <a:r>
              <a:rPr lang="en-US" b="1" i="1" dirty="0">
                <a:solidFill>
                  <a:srgbClr val="9E0000"/>
                </a:solidFill>
              </a:rPr>
              <a:t>person of size</a:t>
            </a:r>
            <a:r>
              <a:rPr lang="en-US" dirty="0" smtClean="0"/>
              <a:t>” since </a:t>
            </a:r>
            <a:r>
              <a:rPr lang="en-US" dirty="0"/>
              <a:t>people who need accommodations include those who </a:t>
            </a:r>
            <a:r>
              <a:rPr lang="en-US" dirty="0" smtClean="0"/>
              <a:t> are </a:t>
            </a:r>
            <a:r>
              <a:rPr lang="en-US" dirty="0"/>
              <a:t>not necessarily </a:t>
            </a:r>
            <a:r>
              <a:rPr lang="en-US" dirty="0" smtClean="0"/>
              <a:t>  obese,  such </a:t>
            </a:r>
            <a:r>
              <a:rPr lang="en-US" dirty="0"/>
              <a:t>as very tall people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1676400"/>
            <a:ext cx="7467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Second public comment period for commenting on these code changes began on September 29, 2016 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will close on December 12, 2016.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Comments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may be made only on proposed changes to the text (deletions, revisions, or new material) in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draft </a:t>
            </a:r>
            <a:r>
              <a:rPr lang="en-US" sz="2400" i="1" dirty="0" smtClean="0">
                <a:solidFill>
                  <a:srgbClr val="9E0000"/>
                </a:solidFill>
              </a:rPr>
              <a:t>2018 </a:t>
            </a:r>
            <a:r>
              <a:rPr lang="en-US" sz="2400" i="1" dirty="0">
                <a:solidFill>
                  <a:srgbClr val="9E0000"/>
                </a:solidFill>
              </a:rPr>
              <a:t>FGI </a:t>
            </a:r>
            <a:r>
              <a:rPr lang="en-US" sz="2400" i="1" dirty="0" smtClean="0">
                <a:solidFill>
                  <a:srgbClr val="9E0000"/>
                </a:solidFill>
              </a:rPr>
              <a:t>Guidelines</a:t>
            </a:r>
            <a:endParaRPr lang="en-US" sz="2400" i="1" dirty="0">
              <a:solidFill>
                <a:srgbClr val="9E0000"/>
              </a:solidFill>
            </a:endParaRPr>
          </a:p>
          <a:p>
            <a:pPr marL="342900" indent="-342900"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Commenters are asked to provide their take on the costs and benefits of any changes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they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submit, using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 cost/benefit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comment box and a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cost/benefit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matrix provided in the comment systems.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Operating room (OR) ceilings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Because there is so much equipment installed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 OR ceilings today,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true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“monolithic”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ceilings,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which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have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been a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Guidelines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requirement for more than a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decade, do not really exist. </a:t>
            </a: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HGRC has debated whether it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makes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sense to allow use of lay-in ceilings in ORs in the future.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lay-in ceilings would have to be of cleanroom quality and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gasketed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with smooth tiles installed in a manner to prevent particles from above from penetrating the ceiling assembly and contaminating the surgical site.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FGI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is interested in hearing from the industry about this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 requirement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 whether it should be changed.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47800"/>
            <a:ext cx="7813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Definitions for percutaneous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invasive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procedures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514600"/>
            <a:ext cx="723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9E0000"/>
                </a:solidFill>
              </a:rPr>
              <a:t>Percutaneous</a:t>
            </a:r>
            <a:r>
              <a:rPr lang="en-US" sz="2400" b="1" dirty="0">
                <a:solidFill>
                  <a:srgbClr val="9E0000"/>
                </a:solidFill>
              </a:rPr>
              <a:t> procedure:</a:t>
            </a:r>
            <a:r>
              <a:rPr lang="en-US" sz="2000" dirty="0">
                <a:solidFill>
                  <a:srgbClr val="9E0000"/>
                </a:solidFill>
              </a:rPr>
              <a:t> 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procedure during which the skin is penetrated by a needle puncture or an incision that goes no deeper than the skin or subcutaneous space and may involve introduction of wires and catheters and/or insertion of an indwelling foreign body (temporary or permanent).</a:t>
            </a:r>
          </a:p>
          <a:p>
            <a:endParaRPr lang="en-US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Note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: 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 example is a procedure in which a needle is used to puncture the structure and a guide wire is threaded through the needle; when the needle is withdrawn, a catheter is threaded over the wire. The wire is then withdrawn, leaving the catheter in place.</a:t>
            </a:r>
          </a:p>
        </p:txBody>
      </p:sp>
    </p:spTree>
    <p:extLst>
      <p:ext uri="{BB962C8B-B14F-4D97-AF65-F5344CB8AC3E}">
        <p14:creationId xmlns:p14="http://schemas.microsoft.com/office/powerpoint/2010/main" val="2687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07473" y="1828800"/>
            <a:ext cx="7391400" cy="4572000"/>
          </a:xfrm>
          <a:prstGeom prst="rect">
            <a:avLst/>
          </a:prstGeom>
          <a:effectLst/>
          <a:extLst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Bureau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Functions as the construction office for all building                        projects reserved to the State at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NJAC 5:23-3.11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includes such projects as:</a:t>
            </a:r>
          </a:p>
          <a:p>
            <a:pPr lvl="1" defTabSz="457200">
              <a:lnSpc>
                <a:spcPct val="11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Healthcare Facilities</a:t>
            </a:r>
          </a:p>
          <a:p>
            <a:pPr lvl="1" defTabSz="457200">
              <a:lnSpc>
                <a:spcPct val="11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Casinos</a:t>
            </a:r>
          </a:p>
          <a:p>
            <a:pPr lvl="1" defTabSz="457200">
              <a:lnSpc>
                <a:spcPct val="11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Buildings (State colleges, NJTPA, NJT, NJSEA, etc.)</a:t>
            </a:r>
          </a:p>
          <a:p>
            <a:pPr lvl="1" defTabSz="457200">
              <a:lnSpc>
                <a:spcPct val="11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 Projects (Electrical Gen., Solid Waste Treatment, etc.)</a:t>
            </a:r>
          </a:p>
          <a:p>
            <a:pPr lvl="1" defTabSz="457200">
              <a:lnSpc>
                <a:spcPct val="11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Prototypes (Big box stores, banks, etc.)</a:t>
            </a:r>
          </a:p>
          <a:p>
            <a:pPr lvl="1" defTabSz="457200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Schools</a:t>
            </a:r>
          </a:p>
          <a:p>
            <a:pPr lvl="1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1900" dirty="0">
                <a:solidFill>
                  <a:srgbClr val="31253F"/>
                </a:solidFill>
                <a:latin typeface="Arial" pitchFamily="34" charset="0"/>
                <a:cs typeface="Arial" pitchFamily="34" charset="0"/>
              </a:rPr>
              <a:t>Performs both a UCC and Licensing review on all projects submitted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1900" dirty="0">
                <a:solidFill>
                  <a:srgbClr val="31253F"/>
                </a:solidFill>
                <a:latin typeface="Arial" pitchFamily="34" charset="0"/>
                <a:cs typeface="Arial" pitchFamily="34" charset="0"/>
              </a:rPr>
              <a:t>Will comment on Licensing requirements, but cannot grant </a:t>
            </a:r>
            <a:r>
              <a:rPr lang="en-US" sz="1900" dirty="0" smtClean="0">
                <a:solidFill>
                  <a:srgbClr val="31253F"/>
                </a:solidFill>
                <a:latin typeface="Arial" pitchFamily="34" charset="0"/>
                <a:cs typeface="Arial" pitchFamily="34" charset="0"/>
              </a:rPr>
              <a:t>    waivers </a:t>
            </a:r>
            <a:r>
              <a:rPr lang="en-US" sz="1900" dirty="0">
                <a:solidFill>
                  <a:srgbClr val="31253F"/>
                </a:solidFill>
                <a:latin typeface="Arial" pitchFamily="34" charset="0"/>
                <a:cs typeface="Arial" pitchFamily="34" charset="0"/>
              </a:rPr>
              <a:t>to those requirements</a:t>
            </a:r>
          </a:p>
          <a:p>
            <a:pPr>
              <a:buFont typeface="Wingdings" pitchFamily="2" charset="2"/>
              <a:buNone/>
            </a:pPr>
            <a:endParaRPr lang="en-US" sz="19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8607" y="914400"/>
            <a:ext cx="1464221" cy="2438400"/>
          </a:xfrm>
          <a:prstGeom prst="rect">
            <a:avLst/>
          </a:prstGeom>
          <a:noFill/>
          <a:effectLst>
            <a:outerShdw blurRad="127000" dist="216273" dir="3000000" algn="ctr" rotWithShape="0">
              <a:schemeClr val="tx1">
                <a:lumMod val="85000"/>
                <a:lumOff val="15000"/>
                <a:alpha val="59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109" y="1600200"/>
            <a:ext cx="759731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rgbClr val="9E0000"/>
                </a:solidFill>
              </a:rPr>
              <a:t>Invasive procedure: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 A procedure that is performed in an aseptic surgical field and penetrates the protective surfaces of a patient’s body (e.g., skin, mucous membranes, cornea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). An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invasive procedure may fall into one or more of the following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categories: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Requires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entry into or opening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of a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sterile body cavity (e.g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., cranium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 chest, abdomen, pelvis, joint spaces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Involves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insertion of an indwelling foreign body (temporary or permanent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Includes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excision and grafting of burns that cover more than 20 percent of total body area;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or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Does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not begin as an open procedure but has a measurable risk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            of requiring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emergency conversion to an open procedure.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2018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To help users of the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FGI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</a:rPr>
              <a:t>Guidelines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learn more about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the current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Guidelines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and other editions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of the standard, the Facility Guidelines Institute is producing a series of articles on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changes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 new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material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Visit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this page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to the articles: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http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://www.fgiguidelines.org/resources-category/resources-associated-with-the-fgi-guidelines/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Guidelines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3" y="148648"/>
            <a:ext cx="81534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National Fire Protection Association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Codes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712" y="1447800"/>
            <a:ext cx="7543800" cy="1077218"/>
          </a:xfrm>
          <a:prstGeom prst="rect">
            <a:avLst/>
          </a:prstGeom>
          <a:noFill/>
          <a:effectLst/>
        </p:spPr>
        <p:txBody>
          <a:bodyPr wrap="square" lIns="91440" rtlCol="0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Life Safety Code 101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Health Care Facilities Code 99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157" y="2000264"/>
            <a:ext cx="5844988" cy="42780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1253F"/>
                </a:solidFill>
              </a:rPr>
              <a:t>The Centers for Medicare &amp; Medicaid Services (CMS) </a:t>
            </a:r>
            <a:r>
              <a:rPr lang="en-US" sz="2400" dirty="0" smtClean="0">
                <a:solidFill>
                  <a:srgbClr val="31253F"/>
                </a:solidFill>
              </a:rPr>
              <a:t>adopted </a:t>
            </a:r>
            <a:r>
              <a:rPr lang="en-US" sz="2400" dirty="0">
                <a:solidFill>
                  <a:srgbClr val="31253F"/>
                </a:solidFill>
              </a:rPr>
              <a:t>by regulation the 2012 LSC and the 2012 </a:t>
            </a:r>
            <a:r>
              <a:rPr lang="en-US" sz="2400" dirty="0" smtClean="0">
                <a:solidFill>
                  <a:srgbClr val="31253F"/>
                </a:solidFill>
              </a:rPr>
              <a:t>HCFC effective July </a:t>
            </a:r>
            <a:r>
              <a:rPr lang="en-US" sz="2400" dirty="0">
                <a:solidFill>
                  <a:srgbClr val="31253F"/>
                </a:solidFill>
              </a:rPr>
              <a:t>5, 2016. </a:t>
            </a:r>
          </a:p>
          <a:p>
            <a:pPr>
              <a:buClr>
                <a:srgbClr val="0070C0"/>
              </a:buClr>
            </a:pPr>
            <a:endParaRPr lang="en-US" sz="2400" dirty="0" smtClean="0">
              <a:solidFill>
                <a:srgbClr val="31253F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1253F"/>
                </a:solidFill>
              </a:rPr>
              <a:t>CMS </a:t>
            </a:r>
            <a:r>
              <a:rPr lang="en-US" sz="2400" dirty="0">
                <a:solidFill>
                  <a:srgbClr val="31253F"/>
                </a:solidFill>
              </a:rPr>
              <a:t>will </a:t>
            </a:r>
            <a:r>
              <a:rPr lang="en-US" sz="2400" dirty="0" smtClean="0">
                <a:solidFill>
                  <a:srgbClr val="31253F"/>
                </a:solidFill>
              </a:rPr>
              <a:t>began </a:t>
            </a:r>
            <a:r>
              <a:rPr lang="en-US" sz="2400" dirty="0">
                <a:solidFill>
                  <a:srgbClr val="31253F"/>
                </a:solidFill>
              </a:rPr>
              <a:t>surveying for compliance with the 2012 LSC and HCFC on November 1, 2016. 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8446"/>
            <a:ext cx="1600200" cy="2082800"/>
          </a:xfrm>
          <a:prstGeom prst="rect">
            <a:avLst/>
          </a:prstGeom>
          <a:noFill/>
          <a:ln>
            <a:noFill/>
          </a:ln>
          <a:effectLst>
            <a:outerShdw blurRad="76200" dist="1397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aami.org/art/books/nfpa.1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88" y="2802095"/>
            <a:ext cx="1600200" cy="2108791"/>
          </a:xfrm>
          <a:prstGeom prst="rect">
            <a:avLst/>
          </a:prstGeom>
          <a:noFill/>
          <a:effectLst>
            <a:outerShdw blurRad="114300" dist="152400" dir="2400000" algn="ctr" rotWithShape="0">
              <a:schemeClr val="tx1">
                <a:lumMod val="85000"/>
                <a:lumOff val="15000"/>
                <a:alpha val="5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5036" y="1676400"/>
            <a:ext cx="7615561" cy="48320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existing openings in exit enclosures to mechanical equipment spaces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protected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by fire-rated door assemblies. These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spaces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must be used only for non-fuel-fired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equipment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must contain no storage of combustible materials, and must be located in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sprinklered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buildings.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new sleeping suites </a:t>
            </a:r>
            <a:r>
              <a:rPr 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up 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to 10,000 square feet </a:t>
            </a:r>
            <a:r>
              <a:rPr 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one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of the required means of egress from sleeping and non-sleeping suites to be through another suite, provided adequate separation exists between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suites and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one of the two required exit access doors from sleeping and non-sleeping suites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is into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 exit stair, exit passageway, or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exterior.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95039" y="3886200"/>
            <a:ext cx="7086600" cy="523220"/>
          </a:xfrm>
          <a:prstGeom prst="rect">
            <a:avLst/>
          </a:prstGeom>
          <a:effectLst>
            <a:outerShdw blurRad="25400" dist="25400" dir="2700000" algn="tl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endParaRPr lang="en-US" sz="1400" dirty="0"/>
          </a:p>
          <a:p>
            <a:pPr>
              <a:spcAft>
                <a:spcPts val="1200"/>
              </a:spcAft>
              <a:buClr>
                <a:schemeClr val="accent5">
                  <a:lumMod val="75000"/>
                </a:schemeClr>
              </a:buClr>
            </a:pP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3" y="148648"/>
            <a:ext cx="81534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National Fire Protection Association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Life Safety Code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1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3352" y="1891410"/>
            <a:ext cx="6777361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more than one delayed-egress lock in the egress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path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door locking where justified by clinical needs, patients pose a security risk, or where patients require specialized protective measures for their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safety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 increase in the size of containers used solely for recycling clean waste or for patient records awaiting destruction outside of a hazardous storage area to be a maximum of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96-gallons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a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testing interval of 6 years rather than 4 years for the maintenance testing of fire and smoke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dampers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3" y="148648"/>
            <a:ext cx="81534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National Fire Protection Association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Life Safety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Code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31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536" y="1981200"/>
            <a:ext cx="7717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for the reduction in the testing frequencies for sprinkler system vane-type and pressure switch type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waterflow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alarm devices to semiannual, and electric motor-driven pump assemblies to monthly.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2561" y="3304639"/>
            <a:ext cx="7641263" cy="1015663"/>
          </a:xfrm>
          <a:prstGeom prst="rect">
            <a:avLst/>
          </a:prstGeom>
          <a:effectLst>
            <a:outerShdw blurRad="25400" dist="25400" dir="2700000" algn="tl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for a reduction in the annual diesel-powered generator exercising requirement from two (2) continuous hours to </a:t>
            </a:r>
            <a:r>
              <a:rPr lang="en-US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one hour and 30 minutes (1-1/2 continuous </a:t>
            </a:r>
            <a:r>
              <a:rPr lang="en-US" sz="2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hours)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7017" y="4501014"/>
            <a:ext cx="672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E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1253F"/>
                </a:solidFill>
              </a:rPr>
              <a:t>Allows </a:t>
            </a:r>
            <a:r>
              <a:rPr lang="en-US" sz="2000" dirty="0">
                <a:solidFill>
                  <a:srgbClr val="31253F"/>
                </a:solidFill>
              </a:rPr>
              <a:t>for the use of power strips in existing and new health care facility patient care areas/rooms, if </a:t>
            </a:r>
            <a:r>
              <a:rPr lang="en-US" sz="2000" dirty="0" smtClean="0">
                <a:solidFill>
                  <a:srgbClr val="31253F"/>
                </a:solidFill>
              </a:rPr>
              <a:t>they comply </a:t>
            </a:r>
            <a:r>
              <a:rPr lang="en-US" sz="2000" dirty="0">
                <a:solidFill>
                  <a:srgbClr val="31253F"/>
                </a:solidFill>
              </a:rPr>
              <a:t>with all applicable </a:t>
            </a:r>
            <a:r>
              <a:rPr lang="en-US" sz="2000" b="1" i="1" dirty="0">
                <a:solidFill>
                  <a:srgbClr val="9E0000"/>
                </a:solidFill>
              </a:rPr>
              <a:t>2012 NFPA 99</a:t>
            </a:r>
            <a:r>
              <a:rPr lang="en-US" sz="2000" i="1" dirty="0">
                <a:solidFill>
                  <a:srgbClr val="9E0000"/>
                </a:solidFill>
              </a:rPr>
              <a:t> </a:t>
            </a:r>
            <a:r>
              <a:rPr lang="en-US" sz="2000" dirty="0">
                <a:solidFill>
                  <a:srgbClr val="31253F"/>
                </a:solidFill>
              </a:rPr>
              <a:t>power strip </a:t>
            </a:r>
            <a:r>
              <a:rPr lang="en-US" sz="2000" dirty="0" smtClean="0">
                <a:solidFill>
                  <a:srgbClr val="31253F"/>
                </a:solidFill>
              </a:rPr>
              <a:t>requirements</a:t>
            </a:r>
            <a:endParaRPr lang="en-US" sz="2000" dirty="0">
              <a:solidFill>
                <a:srgbClr val="31253F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3" y="148648"/>
            <a:ext cx="81534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National Fire Protection Association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Life Safety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Code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40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3" r="100000">
                        <a14:backgroundMark x1="8855" y1="7096" x2="8855" y2="7096"/>
                        <a14:backgroundMark x1="11756" y1="44538" x2="11756" y2="44538"/>
                        <a14:backgroundMark x1="11145" y1="77684" x2="11145" y2="77684"/>
                        <a14:backgroundMark x1="43511" y1="95985" x2="43511" y2="95985"/>
                        <a14:backgroundMark x1="89466" y1="81886" x2="89466" y2="81886"/>
                        <a14:backgroundMark x1="86107" y1="27077" x2="86107" y2="27077"/>
                        <a14:backgroundMark x1="91756" y1="3081" x2="91756" y2="3081"/>
                        <a14:backgroundMark x1="52061" y1="3081" x2="52061" y2="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8"/>
            <a:ext cx="2994091" cy="47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896073"/>
            <a:ext cx="542869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9E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Equipment will be allowed to be                                  kept in corridors that are a minimum of 8’-0” in                                       width and as long as 60” of clear with is maintained.                                 This will include in-use carts (laundry,  food service,                      housekeeping), emergency equipment and portable lifts.</a:t>
            </a:r>
          </a:p>
          <a:p>
            <a:pPr marL="285750" indent="-285750">
              <a:buClr>
                <a:srgbClr val="9E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Furnishings (tables, chairs and other                          seating) will be allowed on one side of corridors that are a minimum of 8’-0” in width and as long as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60” of clear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width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is maintained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. Each furniture location is limited to 50sf or less and furniture locations must be separated by a minimum of 10ft.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16200000">
            <a:off x="6076950" y="1901269"/>
            <a:ext cx="1143001" cy="1104900"/>
          </a:xfrm>
          <a:prstGeom prst="arc">
            <a:avLst>
              <a:gd name="adj1" fmla="val 16200000"/>
              <a:gd name="adj2" fmla="val 2157738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5400000">
            <a:off x="7810392" y="2986695"/>
            <a:ext cx="1218137" cy="1294124"/>
          </a:xfrm>
          <a:prstGeom prst="arc">
            <a:avLst>
              <a:gd name="adj1" fmla="val 163211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83673" y="148648"/>
            <a:ext cx="81534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National Fire Protection Association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Life Safety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Code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51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24800" cy="1066800"/>
          </a:xfrm>
          <a:noFill/>
          <a:ln>
            <a:noFill/>
          </a:ln>
          <a:effectLst>
            <a:outerShdw blurRad="50800" dist="50800" dir="2700000" algn="ctr" rotWithShape="0">
              <a:schemeClr val="bg2">
                <a:alpha val="83000"/>
              </a:schemeClr>
            </a:outerShdw>
          </a:effectLst>
        </p:spPr>
        <p:txBody>
          <a:bodyPr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NFPA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99 – Health Care Facilities Code</a:t>
            </a:r>
            <a:b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2012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Edition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53034"/>
            <a:ext cx="762000" cy="833175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5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773381"/>
            <a:ext cx="60197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Hospitals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Critical Access Hospitals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with new and existing ventilation systems supplying anesthetizing locations,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operate with a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Relative Humidity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level of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≥ 20 </a:t>
            </a:r>
            <a:r>
              <a:rPr lang="en-US" sz="2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percent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CMS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still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strongly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recommends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that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facilities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maintain RH in a range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    of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≥20 – ≤60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percent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 all anesthetizing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locations.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Allows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centralized computer system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to        substitute for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one of the Category 1 medical gas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master alarms, as long as the provider/supplier          is in compliance with section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5.1.9.4 of NFPA 99 2012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http://www.aami.org/art/books/nfpa.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437">
            <a:off x="6555796" y="2103044"/>
            <a:ext cx="1963673" cy="2587786"/>
          </a:xfrm>
          <a:prstGeom prst="rect">
            <a:avLst/>
          </a:prstGeom>
          <a:noFill/>
          <a:effectLst>
            <a:outerShdw blurRad="177800" dist="139700" dir="3000000" algn="ctr" rotWithShape="0">
              <a:schemeClr val="tx1">
                <a:lumMod val="85000"/>
                <a:lumOff val="15000"/>
                <a:alpha val="83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International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Codes Council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68582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 Hoc Committee on Healthcare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24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objective of this committee is to develop code change proposals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 result in the most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contemporary and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efficient provisions for hospital and ambulatory care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facilities.</a:t>
            </a:r>
          </a:p>
          <a:p>
            <a:pPr marL="285750" indent="-285750">
              <a:spcAft>
                <a:spcPts val="24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of the work that they are doing is to bring the IBC in line with the requirements already in place in the LSC </a:t>
            </a:r>
          </a:p>
          <a:p>
            <a:pPr marL="285750" indent="-28575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look at 4 different areas throughout the code with regard to requirements for health care facilities :</a:t>
            </a: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Means of Egress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Fire/Life Safety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 Code Requirements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Occupancy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endParaRPr lang="en-US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762000" cy="7524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schemeClr val="tx1">
                <a:lumMod val="95000"/>
                <a:lumOff val="5000"/>
                <a:alpha val="54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5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NJ State Legislature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6403" y="1600200"/>
            <a:ext cx="7180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P.L.2015, CHAPTER 168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- effective June 1, 2016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112" y="2286598"/>
            <a:ext cx="7748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Requires a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nursing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home, assisted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living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facility, comprehensive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personal care home, pediatric community transitional home, </a:t>
            </a:r>
            <a:r>
              <a:rPr lang="en-US" sz="2400" dirty="0">
                <a:solidFill>
                  <a:srgbClr val="9E0000"/>
                </a:solidFill>
              </a:rPr>
              <a:t>federally qualified health center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E0000"/>
                </a:solidFill>
              </a:rPr>
              <a:t>dialysis center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9E0000"/>
                </a:solidFill>
              </a:rPr>
              <a:t>hospice in-patient care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or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 residential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health care facility connected to another licensed facility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be equipped with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generators. 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995" y1="6349" x2="5995" y2="6349"/>
                        <a14:backgroundMark x1="59128" y1="5215" x2="59128" y2="5215"/>
                        <a14:backgroundMark x1="89646" y1="10884" x2="88011" y2="10204"/>
                        <a14:backgroundMark x1="93188" y1="40590" x2="93188" y2="40590"/>
                        <a14:backgroundMark x1="92371" y1="76190" x2="92916" y2="74830"/>
                        <a14:backgroundMark x1="15804" y1="90703" x2="16349" y2="89796"/>
                        <a14:backgroundMark x1="11444" y1="68254" x2="11444" y2="68254"/>
                        <a14:backgroundMark x1="50409" y1="64626" x2="50409" y2="6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219200" cy="1465033"/>
          </a:xfrm>
          <a:prstGeom prst="rect">
            <a:avLst/>
          </a:prstGeom>
          <a:noFill/>
          <a:ln>
            <a:noFill/>
          </a:ln>
          <a:effectLst>
            <a:outerShdw blurRad="50800" dist="76200" dir="3000000" algn="ctr" rotWithShape="0">
              <a:schemeClr val="tx1">
                <a:lumMod val="75000"/>
                <a:lumOff val="25000"/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447799"/>
            <a:ext cx="6470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Electronic submission of plans became mandatory Jan. 1, 2016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397633"/>
            <a:ext cx="8001000" cy="5037872"/>
          </a:xfrm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Department of Community Affairs now does all of the following electronically: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Accept project applications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Review Plans</a:t>
            </a:r>
          </a:p>
          <a:p>
            <a:pPr lvl="1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Issue Releases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Collect electronic Payments</a:t>
            </a:r>
            <a:endParaRPr lang="en-US" sz="2000" dirty="0"/>
          </a:p>
          <a:p>
            <a:pPr marL="1085850" lvl="2">
              <a:lnSpc>
                <a:spcPct val="120000"/>
              </a:lnSpc>
              <a:spcBef>
                <a:spcPts val="0"/>
              </a:spcBef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31253F"/>
                </a:solidFill>
              </a:rPr>
              <a:t>eCheck</a:t>
            </a:r>
            <a:r>
              <a:rPr lang="en-US" sz="2000" dirty="0" smtClean="0">
                <a:solidFill>
                  <a:srgbClr val="31253F"/>
                </a:solidFill>
              </a:rPr>
              <a:t> </a:t>
            </a:r>
            <a:endParaRPr lang="en-US" sz="2000" dirty="0">
              <a:solidFill>
                <a:srgbClr val="31253F"/>
              </a:solidFill>
            </a:endParaRPr>
          </a:p>
          <a:p>
            <a:pPr marL="1085850"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E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31253F"/>
                </a:solidFill>
              </a:rPr>
              <a:t>Credit </a:t>
            </a:r>
            <a:r>
              <a:rPr lang="en-US" sz="2000" dirty="0">
                <a:solidFill>
                  <a:srgbClr val="31253F"/>
                </a:solidFill>
              </a:rPr>
              <a:t>Card</a:t>
            </a:r>
            <a:r>
              <a:rPr lang="en-US" dirty="0">
                <a:solidFill>
                  <a:srgbClr val="31253F"/>
                </a:solidFill>
              </a:rPr>
              <a:t> </a:t>
            </a:r>
            <a:r>
              <a:rPr lang="en-US" dirty="0"/>
              <a:t>	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1200"/>
              </a:spcAft>
              <a:buClr>
                <a:schemeClr val="accent5">
                  <a:lumMod val="75000"/>
                </a:schemeClr>
              </a:buClr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this is being done through an on line system called                   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ProjectDox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27037"/>
            <a:ext cx="914400" cy="41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676400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Within one year of the effective date of this act, a facility shall: </a:t>
            </a:r>
          </a:p>
          <a:p>
            <a:pPr marL="342900" indent="-34290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Be equipped with an electrical transfer switch and wiring that complies with applicable standards administered by the Health Care Plan Review Unit and have a signed contract to have a generator delivered to the facility in the event of a power outage that: </a:t>
            </a:r>
          </a:p>
          <a:p>
            <a:pPr marL="800100" lvl="1" indent="-34290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Can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be connected to the electrical transfer switch; </a:t>
            </a:r>
          </a:p>
          <a:p>
            <a:pPr marL="800100" lvl="1" indent="-34290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Provides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backup electrical power 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Complies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with applicable standards administered by 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  Health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Care Plan Review Unit;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NJ State Legislature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995" y1="6349" x2="5995" y2="6349"/>
                        <a14:backgroundMark x1="59128" y1="5215" x2="59128" y2="5215"/>
                        <a14:backgroundMark x1="89646" y1="10884" x2="88011" y2="10204"/>
                        <a14:backgroundMark x1="93188" y1="40590" x2="93188" y2="40590"/>
                        <a14:backgroundMark x1="92371" y1="76190" x2="92916" y2="74830"/>
                        <a14:backgroundMark x1="15804" y1="90703" x2="16349" y2="89796"/>
                        <a14:backgroundMark x1="11444" y1="68254" x2="11444" y2="68254"/>
                        <a14:backgroundMark x1="50409" y1="64626" x2="50409" y2="6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219200" cy="1465033"/>
          </a:xfrm>
          <a:prstGeom prst="rect">
            <a:avLst/>
          </a:prstGeom>
          <a:noFill/>
          <a:ln>
            <a:noFill/>
          </a:ln>
          <a:effectLst>
            <a:outerShdw blurRad="50800" dist="76200" dir="3000000" algn="ctr" rotWithShape="0">
              <a:schemeClr val="tx1">
                <a:lumMod val="75000"/>
                <a:lumOff val="25000"/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Shall have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 signed contract to have an on-site generator installed at the facility within three years of the effective date of this act that: </a:t>
            </a:r>
          </a:p>
          <a:p>
            <a:pPr marL="742950" lvl="1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Provides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backup electrical power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event of a power outage; and </a:t>
            </a:r>
          </a:p>
          <a:p>
            <a:pPr marL="742950" lvl="1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Complies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with applicable standards administered by the Health Care Plan Review Unit.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9E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generator or generator connection shall be capable of supporting the following for a minimum of 48 hours: </a:t>
            </a:r>
          </a:p>
          <a:p>
            <a:pPr marL="742950" lvl="1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Critical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life support equipment; </a:t>
            </a:r>
          </a:p>
          <a:p>
            <a:pPr marL="742950" lvl="1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Refrigeration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for medications and at least one refrigerator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for 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perishable food; </a:t>
            </a:r>
          </a:p>
          <a:p>
            <a:pPr marL="742950" lvl="1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Lighting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for means of egress, exit signs, and exit directional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  signs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as required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NFPA 101, Life Safety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Code                               2012 Edition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NJ State Legislature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995" y1="6349" x2="5995" y2="6349"/>
                        <a14:backgroundMark x1="59128" y1="5215" x2="59128" y2="5215"/>
                        <a14:backgroundMark x1="89646" y1="10884" x2="88011" y2="10204"/>
                        <a14:backgroundMark x1="93188" y1="40590" x2="93188" y2="40590"/>
                        <a14:backgroundMark x1="92371" y1="76190" x2="92916" y2="74830"/>
                        <a14:backgroundMark x1="15804" y1="90703" x2="16349" y2="89796"/>
                        <a14:backgroundMark x1="11444" y1="68254" x2="11444" y2="68254"/>
                        <a14:backgroundMark x1="50409" y1="64626" x2="50409" y2="6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219200" cy="1465033"/>
          </a:xfrm>
          <a:prstGeom prst="rect">
            <a:avLst/>
          </a:prstGeom>
          <a:noFill/>
          <a:ln>
            <a:noFill/>
          </a:ln>
          <a:effectLst>
            <a:outerShdw blurRad="50800" dist="76200" dir="3000000" algn="ctr" rotWithShape="0">
              <a:schemeClr val="tx1">
                <a:lumMod val="75000"/>
                <a:lumOff val="25000"/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0"/>
            <a:ext cx="7543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Emergency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lighting in common areas; 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Equipment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necessary for maintaining back-up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communications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Elevator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service if required for the relocation of patients or residents within the facility or evacuation from the facility; 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fire pump, well pump, or sump pump, if installed; 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sewerage pump, if installed; </a:t>
            </a:r>
          </a:p>
          <a:p>
            <a:pPr marL="285750" indent="-285750">
              <a:spcAft>
                <a:spcPts val="12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Fire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smoke and other safety detection alarm systems; and 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Emergency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lighting and power required for the generator at the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generator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connection point.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NJ State Legislature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335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Cont.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995" y1="6349" x2="5995" y2="6349"/>
                        <a14:backgroundMark x1="59128" y1="5215" x2="59128" y2="5215"/>
                        <a14:backgroundMark x1="89646" y1="10884" x2="88011" y2="10204"/>
                        <a14:backgroundMark x1="93188" y1="40590" x2="93188" y2="40590"/>
                        <a14:backgroundMark x1="92371" y1="76190" x2="92916" y2="74830"/>
                        <a14:backgroundMark x1="15804" y1="90703" x2="16349" y2="89796"/>
                        <a14:backgroundMark x1="11444" y1="68254" x2="11444" y2="68254"/>
                        <a14:backgroundMark x1="50409" y1="64626" x2="50409" y2="64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219200" cy="1465033"/>
          </a:xfrm>
          <a:prstGeom prst="rect">
            <a:avLst/>
          </a:prstGeom>
          <a:noFill/>
          <a:ln>
            <a:noFill/>
          </a:ln>
          <a:effectLst>
            <a:outerShdw blurRad="50800" dist="76200" dir="3000000" algn="ctr" rotWithShape="0">
              <a:schemeClr val="tx1">
                <a:lumMod val="75000"/>
                <a:lumOff val="25000"/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9248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Where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To Get More Information: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914400" y="14478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Wingdings" pitchFamily="2" charset="2"/>
              <a:buChar char="§"/>
              <a:defRPr sz="3200">
                <a:solidFill>
                  <a:srgbClr val="E7E3AF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Ø"/>
              <a:defRPr sz="2800">
                <a:solidFill>
                  <a:srgbClr val="E7E3A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defRPr sz="2400">
                <a:solidFill>
                  <a:srgbClr val="E7E3A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rgbClr val="E7E3A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rgbClr val="E7E3A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9E0000"/>
              </a:buClr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FGI Guidelines </a:t>
            </a:r>
          </a:p>
          <a:p>
            <a:pPr lvl="1"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US" sz="2000" b="1" dirty="0" smtClean="0">
                <a:solidFill>
                  <a:srgbClr val="9E0000"/>
                </a:solidFill>
              </a:rPr>
              <a:t>1.800.242.2626</a:t>
            </a:r>
          </a:p>
          <a:p>
            <a:pPr lvl="1">
              <a:spcBef>
                <a:spcPts val="0"/>
              </a:spcBef>
              <a:spcAft>
                <a:spcPct val="50000"/>
              </a:spcAft>
              <a:buClr>
                <a:schemeClr val="accent5">
                  <a:lumMod val="75000"/>
                </a:schemeClr>
              </a:buClr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www.ashestore.com</a:t>
            </a:r>
          </a:p>
          <a:p>
            <a:pPr>
              <a:lnSpc>
                <a:spcPct val="85000"/>
              </a:lnSpc>
              <a:buClr>
                <a:srgbClr val="9E0000"/>
              </a:buClr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NJ Uniform Construction Code &amp; Uniform Fire Code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en-US" sz="2000" b="1" dirty="0" smtClean="0">
                <a:solidFill>
                  <a:srgbClr val="9E0000"/>
                </a:solidFill>
              </a:rPr>
              <a:t>609.984.0040</a:t>
            </a:r>
          </a:p>
          <a:p>
            <a:pPr lvl="1">
              <a:spcBef>
                <a:spcPts val="0"/>
              </a:spcBef>
              <a:spcAft>
                <a:spcPct val="65000"/>
              </a:spcAft>
              <a:buClr>
                <a:schemeClr val="accent5">
                  <a:lumMod val="75000"/>
                </a:schemeClr>
              </a:buClr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www.nj.gov/dca/codes/forms/pubsandsubs.htm </a:t>
            </a:r>
          </a:p>
          <a:p>
            <a:pPr>
              <a:spcBef>
                <a:spcPct val="0"/>
              </a:spcBef>
              <a:buClr>
                <a:srgbClr val="9E0000"/>
              </a:buClr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International Codes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en-US" sz="2000" b="1" dirty="0" smtClean="0">
                <a:solidFill>
                  <a:srgbClr val="9E0000"/>
                </a:solidFill>
              </a:rPr>
              <a:t>1.800.786.4452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Clr>
                <a:schemeClr val="accent5">
                  <a:lumMod val="75000"/>
                </a:schemeClr>
              </a:buClr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order@iccsafe.org</a:t>
            </a: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>
                <a:srgbClr val="9E0000"/>
              </a:buClr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National Fire Protection Association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</a:pPr>
            <a:r>
              <a:rPr lang="en-US" sz="2000" b="1" dirty="0" smtClean="0">
                <a:solidFill>
                  <a:srgbClr val="9E0000"/>
                </a:solidFill>
              </a:rPr>
              <a:t>1.800.344.3555</a:t>
            </a:r>
          </a:p>
          <a:p>
            <a:pPr lvl="1">
              <a:spcBef>
                <a:spcPct val="0"/>
              </a:spcBef>
              <a:buClr>
                <a:schemeClr val="accent5">
                  <a:lumMod val="75000"/>
                </a:schemeClr>
              </a:buClr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www.custserv@nfpa.org</a:t>
            </a:r>
            <a:r>
              <a:rPr lang="en-US" sz="2000" dirty="0"/>
              <a:t/>
            </a:r>
            <a:br>
              <a:rPr lang="en-US" sz="2000" dirty="0"/>
            </a:b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buClr>
                <a:srgbClr val="C47500"/>
              </a:buClr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David B. Uhaze, RA</a:t>
            </a:r>
          </a:p>
          <a:p>
            <a:r>
              <a:rPr lang="en-US" sz="3200" dirty="0" smtClean="0">
                <a:solidFill>
                  <a:srgbClr val="73BB2B"/>
                </a:solidFill>
              </a:rPr>
              <a:t>Health Facilities Design Consulting</a:t>
            </a:r>
          </a:p>
          <a:p>
            <a:endParaRPr lang="en-US" sz="2800" dirty="0">
              <a:solidFill>
                <a:srgbClr val="79C52D"/>
              </a:solidFill>
            </a:endParaRPr>
          </a:p>
          <a:p>
            <a:r>
              <a:rPr lang="en-US" sz="2400" dirty="0" smtClean="0"/>
              <a:t>Providing  consultation and guidance with regard to </a:t>
            </a:r>
          </a:p>
          <a:p>
            <a:r>
              <a:rPr lang="en-US" sz="2400" dirty="0" smtClean="0"/>
              <a:t>Building Codes &amp; FGI Guidelines requirements for health care facilities</a:t>
            </a:r>
          </a:p>
          <a:p>
            <a:endParaRPr lang="en-US" dirty="0"/>
          </a:p>
          <a:p>
            <a:r>
              <a:rPr lang="en-US" sz="2000" dirty="0" smtClean="0"/>
              <a:t>609-516-8978</a:t>
            </a:r>
          </a:p>
          <a:p>
            <a:r>
              <a:rPr lang="en-US" sz="2000" dirty="0" smtClean="0"/>
              <a:t>dbuhaze@optonline.net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4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52600"/>
            <a:ext cx="5562600" cy="3398782"/>
          </a:xfrm>
          <a:prstGeom prst="rect">
            <a:avLst/>
          </a:prstGeom>
          <a:noFill/>
          <a:ln>
            <a:noFill/>
          </a:ln>
          <a:effectLst>
            <a:outerShdw blurRad="152400" dist="127000" dir="2700000" algn="tl" rotWithShape="0">
              <a:prstClr val="black">
                <a:alpha val="8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5410200"/>
            <a:ext cx="70104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2F7F95"/>
              </a:buClr>
              <a:buSzPct val="120000"/>
              <a:defRPr/>
            </a:pPr>
            <a:r>
              <a:rPr lang="en-US" sz="2400" b="1" dirty="0" err="1">
                <a:solidFill>
                  <a:srgbClr val="9E0000"/>
                </a:solidFill>
                <a:latin typeface="+mn-lt"/>
              </a:rPr>
              <a:t>Avolve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–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ProjectDox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is a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Web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hosted, secure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site with a fully Automated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review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process that provides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Automatic notifications, complete project tracking and extensive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Project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archiving 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120000"/>
              <a:defRPr/>
            </a:pPr>
            <a:endParaRPr lang="en-US" sz="1800" dirty="0">
              <a:latin typeface="+mn-lt"/>
            </a:endParaRPr>
          </a:p>
          <a:p>
            <a:pPr>
              <a:buClr>
                <a:schemeClr val="accent6">
                  <a:lumMod val="50000"/>
                </a:schemeClr>
              </a:buClr>
              <a:buSzPct val="120000"/>
              <a:defRPr/>
            </a:pPr>
            <a:endParaRPr lang="en-US" sz="2400" b="1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</p:spTree>
    <p:extLst>
      <p:ext uri="{BB962C8B-B14F-4D97-AF65-F5344CB8AC3E}">
        <p14:creationId xmlns:p14="http://schemas.microsoft.com/office/powerpoint/2010/main" val="14579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28800"/>
            <a:ext cx="7080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36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9E0000"/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rgbClr val="9E0000"/>
                </a:solidFill>
                <a:hlinkClick r:id="rId2"/>
              </a:rPr>
              <a:t>www.state.nj.us/dca/divisions/codes/offices/ePlans.html</a:t>
            </a:r>
            <a:endParaRPr lang="en-US" sz="2000" dirty="0" smtClean="0">
              <a:solidFill>
                <a:srgbClr val="9E0000"/>
              </a:solidFill>
            </a:endParaRPr>
          </a:p>
          <a:p>
            <a:pPr marL="800100" lvl="1" indent="-342900">
              <a:buClr>
                <a:srgbClr val="336362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ePlans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User Guide</a:t>
            </a:r>
          </a:p>
          <a:p>
            <a:pPr marL="800100" lvl="1" indent="-342900">
              <a:buClr>
                <a:srgbClr val="336362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ePlans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Login Page</a:t>
            </a:r>
          </a:p>
          <a:p>
            <a:pPr marL="800100" lvl="1" indent="-342900">
              <a:spcAft>
                <a:spcPts val="1200"/>
              </a:spcAft>
              <a:buClr>
                <a:srgbClr val="336362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ePlans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FAQs</a:t>
            </a:r>
          </a:p>
          <a:p>
            <a:pPr marL="285750" indent="-285750">
              <a:buClr>
                <a:srgbClr val="33636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DCA is offering Webinars for those interested in learning more about the system  </a:t>
            </a:r>
            <a:r>
              <a:rPr lang="en-US" sz="2000" i="1" dirty="0" smtClean="0">
                <a:solidFill>
                  <a:srgbClr val="9E0000"/>
                </a:solidFill>
              </a:rPr>
              <a:t>December 10th: 10:00am - 11:00am</a:t>
            </a:r>
            <a:br>
              <a:rPr lang="en-US" sz="2000" i="1" dirty="0" smtClean="0">
                <a:solidFill>
                  <a:srgbClr val="9E0000"/>
                </a:solidFill>
              </a:rPr>
            </a:br>
            <a:endParaRPr lang="en-US" sz="2000" dirty="0" smtClean="0">
              <a:solidFill>
                <a:srgbClr val="9E0000"/>
              </a:solidFill>
            </a:endParaRPr>
          </a:p>
          <a:p>
            <a:pPr marL="342900" indent="-342900">
              <a:buClr>
                <a:srgbClr val="33636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Technical question regarding electronic submission should be directed to the DCA Help Desk at </a:t>
            </a:r>
            <a:r>
              <a:rPr lang="en-US" sz="2000" i="1" dirty="0" smtClean="0">
                <a:solidFill>
                  <a:srgbClr val="9E0000"/>
                </a:solidFill>
              </a:rPr>
              <a:t>(609</a:t>
            </a:r>
            <a:r>
              <a:rPr lang="en-US" sz="2000" i="1" dirty="0">
                <a:solidFill>
                  <a:srgbClr val="9E0000"/>
                </a:solidFill>
              </a:rPr>
              <a:t>) 292-8134 </a:t>
            </a:r>
            <a:r>
              <a:rPr lang="en-US" sz="2000" dirty="0"/>
              <a:t>or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9E0000"/>
                </a:solidFill>
                <a:hlinkClick r:id="rId2"/>
              </a:rPr>
              <a:t>helpdesk@dca.nj.gov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</p:spTree>
    <p:extLst>
      <p:ext uri="{BB962C8B-B14F-4D97-AF65-F5344CB8AC3E}">
        <p14:creationId xmlns:p14="http://schemas.microsoft.com/office/powerpoint/2010/main" val="216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7620000" cy="4800600"/>
          </a:xfrm>
          <a:prstGeom prst="rect">
            <a:avLst/>
          </a:prstGeom>
          <a:effectLst/>
          <a:ex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rgbClr val="31253F"/>
                </a:solidFill>
                <a:cs typeface="Arial" pitchFamily="34" charset="0"/>
              </a:rPr>
              <a:t>Health Care Plan Review Timeline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20 day review cycle for new projects with complete applications (currently closer to 40/45 days)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7 day review cycle for re-submitted projects (currently closer to 20 days)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Permitting and inspections are done at the local level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May grant permission for a </a:t>
            </a:r>
            <a:r>
              <a:rPr lang="en-US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E0000"/>
                </a:solidFill>
                <a:cs typeface="Arial" pitchFamily="34" charset="0"/>
              </a:rPr>
              <a:t>local review </a:t>
            </a: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of certain </a:t>
            </a:r>
          </a:p>
          <a:p>
            <a:pPr marL="0" indent="0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120000"/>
              <a:buNone/>
            </a:pPr>
            <a:r>
              <a:rPr lang="en-US" sz="2400" dirty="0" smtClean="0">
                <a:solidFill>
                  <a:srgbClr val="31253F"/>
                </a:solidFill>
                <a:cs typeface="Arial" pitchFamily="34" charset="0"/>
              </a:rPr>
              <a:t>     projects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rgbClr val="31253F"/>
              </a:solidFill>
              <a:cs typeface="Arial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2000" b="1" dirty="0">
              <a:solidFill>
                <a:srgbClr val="31253F"/>
              </a:solidFill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</p:spTree>
    <p:extLst>
      <p:ext uri="{BB962C8B-B14F-4D97-AF65-F5344CB8AC3E}">
        <p14:creationId xmlns:p14="http://schemas.microsoft.com/office/powerpoint/2010/main" val="3232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524000"/>
            <a:ext cx="4485861" cy="3581400"/>
          </a:xfrm>
          <a:prstGeom prst="rect">
            <a:avLst/>
          </a:prstGeom>
          <a:effectLst/>
          <a:ex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200000"/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find additional information about the Bureau including:</a:t>
            </a:r>
          </a:p>
          <a:p>
            <a:pPr algn="ctr">
              <a:spcBef>
                <a:spcPts val="0"/>
              </a:spcBef>
              <a:buSzPct val="200000"/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Bureau mailing addresses and phone numbers, a listing of </a:t>
            </a:r>
          </a:p>
          <a:p>
            <a:pPr marL="0" indent="0" algn="ctr">
              <a:spcBef>
                <a:spcPts val="0"/>
              </a:spcBef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a Bureau review and release is required, answers to frequently asked questions about the plan review and release process,</a:t>
            </a:r>
            <a:r>
              <a:rPr lang="en-US" altLang="en-US" sz="1800" dirty="0">
                <a:latin typeface="Verdana" pitchFamily="34" charset="0"/>
              </a:rPr>
              <a:t> </a:t>
            </a:r>
            <a:r>
              <a:rPr lang="en-US" alt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b="1" i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for Submission to Health Care Plan Review</a:t>
            </a: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i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E-Plan </a:t>
            </a:r>
            <a:r>
              <a:rPr lang="en-US" altLang="en-US" sz="1800" b="1" i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Procedures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>
              <a:spcBef>
                <a:spcPts val="0"/>
              </a:spcBef>
              <a:buSzPct val="200000"/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access all of the necessary forms for submission at the </a:t>
            </a:r>
          </a:p>
          <a:p>
            <a:pPr algn="ctr">
              <a:spcBef>
                <a:spcPts val="0"/>
              </a:spcBef>
              <a:buSzPct val="200000"/>
              <a:buFont typeface="Wingdings" pitchFamily="2" charset="2"/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Bureau’s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website: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161" y="5024735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www.state.nj.us/dca/divisions/codes/offices/bcpr.html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18" y="5486400"/>
            <a:ext cx="626021" cy="9906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03" y="1600200"/>
            <a:ext cx="3441605" cy="2880064"/>
          </a:xfrm>
          <a:prstGeom prst="rect">
            <a:avLst/>
          </a:prstGeom>
          <a:noFill/>
          <a:ln>
            <a:noFill/>
          </a:ln>
          <a:effectLst>
            <a:outerShdw blurRad="203200" dist="127000" dir="3000000" algn="ctr" rotWithShape="0">
              <a:schemeClr val="tx1">
                <a:lumMod val="85000"/>
                <a:lumOff val="15000"/>
                <a:alpha val="6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004175" cy="990600"/>
          </a:xfrm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B794B"/>
                </a:solidFill>
                <a:effectLst/>
              </a:rPr>
              <a:t>DCA – Bureau of Construction Project Review</a:t>
            </a:r>
          </a:p>
        </p:txBody>
      </p:sp>
    </p:spTree>
    <p:extLst>
      <p:ext uri="{BB962C8B-B14F-4D97-AF65-F5344CB8AC3E}">
        <p14:creationId xmlns:p14="http://schemas.microsoft.com/office/powerpoint/2010/main" val="33103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01000" cy="1216025"/>
          </a:xfrm>
          <a:effectLst>
            <a:outerShdw blurRad="50800" dist="38100" dir="2700000" algn="tl" rotWithShape="0">
              <a:prstClr val="black">
                <a:alpha val="69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The FGI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Guidelines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</a:rPr>
              <a:t>2014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7927" y="1930196"/>
            <a:ext cx="541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Wingdings" pitchFamily="2" charset="2"/>
              <a:buChar char="§"/>
              <a:defRPr sz="3200">
                <a:solidFill>
                  <a:srgbClr val="E7E3AF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Ø"/>
              <a:defRPr sz="2800">
                <a:solidFill>
                  <a:srgbClr val="E7E3A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defRPr sz="2400">
                <a:solidFill>
                  <a:srgbClr val="E7E3AF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rgbClr val="E7E3A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rgbClr val="E7E3A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10000"/>
              </a:lnSpc>
              <a:spcAft>
                <a:spcPct val="5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The </a:t>
            </a:r>
            <a:r>
              <a:rPr lang="en-US" sz="2400" b="1" i="1" dirty="0" smtClean="0">
                <a:solidFill>
                  <a:srgbClr val="9E0000"/>
                </a:solidFill>
                <a:cs typeface="Arial" pitchFamily="34" charset="0"/>
              </a:rPr>
              <a:t>Hospital</a:t>
            </a:r>
            <a:r>
              <a:rPr lang="en-US" sz="2400" b="1" i="1" dirty="0">
                <a:solidFill>
                  <a:srgbClr val="9E0000"/>
                </a:solidFill>
              </a:rPr>
              <a:t> and Outpatient Facilities</a:t>
            </a:r>
            <a:r>
              <a:rPr lang="en-US" sz="2400" b="1" i="1" dirty="0" smtClean="0">
                <a:solidFill>
                  <a:srgbClr val="9E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edition </a:t>
            </a:r>
          </a:p>
          <a:p>
            <a:pPr marL="457200" lvl="1" indent="0">
              <a:lnSpc>
                <a:spcPct val="110000"/>
              </a:lnSpc>
              <a:spcAft>
                <a:spcPct val="50000"/>
              </a:spcAft>
              <a:buClr>
                <a:schemeClr val="accent2">
                  <a:lumMod val="75000"/>
                </a:schemeClr>
              </a:buClr>
              <a:buSzPct val="140000"/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and the </a:t>
            </a:r>
            <a:r>
              <a:rPr lang="en-US" sz="2400" b="1" i="1" dirty="0" smtClean="0">
                <a:solidFill>
                  <a:srgbClr val="9E0000"/>
                </a:solidFill>
                <a:cs typeface="Arial" pitchFamily="34" charset="0"/>
              </a:rPr>
              <a:t>Residential </a:t>
            </a:r>
            <a:r>
              <a:rPr lang="en-US" sz="2400" b="1" i="1" dirty="0">
                <a:solidFill>
                  <a:srgbClr val="9E0000"/>
                </a:solidFill>
              </a:rPr>
              <a:t>Health, Care, </a:t>
            </a:r>
            <a:r>
              <a:rPr lang="en-US" sz="2400" b="1" i="1" dirty="0" smtClean="0">
                <a:solidFill>
                  <a:srgbClr val="9E0000"/>
                </a:solidFill>
              </a:rPr>
              <a:t>	and </a:t>
            </a:r>
            <a:r>
              <a:rPr lang="en-US" sz="2400" b="1" i="1" dirty="0">
                <a:solidFill>
                  <a:srgbClr val="9E0000"/>
                </a:solidFill>
              </a:rPr>
              <a:t>Support </a:t>
            </a:r>
            <a:r>
              <a:rPr lang="en-US" sz="2400" b="1" i="1" dirty="0" smtClean="0">
                <a:solidFill>
                  <a:srgbClr val="9E0000"/>
                </a:solidFill>
              </a:rPr>
              <a:t>Facilities</a:t>
            </a:r>
            <a:r>
              <a:rPr lang="en-US" sz="2400" b="1" i="1" dirty="0" smtClean="0">
                <a:solidFill>
                  <a:srgbClr val="9E000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edition</a:t>
            </a:r>
          </a:p>
          <a:p>
            <a:pPr marL="457200" lvl="1" indent="0">
              <a:lnSpc>
                <a:spcPct val="110000"/>
              </a:lnSpc>
              <a:spcAft>
                <a:spcPct val="50000"/>
              </a:spcAft>
              <a:buClr>
                <a:schemeClr val="accent2">
                  <a:lumMod val="75000"/>
                </a:schemeClr>
              </a:buClr>
              <a:buSzPct val="140000"/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	have been in use by the NJDOH 	and NJDCA since </a:t>
            </a:r>
            <a:r>
              <a:rPr lang="en-US" sz="2400" b="1" i="1" dirty="0" smtClean="0">
                <a:solidFill>
                  <a:srgbClr val="9E0000"/>
                </a:solidFill>
                <a:cs typeface="Arial" pitchFamily="34" charset="0"/>
              </a:rPr>
              <a:t>August 1, 2014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\\dca01\private\Duhaze\My Documents\My Pictures\SeminarPics\2014_FGI_HOP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931">
            <a:off x="5802857" y="1392345"/>
            <a:ext cx="1733550" cy="2244491"/>
          </a:xfrm>
          <a:prstGeom prst="rect">
            <a:avLst/>
          </a:prstGeom>
          <a:noFill/>
          <a:effectLst>
            <a:outerShdw blurRad="177800" dist="165100" dir="3600000" algn="ctr" rotWithShape="0">
              <a:schemeClr val="tx1">
                <a:lumMod val="85000"/>
                <a:lumOff val="15000"/>
                <a:alpha val="77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23948"/>
            <a:ext cx="772039" cy="966787"/>
          </a:xfrm>
          <a:prstGeom prst="rect">
            <a:avLst/>
          </a:prstGeom>
          <a:noFill/>
          <a:ln>
            <a:noFill/>
          </a:ln>
          <a:effectLst>
            <a:outerShdw blurRad="50800" dist="38100" dir="3000000" algn="ctr" rotWithShape="0">
              <a:schemeClr val="tx1">
                <a:lumMod val="75000"/>
                <a:lumOff val="2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dca01\private\Duhaze\My Documents\My Pictures\SeminarPics\2014_FGI_RES_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040">
            <a:off x="6410840" y="3190574"/>
            <a:ext cx="1809750" cy="2343150"/>
          </a:xfrm>
          <a:prstGeom prst="rect">
            <a:avLst/>
          </a:prstGeom>
          <a:noFill/>
          <a:effectLst>
            <a:outerShdw blurRad="215900" dist="139700" dir="2400000" algn="ctr" rotWithShape="0">
              <a:schemeClr val="tx1">
                <a:lumMod val="85000"/>
                <a:lumOff val="15000"/>
                <a:alpha val="8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8369</TotalTime>
  <Words>2789</Words>
  <Application>Microsoft Office PowerPoint</Application>
  <PresentationFormat>On-screen Show (4:3)</PresentationFormat>
  <Paragraphs>310</Paragraphs>
  <Slides>44</Slides>
  <Notes>27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DCA – Bureau of Construction Project Review</vt:lpstr>
      <vt:lpstr>DCA – Bureau of Construction Project Review</vt:lpstr>
      <vt:lpstr>DCA – Bureau of Construction Project Review</vt:lpstr>
      <vt:lpstr>DCA – Bureau of Construction Project Review</vt:lpstr>
      <vt:lpstr>DCA – Bureau of Construction Project Review</vt:lpstr>
      <vt:lpstr>DCA – Bureau of Construction Project Review</vt:lpstr>
      <vt:lpstr> The FGI Guidelines 2014</vt:lpstr>
      <vt:lpstr> The FGI Guidelines 2014</vt:lpstr>
      <vt:lpstr>ASHRAE/ASHE 170</vt:lpstr>
      <vt:lpstr> The FGI Guidelines 2014</vt:lpstr>
      <vt:lpstr> The FGI Guidelines Process</vt:lpstr>
      <vt:lpstr> The FGI Guidelines Process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 2018</vt:lpstr>
      <vt:lpstr> The FGI Guidelines</vt:lpstr>
      <vt:lpstr>National Fire Protection Association 2012 Codes</vt:lpstr>
      <vt:lpstr>National Fire Protection Association 2012 Life Safety Code</vt:lpstr>
      <vt:lpstr>National Fire Protection Association 2012 Life Safety Code</vt:lpstr>
      <vt:lpstr>National Fire Protection Association 2012 Life Safety Code</vt:lpstr>
      <vt:lpstr>National Fire Protection Association 2012 Life Safety Code</vt:lpstr>
      <vt:lpstr>NFPA 99 – Health Care Facilities Code 2012 Edition</vt:lpstr>
      <vt:lpstr>International Codes Council</vt:lpstr>
      <vt:lpstr>NJ State Legislature</vt:lpstr>
      <vt:lpstr>NJ State Legislature</vt:lpstr>
      <vt:lpstr>NJ State Legislature</vt:lpstr>
      <vt:lpstr>NJ State Legislature</vt:lpstr>
      <vt:lpstr>Where To Get More Information:</vt:lpstr>
      <vt:lpstr>PowerPoint Presentation</vt:lpstr>
    </vt:vector>
  </TitlesOfParts>
  <Company>NJ Department of Community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Uhaze, Dave</dc:creator>
  <cp:lastModifiedBy>Guest</cp:lastModifiedBy>
  <cp:revision>391</cp:revision>
  <dcterms:created xsi:type="dcterms:W3CDTF">2012-10-10T15:24:59Z</dcterms:created>
  <dcterms:modified xsi:type="dcterms:W3CDTF">2016-11-17T16:43:42Z</dcterms:modified>
</cp:coreProperties>
</file>