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5944" r:id="rId5"/>
  </p:sldMasterIdLst>
  <p:notesMasterIdLst>
    <p:notesMasterId r:id="rId171"/>
  </p:notesMasterIdLst>
  <p:handoutMasterIdLst>
    <p:handoutMasterId r:id="rId172"/>
  </p:handoutMasterIdLst>
  <p:sldIdLst>
    <p:sldId id="2154" r:id="rId6"/>
    <p:sldId id="2545" r:id="rId7"/>
    <p:sldId id="2546" r:id="rId8"/>
    <p:sldId id="2547" r:id="rId9"/>
    <p:sldId id="2548" r:id="rId10"/>
    <p:sldId id="2549" r:id="rId11"/>
    <p:sldId id="2550" r:id="rId12"/>
    <p:sldId id="2551" r:id="rId13"/>
    <p:sldId id="2552" r:id="rId14"/>
    <p:sldId id="2553" r:id="rId15"/>
    <p:sldId id="2554" r:id="rId16"/>
    <p:sldId id="2555" r:id="rId17"/>
    <p:sldId id="2556" r:id="rId18"/>
    <p:sldId id="2557" r:id="rId19"/>
    <p:sldId id="2558" r:id="rId20"/>
    <p:sldId id="2559" r:id="rId21"/>
    <p:sldId id="2560" r:id="rId22"/>
    <p:sldId id="2227" r:id="rId23"/>
    <p:sldId id="2233" r:id="rId24"/>
    <p:sldId id="2228" r:id="rId25"/>
    <p:sldId id="2230" r:id="rId26"/>
    <p:sldId id="2236" r:id="rId27"/>
    <p:sldId id="2239" r:id="rId28"/>
    <p:sldId id="2244" r:id="rId29"/>
    <p:sldId id="2245" r:id="rId30"/>
    <p:sldId id="2218" r:id="rId31"/>
    <p:sldId id="2219" r:id="rId32"/>
    <p:sldId id="2223" r:id="rId33"/>
    <p:sldId id="2494" r:id="rId34"/>
    <p:sldId id="2505" r:id="rId35"/>
    <p:sldId id="2507" r:id="rId36"/>
    <p:sldId id="2508" r:id="rId37"/>
    <p:sldId id="2509" r:id="rId38"/>
    <p:sldId id="2513" r:id="rId39"/>
    <p:sldId id="2506" r:id="rId40"/>
    <p:sldId id="2510" r:id="rId41"/>
    <p:sldId id="2511" r:id="rId42"/>
    <p:sldId id="2512" r:id="rId43"/>
    <p:sldId id="2078" r:id="rId44"/>
    <p:sldId id="2166" r:id="rId45"/>
    <p:sldId id="2167" r:id="rId46"/>
    <p:sldId id="2176" r:id="rId47"/>
    <p:sldId id="2181" r:id="rId48"/>
    <p:sldId id="2180" r:id="rId49"/>
    <p:sldId id="2182" r:id="rId50"/>
    <p:sldId id="2099" r:id="rId51"/>
    <p:sldId id="2195" r:id="rId52"/>
    <p:sldId id="2183" r:id="rId53"/>
    <p:sldId id="2188" r:id="rId54"/>
    <p:sldId id="2189" r:id="rId55"/>
    <p:sldId id="2110" r:id="rId56"/>
    <p:sldId id="2191" r:id="rId57"/>
    <p:sldId id="2112" r:id="rId58"/>
    <p:sldId id="2197" r:id="rId59"/>
    <p:sldId id="2198" r:id="rId60"/>
    <p:sldId id="2199" r:id="rId61"/>
    <p:sldId id="2407" r:id="rId62"/>
    <p:sldId id="2489" r:id="rId63"/>
    <p:sldId id="2408" r:id="rId64"/>
    <p:sldId id="2410" r:id="rId65"/>
    <p:sldId id="2525" r:id="rId66"/>
    <p:sldId id="2538" r:id="rId67"/>
    <p:sldId id="2539" r:id="rId68"/>
    <p:sldId id="2526" r:id="rId69"/>
    <p:sldId id="2527" r:id="rId70"/>
    <p:sldId id="2540" r:id="rId71"/>
    <p:sldId id="2541" r:id="rId72"/>
    <p:sldId id="2542" r:id="rId73"/>
    <p:sldId id="2528" r:id="rId74"/>
    <p:sldId id="2529" r:id="rId75"/>
    <p:sldId id="2530" r:id="rId76"/>
    <p:sldId id="2531" r:id="rId77"/>
    <p:sldId id="2532" r:id="rId78"/>
    <p:sldId id="2533" r:id="rId79"/>
    <p:sldId id="2543" r:id="rId80"/>
    <p:sldId id="2534" r:id="rId81"/>
    <p:sldId id="2535" r:id="rId82"/>
    <p:sldId id="2485" r:id="rId83"/>
    <p:sldId id="2516" r:id="rId84"/>
    <p:sldId id="2517" r:id="rId85"/>
    <p:sldId id="2518" r:id="rId86"/>
    <p:sldId id="2519" r:id="rId87"/>
    <p:sldId id="2520" r:id="rId88"/>
    <p:sldId id="2521" r:id="rId89"/>
    <p:sldId id="2522" r:id="rId90"/>
    <p:sldId id="2523" r:id="rId91"/>
    <p:sldId id="2308" r:id="rId92"/>
    <p:sldId id="2309" r:id="rId93"/>
    <p:sldId id="2497" r:id="rId94"/>
    <p:sldId id="2310" r:id="rId95"/>
    <p:sldId id="2406" r:id="rId96"/>
    <p:sldId id="2311" r:id="rId97"/>
    <p:sldId id="2514" r:id="rId98"/>
    <p:sldId id="2312" r:id="rId99"/>
    <p:sldId id="2313" r:id="rId100"/>
    <p:sldId id="2314" r:id="rId101"/>
    <p:sldId id="2315" r:id="rId102"/>
    <p:sldId id="2317" r:id="rId103"/>
    <p:sldId id="2318" r:id="rId104"/>
    <p:sldId id="2319" r:id="rId105"/>
    <p:sldId id="2320" r:id="rId106"/>
    <p:sldId id="2321" r:id="rId107"/>
    <p:sldId id="2322" r:id="rId108"/>
    <p:sldId id="2323" r:id="rId109"/>
    <p:sldId id="2324" r:id="rId110"/>
    <p:sldId id="2325" r:id="rId111"/>
    <p:sldId id="2326" r:id="rId112"/>
    <p:sldId id="2327" r:id="rId113"/>
    <p:sldId id="2328" r:id="rId114"/>
    <p:sldId id="2329" r:id="rId115"/>
    <p:sldId id="2330" r:id="rId116"/>
    <p:sldId id="2331" r:id="rId117"/>
    <p:sldId id="2333" r:id="rId118"/>
    <p:sldId id="2334" r:id="rId119"/>
    <p:sldId id="2335" r:id="rId120"/>
    <p:sldId id="2337" r:id="rId121"/>
    <p:sldId id="2338" r:id="rId122"/>
    <p:sldId id="2339" r:id="rId123"/>
    <p:sldId id="2344" r:id="rId124"/>
    <p:sldId id="2345" r:id="rId125"/>
    <p:sldId id="2346" r:id="rId126"/>
    <p:sldId id="2347" r:id="rId127"/>
    <p:sldId id="2348" r:id="rId128"/>
    <p:sldId id="2349" r:id="rId129"/>
    <p:sldId id="2350" r:id="rId130"/>
    <p:sldId id="2351" r:id="rId131"/>
    <p:sldId id="2352" r:id="rId132"/>
    <p:sldId id="2353" r:id="rId133"/>
    <p:sldId id="2354" r:id="rId134"/>
    <p:sldId id="2355" r:id="rId135"/>
    <p:sldId id="2356" r:id="rId136"/>
    <p:sldId id="2359" r:id="rId137"/>
    <p:sldId id="2360" r:id="rId138"/>
    <p:sldId id="2366" r:id="rId139"/>
    <p:sldId id="2367" r:id="rId140"/>
    <p:sldId id="2373" r:id="rId141"/>
    <p:sldId id="2374" r:id="rId142"/>
    <p:sldId id="2375" r:id="rId143"/>
    <p:sldId id="2376" r:id="rId144"/>
    <p:sldId id="2381" r:id="rId145"/>
    <p:sldId id="2382" r:id="rId146"/>
    <p:sldId id="2383" r:id="rId147"/>
    <p:sldId id="2384" r:id="rId148"/>
    <p:sldId id="2385" r:id="rId149"/>
    <p:sldId id="2386" r:id="rId150"/>
    <p:sldId id="2387" r:id="rId151"/>
    <p:sldId id="2388" r:id="rId152"/>
    <p:sldId id="2389" r:id="rId153"/>
    <p:sldId id="2390" r:id="rId154"/>
    <p:sldId id="2391" r:id="rId155"/>
    <p:sldId id="2392" r:id="rId156"/>
    <p:sldId id="2393" r:id="rId157"/>
    <p:sldId id="2394" r:id="rId158"/>
    <p:sldId id="2395" r:id="rId159"/>
    <p:sldId id="2396" r:id="rId160"/>
    <p:sldId id="2397" r:id="rId161"/>
    <p:sldId id="2401" r:id="rId162"/>
    <p:sldId id="2402" r:id="rId163"/>
    <p:sldId id="2403" r:id="rId164"/>
    <p:sldId id="2404" r:id="rId165"/>
    <p:sldId id="2405" r:id="rId166"/>
    <p:sldId id="2203" r:id="rId167"/>
    <p:sldId id="2215" r:id="rId168"/>
    <p:sldId id="2306" r:id="rId169"/>
    <p:sldId id="2544" r:id="rId170"/>
  </p:sldIdLst>
  <p:sldSz cx="9144000" cy="6858000" type="screen4x3"/>
  <p:notesSz cx="9363075" cy="7077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4140">
          <p15:clr>
            <a:srgbClr val="A4A3A4"/>
          </p15:clr>
        </p15:guide>
        <p15:guide id="3" orient="horz" pos="1290">
          <p15:clr>
            <a:srgbClr val="A4A3A4"/>
          </p15:clr>
        </p15:guide>
        <p15:guide id="4" orient="horz" pos="3746">
          <p15:clr>
            <a:srgbClr val="A4A3A4"/>
          </p15:clr>
        </p15:guide>
        <p15:guide id="5" orient="horz" pos="3847">
          <p15:clr>
            <a:srgbClr val="A4A3A4"/>
          </p15:clr>
        </p15:guide>
        <p15:guide id="6" orient="horz" pos="1288">
          <p15:clr>
            <a:srgbClr val="A4A3A4"/>
          </p15:clr>
        </p15:guide>
        <p15:guide id="7" orient="horz" pos="1285">
          <p15:clr>
            <a:srgbClr val="A4A3A4"/>
          </p15:clr>
        </p15:guide>
        <p15:guide id="8" orient="horz" pos="936">
          <p15:clr>
            <a:srgbClr val="A4A3A4"/>
          </p15:clr>
        </p15:guide>
        <p15:guide id="9" pos="2880">
          <p15:clr>
            <a:srgbClr val="A4A3A4"/>
          </p15:clr>
        </p15:guide>
        <p15:guide id="10" pos="575">
          <p15:clr>
            <a:srgbClr val="A4A3A4"/>
          </p15:clr>
        </p15:guide>
        <p15:guide id="11" pos="5466">
          <p15:clr>
            <a:srgbClr val="A4A3A4"/>
          </p15:clr>
        </p15:guide>
        <p15:guide id="12" pos="641">
          <p15:clr>
            <a:srgbClr val="A4A3A4"/>
          </p15:clr>
        </p15:guide>
      </p15:sldGuideLst>
    </p:ext>
    <p:ext uri="{2D200454-40CA-4A62-9FC3-DE9A4176ACB9}">
      <p15:notesGuideLst xmlns:p15="http://schemas.microsoft.com/office/powerpoint/2012/main">
        <p15:guide id="1" orient="horz" pos="2229" userDrawn="1">
          <p15:clr>
            <a:srgbClr val="A4A3A4"/>
          </p15:clr>
        </p15:guide>
        <p15:guide id="2" pos="294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056B0F"/>
    <a:srgbClr val="C0ACF2"/>
    <a:srgbClr val="1A1A1A"/>
    <a:srgbClr val="16690B"/>
    <a:srgbClr val="FFFF99"/>
    <a:srgbClr val="96969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96" autoAdjust="0"/>
    <p:restoredTop sz="84621" autoAdjust="0"/>
  </p:normalViewPr>
  <p:slideViewPr>
    <p:cSldViewPr snapToGrid="0" snapToObjects="1">
      <p:cViewPr varScale="1">
        <p:scale>
          <a:sx n="112" d="100"/>
          <a:sy n="112" d="100"/>
        </p:scale>
        <p:origin x="1320" y="108"/>
      </p:cViewPr>
      <p:guideLst>
        <p:guide orient="horz" pos="2160"/>
        <p:guide orient="horz" pos="4140"/>
        <p:guide orient="horz" pos="1290"/>
        <p:guide orient="horz" pos="3746"/>
        <p:guide orient="horz" pos="3847"/>
        <p:guide orient="horz" pos="1288"/>
        <p:guide orient="horz" pos="1285"/>
        <p:guide orient="horz" pos="936"/>
        <p:guide pos="2880"/>
        <p:guide pos="575"/>
        <p:guide pos="5466"/>
        <p:guide pos="641"/>
      </p:guideLst>
    </p:cSldViewPr>
  </p:slideViewPr>
  <p:outlineViewPr>
    <p:cViewPr>
      <p:scale>
        <a:sx n="33" d="100"/>
        <a:sy n="33" d="100"/>
      </p:scale>
      <p:origin x="0" y="-7338"/>
    </p:cViewPr>
  </p:outlineViewPr>
  <p:notesTextViewPr>
    <p:cViewPr>
      <p:scale>
        <a:sx n="20" d="100"/>
        <a:sy n="20" d="100"/>
      </p:scale>
      <p:origin x="0" y="0"/>
    </p:cViewPr>
  </p:notesTextViewPr>
  <p:sorterViewPr>
    <p:cViewPr>
      <p:scale>
        <a:sx n="130" d="100"/>
        <a:sy n="130" d="100"/>
      </p:scale>
      <p:origin x="0" y="-22428"/>
    </p:cViewPr>
  </p:sorterViewPr>
  <p:notesViewPr>
    <p:cSldViewPr snapToGrid="0" snapToObjects="1">
      <p:cViewPr varScale="1">
        <p:scale>
          <a:sx n="64" d="100"/>
          <a:sy n="64" d="100"/>
        </p:scale>
        <p:origin x="3204" y="84"/>
      </p:cViewPr>
      <p:guideLst>
        <p:guide orient="horz" pos="2229"/>
        <p:guide pos="294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theme" Target="theme/theme1.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slide" Target="slides/slide159.xml"/><Relationship Id="rId169" Type="http://schemas.openxmlformats.org/officeDocument/2006/relationships/slide" Target="slides/slide164.xml"/><Relationship Id="rId4" Type="http://schemas.openxmlformats.org/officeDocument/2006/relationships/slideMaster" Target="slideMasters/slideMaster1.xml"/><Relationship Id="rId9" Type="http://schemas.openxmlformats.org/officeDocument/2006/relationships/slide" Target="slides/slide4.xml"/><Relationship Id="rId172" Type="http://schemas.openxmlformats.org/officeDocument/2006/relationships/handoutMaster" Target="handoutMasters/handoutMaster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8" y="4"/>
            <a:ext cx="4055166" cy="354095"/>
          </a:xfrm>
          <a:prstGeom prst="rect">
            <a:avLst/>
          </a:prstGeom>
          <a:noFill/>
          <a:ln w="9525">
            <a:noFill/>
            <a:miter lim="800000"/>
            <a:headEnd/>
            <a:tailEnd/>
          </a:ln>
        </p:spPr>
        <p:txBody>
          <a:bodyPr vert="horz" wrap="square" lIns="91337" tIns="45668" rIns="91337" bIns="45668" numCol="1" anchor="t" anchorCtr="0" compatLnSpc="1">
            <a:prstTxWarp prst="textNoShape">
              <a:avLst/>
            </a:prstTxWarp>
          </a:bodyPr>
          <a:lstStyle>
            <a:lvl1pPr defTabSz="912859">
              <a:defRPr sz="1100">
                <a:latin typeface="Arial" pitchFamily="34" charset="0"/>
                <a:cs typeface="+mn-cs"/>
              </a:defRPr>
            </a:lvl1pPr>
          </a:lstStyle>
          <a:p>
            <a:pPr>
              <a:defRPr/>
            </a:pPr>
            <a:endParaRPr lang="en-US"/>
          </a:p>
        </p:txBody>
      </p:sp>
      <p:sp>
        <p:nvSpPr>
          <p:cNvPr id="74756" name="Rectangle 4"/>
          <p:cNvSpPr>
            <a:spLocks noGrp="1" noChangeArrowheads="1"/>
          </p:cNvSpPr>
          <p:nvPr>
            <p:ph type="ftr" sz="quarter" idx="2"/>
          </p:nvPr>
        </p:nvSpPr>
        <p:spPr bwMode="auto">
          <a:xfrm>
            <a:off x="8" y="6721779"/>
            <a:ext cx="4055166" cy="354095"/>
          </a:xfrm>
          <a:prstGeom prst="rect">
            <a:avLst/>
          </a:prstGeom>
          <a:noFill/>
          <a:ln w="9525">
            <a:noFill/>
            <a:miter lim="800000"/>
            <a:headEnd/>
            <a:tailEnd/>
          </a:ln>
        </p:spPr>
        <p:txBody>
          <a:bodyPr vert="horz" wrap="square" lIns="91337" tIns="45668" rIns="91337" bIns="45668" numCol="1" anchor="b" anchorCtr="0" compatLnSpc="1">
            <a:prstTxWarp prst="textNoShape">
              <a:avLst/>
            </a:prstTxWarp>
          </a:bodyPr>
          <a:lstStyle>
            <a:lvl1pPr defTabSz="912859">
              <a:defRPr sz="1100">
                <a:latin typeface="Arial" pitchFamily="34" charset="0"/>
                <a:cs typeface="+mn-cs"/>
              </a:defRPr>
            </a:lvl1pPr>
          </a:lstStyle>
          <a:p>
            <a:pPr>
              <a:defRPr/>
            </a:pPr>
            <a:endParaRPr lang="en-US"/>
          </a:p>
        </p:txBody>
      </p:sp>
    </p:spTree>
    <p:extLst>
      <p:ext uri="{BB962C8B-B14F-4D97-AF65-F5344CB8AC3E}">
        <p14:creationId xmlns:p14="http://schemas.microsoft.com/office/powerpoint/2010/main" val="1564582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8" y="4"/>
            <a:ext cx="4055166" cy="354095"/>
          </a:xfrm>
          <a:prstGeom prst="rect">
            <a:avLst/>
          </a:prstGeom>
          <a:noFill/>
          <a:ln w="9525">
            <a:noFill/>
            <a:miter lim="800000"/>
            <a:headEnd/>
            <a:tailEnd/>
          </a:ln>
        </p:spPr>
        <p:txBody>
          <a:bodyPr vert="horz" wrap="square" lIns="92853" tIns="46428" rIns="92853" bIns="46428" numCol="1" anchor="t" anchorCtr="0" compatLnSpc="1">
            <a:prstTxWarp prst="textNoShape">
              <a:avLst/>
            </a:prstTxWarp>
          </a:bodyPr>
          <a:lstStyle>
            <a:lvl1pPr defTabSz="928679">
              <a:defRPr sz="11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5305746" y="4"/>
            <a:ext cx="4055166" cy="354095"/>
          </a:xfrm>
          <a:prstGeom prst="rect">
            <a:avLst/>
          </a:prstGeom>
          <a:noFill/>
          <a:ln w="9525">
            <a:noFill/>
            <a:miter lim="800000"/>
            <a:headEnd/>
            <a:tailEnd/>
          </a:ln>
        </p:spPr>
        <p:txBody>
          <a:bodyPr vert="horz" wrap="square" lIns="92853" tIns="46428" rIns="92853" bIns="46428" numCol="1" anchor="t" anchorCtr="0" compatLnSpc="1">
            <a:prstTxWarp prst="textNoShape">
              <a:avLst/>
            </a:prstTxWarp>
          </a:bodyPr>
          <a:lstStyle>
            <a:lvl1pPr algn="r" defTabSz="928679">
              <a:defRPr sz="1100">
                <a:latin typeface="Arial" pitchFamily="34" charset="0"/>
                <a:cs typeface="+mn-cs"/>
              </a:defRPr>
            </a:lvl1pPr>
          </a:lstStyle>
          <a:p>
            <a:pPr>
              <a:defRPr/>
            </a:pPr>
            <a:fld id="{B9941821-AE42-44D5-A521-FDD8D40D9404}" type="datetimeFigureOut">
              <a:rPr lang="en-US"/>
              <a:pPr>
                <a:defRPr/>
              </a:pPr>
              <a:t>6/13/2017</a:t>
            </a:fld>
            <a:endParaRPr lang="en-US"/>
          </a:p>
        </p:txBody>
      </p:sp>
      <p:sp>
        <p:nvSpPr>
          <p:cNvPr id="117764" name="Rectangle 4"/>
          <p:cNvSpPr>
            <a:spLocks noGrp="1" noRot="1" noChangeAspect="1" noChangeArrowheads="1" noTextEdit="1"/>
          </p:cNvSpPr>
          <p:nvPr>
            <p:ph type="sldImg" idx="2"/>
          </p:nvPr>
        </p:nvSpPr>
        <p:spPr bwMode="auto">
          <a:xfrm>
            <a:off x="2911475" y="528638"/>
            <a:ext cx="3540125" cy="26543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6308" y="3362101"/>
            <a:ext cx="7490460" cy="3184443"/>
          </a:xfrm>
          <a:prstGeom prst="rect">
            <a:avLst/>
          </a:prstGeom>
          <a:noFill/>
          <a:ln w="9525">
            <a:noFill/>
            <a:miter lim="800000"/>
            <a:headEnd/>
            <a:tailEnd/>
          </a:ln>
        </p:spPr>
        <p:txBody>
          <a:bodyPr vert="horz" wrap="square" lIns="92853" tIns="46428" rIns="92853" bIns="464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8" y="6721779"/>
            <a:ext cx="4055166" cy="354095"/>
          </a:xfrm>
          <a:prstGeom prst="rect">
            <a:avLst/>
          </a:prstGeom>
          <a:noFill/>
          <a:ln w="9525">
            <a:noFill/>
            <a:miter lim="800000"/>
            <a:headEnd/>
            <a:tailEnd/>
          </a:ln>
        </p:spPr>
        <p:txBody>
          <a:bodyPr vert="horz" wrap="square" lIns="92853" tIns="46428" rIns="92853" bIns="46428" numCol="1" anchor="b" anchorCtr="0" compatLnSpc="1">
            <a:prstTxWarp prst="textNoShape">
              <a:avLst/>
            </a:prstTxWarp>
          </a:bodyPr>
          <a:lstStyle>
            <a:lvl1pPr defTabSz="928679">
              <a:defRPr sz="11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5305746" y="6721779"/>
            <a:ext cx="4055166" cy="354095"/>
          </a:xfrm>
          <a:prstGeom prst="rect">
            <a:avLst/>
          </a:prstGeom>
          <a:noFill/>
          <a:ln w="9525">
            <a:noFill/>
            <a:miter lim="800000"/>
            <a:headEnd/>
            <a:tailEnd/>
          </a:ln>
        </p:spPr>
        <p:txBody>
          <a:bodyPr vert="horz" wrap="square" lIns="92853" tIns="46428" rIns="92853" bIns="46428" numCol="1" anchor="b" anchorCtr="0" compatLnSpc="1">
            <a:prstTxWarp prst="textNoShape">
              <a:avLst/>
            </a:prstTxWarp>
          </a:bodyPr>
          <a:lstStyle>
            <a:lvl1pPr algn="r" defTabSz="928679">
              <a:defRPr sz="1100">
                <a:latin typeface="Arial" pitchFamily="34" charset="0"/>
                <a:cs typeface="+mn-cs"/>
              </a:defRPr>
            </a:lvl1pPr>
          </a:lstStyle>
          <a:p>
            <a:pPr>
              <a:defRPr/>
            </a:pPr>
            <a:fld id="{3456A1BB-666F-403B-9A7C-81591710B1CF}" type="slidenum">
              <a:rPr lang="en-US"/>
              <a:pPr>
                <a:defRPr/>
              </a:pPr>
              <a:t>‹#›</a:t>
            </a:fld>
            <a:endParaRPr lang="en-US"/>
          </a:p>
        </p:txBody>
      </p:sp>
    </p:spTree>
    <p:extLst>
      <p:ext uri="{BB962C8B-B14F-4D97-AF65-F5344CB8AC3E}">
        <p14:creationId xmlns:p14="http://schemas.microsoft.com/office/powerpoint/2010/main" val="5196416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p:txBody>
      </p:sp>
    </p:spTree>
    <p:extLst>
      <p:ext uri="{BB962C8B-B14F-4D97-AF65-F5344CB8AC3E}">
        <p14:creationId xmlns:p14="http://schemas.microsoft.com/office/powerpoint/2010/main" val="229594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E2B7-49F2-4D5E-B40A-22F8E8146683}" type="slidenum">
              <a:rPr lang="en-US" smtClean="0"/>
              <a:pPr/>
              <a:t>17</a:t>
            </a:fld>
            <a:endParaRPr lang="en-US" dirty="0"/>
          </a:p>
        </p:txBody>
      </p:sp>
    </p:spTree>
    <p:extLst>
      <p:ext uri="{BB962C8B-B14F-4D97-AF65-F5344CB8AC3E}">
        <p14:creationId xmlns:p14="http://schemas.microsoft.com/office/powerpoint/2010/main" val="403171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Develop one single, comprehensive method of categorizing the “risk” associated with standards that will work for all purposes (from post-survey follow-up, accreditation decisions, to intra-cycle touchpoints, etc.).</a:t>
            </a:r>
          </a:p>
          <a:p>
            <a:r>
              <a:rPr lang="en-US" sz="1100" dirty="0"/>
              <a:t>Recognize that the potential for a standard to be related to a risk/safety issue depends on the context of the situation during a given survey, and not just on a pre-determined tag.</a:t>
            </a:r>
          </a:p>
          <a:p>
            <a:endParaRPr lang="en-US" dirty="0"/>
          </a:p>
        </p:txBody>
      </p:sp>
      <p:sp>
        <p:nvSpPr>
          <p:cNvPr id="4" name="Slide Number Placeholder 3"/>
          <p:cNvSpPr>
            <a:spLocks noGrp="1"/>
          </p:cNvSpPr>
          <p:nvPr>
            <p:ph type="sldNum" sz="quarter" idx="10"/>
          </p:nvPr>
        </p:nvSpPr>
        <p:spPr/>
        <p:txBody>
          <a:bodyPr/>
          <a:lstStyle/>
          <a:p>
            <a:fld id="{411FD29C-BEC7-4886-9753-6FB8D4007834}" type="slidenum">
              <a:rPr lang="en-US" altLang="en-US" smtClean="0"/>
              <a:pPr/>
              <a:t>19</a:t>
            </a:fld>
            <a:endParaRPr lang="en-US" altLang="en-US" dirty="0"/>
          </a:p>
        </p:txBody>
      </p:sp>
    </p:spTree>
    <p:extLst>
      <p:ext uri="{BB962C8B-B14F-4D97-AF65-F5344CB8AC3E}">
        <p14:creationId xmlns:p14="http://schemas.microsoft.com/office/powerpoint/2010/main" val="230796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en-US" altLang="en-US"/>
          </a:p>
        </p:txBody>
      </p:sp>
      <p:sp>
        <p:nvSpPr>
          <p:cNvPr id="11268" name="Slide Number Placeholder 3"/>
          <p:cNvSpPr>
            <a:spLocks noGrp="1"/>
          </p:cNvSpPr>
          <p:nvPr>
            <p:ph type="sldNum" sz="quarter" idx="5"/>
          </p:nvPr>
        </p:nvSpPr>
        <p:spPr>
          <a:noFill/>
        </p:spPr>
        <p:txBody>
          <a:bodyPr/>
          <a:lstStyle>
            <a:lvl1pPr defTabSz="893761">
              <a:defRPr>
                <a:solidFill>
                  <a:schemeClr val="tx1"/>
                </a:solidFill>
                <a:latin typeface="Arial" panose="020B0604020202020204" pitchFamily="34" charset="0"/>
              </a:defRPr>
            </a:lvl1pPr>
            <a:lvl2pPr marL="713788" indent="-274535" defTabSz="893761">
              <a:defRPr>
                <a:solidFill>
                  <a:schemeClr val="tx1"/>
                </a:solidFill>
                <a:latin typeface="Arial" panose="020B0604020202020204" pitchFamily="34" charset="0"/>
              </a:defRPr>
            </a:lvl2pPr>
            <a:lvl3pPr marL="1098136" indent="-219628" defTabSz="893761">
              <a:defRPr>
                <a:solidFill>
                  <a:schemeClr val="tx1"/>
                </a:solidFill>
                <a:latin typeface="Arial" panose="020B0604020202020204" pitchFamily="34" charset="0"/>
              </a:defRPr>
            </a:lvl3pPr>
            <a:lvl4pPr marL="1537391" indent="-219628" defTabSz="893761">
              <a:defRPr>
                <a:solidFill>
                  <a:schemeClr val="tx1"/>
                </a:solidFill>
                <a:latin typeface="Arial" panose="020B0604020202020204" pitchFamily="34" charset="0"/>
              </a:defRPr>
            </a:lvl4pPr>
            <a:lvl5pPr marL="1976644" indent="-219628" defTabSz="893761">
              <a:defRPr>
                <a:solidFill>
                  <a:schemeClr val="tx1"/>
                </a:solidFill>
                <a:latin typeface="Arial" panose="020B0604020202020204" pitchFamily="34" charset="0"/>
              </a:defRPr>
            </a:lvl5pPr>
            <a:lvl6pPr marL="2415899" indent="-219628" defTabSz="893761" eaLnBrk="0" fontAlgn="base" hangingPunct="0">
              <a:spcBef>
                <a:spcPct val="0"/>
              </a:spcBef>
              <a:spcAft>
                <a:spcPct val="0"/>
              </a:spcAft>
              <a:defRPr>
                <a:solidFill>
                  <a:schemeClr val="tx1"/>
                </a:solidFill>
                <a:latin typeface="Arial" panose="020B0604020202020204" pitchFamily="34" charset="0"/>
              </a:defRPr>
            </a:lvl6pPr>
            <a:lvl7pPr marL="2855153" indent="-219628" defTabSz="893761" eaLnBrk="0" fontAlgn="base" hangingPunct="0">
              <a:spcBef>
                <a:spcPct val="0"/>
              </a:spcBef>
              <a:spcAft>
                <a:spcPct val="0"/>
              </a:spcAft>
              <a:defRPr>
                <a:solidFill>
                  <a:schemeClr val="tx1"/>
                </a:solidFill>
                <a:latin typeface="Arial" panose="020B0604020202020204" pitchFamily="34" charset="0"/>
              </a:defRPr>
            </a:lvl7pPr>
            <a:lvl8pPr marL="3294407" indent="-219628" defTabSz="893761" eaLnBrk="0" fontAlgn="base" hangingPunct="0">
              <a:spcBef>
                <a:spcPct val="0"/>
              </a:spcBef>
              <a:spcAft>
                <a:spcPct val="0"/>
              </a:spcAft>
              <a:defRPr>
                <a:solidFill>
                  <a:schemeClr val="tx1"/>
                </a:solidFill>
                <a:latin typeface="Arial" panose="020B0604020202020204" pitchFamily="34" charset="0"/>
              </a:defRPr>
            </a:lvl8pPr>
            <a:lvl9pPr marL="3733661" indent="-219628" defTabSz="893761" eaLnBrk="0" fontAlgn="base" hangingPunct="0">
              <a:spcBef>
                <a:spcPct val="0"/>
              </a:spcBef>
              <a:spcAft>
                <a:spcPct val="0"/>
              </a:spcAft>
              <a:defRPr>
                <a:solidFill>
                  <a:schemeClr val="tx1"/>
                </a:solidFill>
                <a:latin typeface="Arial" panose="020B0604020202020204" pitchFamily="34" charset="0"/>
              </a:defRPr>
            </a:lvl9pPr>
          </a:lstStyle>
          <a:p>
            <a:fld id="{3014B26E-2C17-4462-9B55-630D59BEDAE2}" type="slidenum">
              <a:rPr lang="en-US" altLang="en-US" smtClean="0"/>
              <a:pPr/>
              <a:t>22</a:t>
            </a:fld>
            <a:endParaRPr lang="en-US" altLang="en-US"/>
          </a:p>
        </p:txBody>
      </p:sp>
    </p:spTree>
    <p:extLst>
      <p:ext uri="{BB962C8B-B14F-4D97-AF65-F5344CB8AC3E}">
        <p14:creationId xmlns:p14="http://schemas.microsoft.com/office/powerpoint/2010/main" val="75779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a:p>
        </p:txBody>
      </p:sp>
      <p:sp>
        <p:nvSpPr>
          <p:cNvPr id="19460" name="Slide Number Placeholder 3"/>
          <p:cNvSpPr>
            <a:spLocks noGrp="1"/>
          </p:cNvSpPr>
          <p:nvPr>
            <p:ph type="sldNum" sz="quarter" idx="5"/>
          </p:nvPr>
        </p:nvSpPr>
        <p:spPr>
          <a:noFill/>
        </p:spPr>
        <p:txBody>
          <a:bodyPr/>
          <a:lstStyle>
            <a:lvl1pPr defTabSz="893761">
              <a:defRPr>
                <a:solidFill>
                  <a:schemeClr val="tx1"/>
                </a:solidFill>
                <a:latin typeface="Arial" panose="020B0604020202020204" pitchFamily="34" charset="0"/>
              </a:defRPr>
            </a:lvl1pPr>
            <a:lvl2pPr marL="713788" indent="-274535" defTabSz="893761">
              <a:defRPr>
                <a:solidFill>
                  <a:schemeClr val="tx1"/>
                </a:solidFill>
                <a:latin typeface="Arial" panose="020B0604020202020204" pitchFamily="34" charset="0"/>
              </a:defRPr>
            </a:lvl2pPr>
            <a:lvl3pPr marL="1098136" indent="-219628" defTabSz="893761">
              <a:defRPr>
                <a:solidFill>
                  <a:schemeClr val="tx1"/>
                </a:solidFill>
                <a:latin typeface="Arial" panose="020B0604020202020204" pitchFamily="34" charset="0"/>
              </a:defRPr>
            </a:lvl3pPr>
            <a:lvl4pPr marL="1537391" indent="-219628" defTabSz="893761">
              <a:defRPr>
                <a:solidFill>
                  <a:schemeClr val="tx1"/>
                </a:solidFill>
                <a:latin typeface="Arial" panose="020B0604020202020204" pitchFamily="34" charset="0"/>
              </a:defRPr>
            </a:lvl4pPr>
            <a:lvl5pPr marL="1976644" indent="-219628" defTabSz="893761">
              <a:defRPr>
                <a:solidFill>
                  <a:schemeClr val="tx1"/>
                </a:solidFill>
                <a:latin typeface="Arial" panose="020B0604020202020204" pitchFamily="34" charset="0"/>
              </a:defRPr>
            </a:lvl5pPr>
            <a:lvl6pPr marL="2415899" indent="-219628" defTabSz="893761" eaLnBrk="0" fontAlgn="base" hangingPunct="0">
              <a:spcBef>
                <a:spcPct val="0"/>
              </a:spcBef>
              <a:spcAft>
                <a:spcPct val="0"/>
              </a:spcAft>
              <a:defRPr>
                <a:solidFill>
                  <a:schemeClr val="tx1"/>
                </a:solidFill>
                <a:latin typeface="Arial" panose="020B0604020202020204" pitchFamily="34" charset="0"/>
              </a:defRPr>
            </a:lvl6pPr>
            <a:lvl7pPr marL="2855153" indent="-219628" defTabSz="893761" eaLnBrk="0" fontAlgn="base" hangingPunct="0">
              <a:spcBef>
                <a:spcPct val="0"/>
              </a:spcBef>
              <a:spcAft>
                <a:spcPct val="0"/>
              </a:spcAft>
              <a:defRPr>
                <a:solidFill>
                  <a:schemeClr val="tx1"/>
                </a:solidFill>
                <a:latin typeface="Arial" panose="020B0604020202020204" pitchFamily="34" charset="0"/>
              </a:defRPr>
            </a:lvl7pPr>
            <a:lvl8pPr marL="3294407" indent="-219628" defTabSz="893761" eaLnBrk="0" fontAlgn="base" hangingPunct="0">
              <a:spcBef>
                <a:spcPct val="0"/>
              </a:spcBef>
              <a:spcAft>
                <a:spcPct val="0"/>
              </a:spcAft>
              <a:defRPr>
                <a:solidFill>
                  <a:schemeClr val="tx1"/>
                </a:solidFill>
                <a:latin typeface="Arial" panose="020B0604020202020204" pitchFamily="34" charset="0"/>
              </a:defRPr>
            </a:lvl8pPr>
            <a:lvl9pPr marL="3733661" indent="-219628" defTabSz="893761" eaLnBrk="0" fontAlgn="base" hangingPunct="0">
              <a:spcBef>
                <a:spcPct val="0"/>
              </a:spcBef>
              <a:spcAft>
                <a:spcPct val="0"/>
              </a:spcAft>
              <a:defRPr>
                <a:solidFill>
                  <a:schemeClr val="tx1"/>
                </a:solidFill>
                <a:latin typeface="Arial" panose="020B0604020202020204" pitchFamily="34" charset="0"/>
              </a:defRPr>
            </a:lvl9pPr>
          </a:lstStyle>
          <a:p>
            <a:fld id="{A9084C0B-67AD-4A72-AD2D-989FAC5F2417}" type="slidenum">
              <a:rPr lang="en-US" altLang="en-US" smtClean="0"/>
              <a:pPr/>
              <a:t>23</a:t>
            </a:fld>
            <a:endParaRPr lang="en-US" altLang="en-US"/>
          </a:p>
        </p:txBody>
      </p:sp>
    </p:spTree>
    <p:extLst>
      <p:ext uri="{BB962C8B-B14F-4D97-AF65-F5344CB8AC3E}">
        <p14:creationId xmlns:p14="http://schemas.microsoft.com/office/powerpoint/2010/main" val="1610267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CE2B7-49F2-4D5E-B40A-22F8E8146683}" type="slidenum">
              <a:rPr lang="en-US" smtClean="0"/>
              <a:pPr/>
              <a:t>25</a:t>
            </a:fld>
            <a:endParaRPr lang="en-US" dirty="0"/>
          </a:p>
        </p:txBody>
      </p:sp>
    </p:spTree>
    <p:extLst>
      <p:ext uri="{BB962C8B-B14F-4D97-AF65-F5344CB8AC3E}">
        <p14:creationId xmlns:p14="http://schemas.microsoft.com/office/powerpoint/2010/main" val="213004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CE2B7-49F2-4D5E-B40A-22F8E8146683}" type="slidenum">
              <a:rPr lang="en-US" smtClean="0"/>
              <a:pPr/>
              <a:t>26</a:t>
            </a:fld>
            <a:endParaRPr lang="en-US" dirty="0"/>
          </a:p>
        </p:txBody>
      </p:sp>
    </p:spTree>
    <p:extLst>
      <p:ext uri="{BB962C8B-B14F-4D97-AF65-F5344CB8AC3E}">
        <p14:creationId xmlns:p14="http://schemas.microsoft.com/office/powerpoint/2010/main" val="27484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CE2B7-49F2-4D5E-B40A-22F8E8146683}" type="slidenum">
              <a:rPr lang="en-US" smtClean="0"/>
              <a:pPr/>
              <a:t>27</a:t>
            </a:fld>
            <a:endParaRPr lang="en-US" dirty="0"/>
          </a:p>
        </p:txBody>
      </p:sp>
    </p:spTree>
    <p:extLst>
      <p:ext uri="{BB962C8B-B14F-4D97-AF65-F5344CB8AC3E}">
        <p14:creationId xmlns:p14="http://schemas.microsoft.com/office/powerpoint/2010/main" val="115607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CE2B7-49F2-4D5E-B40A-22F8E8146683}" type="slidenum">
              <a:rPr lang="en-US" smtClean="0"/>
              <a:pPr/>
              <a:t>28</a:t>
            </a:fld>
            <a:endParaRPr lang="en-US" dirty="0"/>
          </a:p>
        </p:txBody>
      </p:sp>
    </p:spTree>
    <p:extLst>
      <p:ext uri="{BB962C8B-B14F-4D97-AF65-F5344CB8AC3E}">
        <p14:creationId xmlns:p14="http://schemas.microsoft.com/office/powerpoint/2010/main" val="1942173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56A1BB-666F-403B-9A7C-81591710B1CF}" type="slidenum">
              <a:rPr lang="en-US" smtClean="0"/>
              <a:pPr>
                <a:defRPr/>
              </a:pPr>
              <a:t>30</a:t>
            </a:fld>
            <a:endParaRPr lang="en-US"/>
          </a:p>
        </p:txBody>
      </p:sp>
    </p:spTree>
    <p:extLst>
      <p:ext uri="{BB962C8B-B14F-4D97-AF65-F5344CB8AC3E}">
        <p14:creationId xmlns:p14="http://schemas.microsoft.com/office/powerpoint/2010/main" val="366315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6793488" y="4928134"/>
            <a:ext cx="5197136" cy="259611"/>
          </a:xfrm>
          <a:prstGeom prst="rect">
            <a:avLst/>
          </a:prstGeom>
          <a:noFill/>
          <a:ln w="9525">
            <a:noFill/>
            <a:miter lim="800000"/>
            <a:headEnd/>
            <a:tailEnd/>
          </a:ln>
        </p:spPr>
        <p:txBody>
          <a:bodyPr lIns="90496" tIns="45246" rIns="90496" bIns="45246" anchor="b"/>
          <a:lstStyle/>
          <a:p>
            <a:pPr algn="r" defTabSz="905083"/>
            <a:fld id="{ED86B232-9095-4DEA-B087-BD086049E954}" type="slidenum">
              <a:rPr lang="en-US" sz="1100"/>
              <a:pPr algn="r" defTabSz="905083"/>
              <a:t>76</a:t>
            </a:fld>
            <a:endParaRPr lang="en-US" sz="1100" dirty="0"/>
          </a:p>
        </p:txBody>
      </p:sp>
    </p:spTree>
    <p:extLst>
      <p:ext uri="{BB962C8B-B14F-4D97-AF65-F5344CB8AC3E}">
        <p14:creationId xmlns:p14="http://schemas.microsoft.com/office/powerpoint/2010/main" val="404232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E2B7-49F2-4D5E-B40A-22F8E8146683}" type="slidenum">
              <a:rPr lang="en-US" smtClean="0"/>
              <a:pPr/>
              <a:t>2</a:t>
            </a:fld>
            <a:endParaRPr lang="en-US" dirty="0"/>
          </a:p>
        </p:txBody>
      </p:sp>
    </p:spTree>
    <p:extLst>
      <p:ext uri="{BB962C8B-B14F-4D97-AF65-F5344CB8AC3E}">
        <p14:creationId xmlns:p14="http://schemas.microsoft.com/office/powerpoint/2010/main" val="93177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p:txBody>
      </p:sp>
    </p:spTree>
    <p:extLst>
      <p:ext uri="{BB962C8B-B14F-4D97-AF65-F5344CB8AC3E}">
        <p14:creationId xmlns:p14="http://schemas.microsoft.com/office/powerpoint/2010/main" val="1033449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90</a:t>
            </a:fld>
            <a:endParaRPr lang="en-US" sz="1100" dirty="0"/>
          </a:p>
        </p:txBody>
      </p:sp>
    </p:spTree>
    <p:extLst>
      <p:ext uri="{BB962C8B-B14F-4D97-AF65-F5344CB8AC3E}">
        <p14:creationId xmlns:p14="http://schemas.microsoft.com/office/powerpoint/2010/main" val="1423475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91</a:t>
            </a:fld>
            <a:endParaRPr lang="en-US" sz="1100" dirty="0"/>
          </a:p>
        </p:txBody>
      </p:sp>
    </p:spTree>
    <p:extLst>
      <p:ext uri="{BB962C8B-B14F-4D97-AF65-F5344CB8AC3E}">
        <p14:creationId xmlns:p14="http://schemas.microsoft.com/office/powerpoint/2010/main" val="29202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98</a:t>
            </a:fld>
            <a:endParaRPr lang="en-US" sz="1100" dirty="0"/>
          </a:p>
        </p:txBody>
      </p:sp>
    </p:spTree>
    <p:extLst>
      <p:ext uri="{BB962C8B-B14F-4D97-AF65-F5344CB8AC3E}">
        <p14:creationId xmlns:p14="http://schemas.microsoft.com/office/powerpoint/2010/main" val="2430596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99</a:t>
            </a:fld>
            <a:endParaRPr lang="en-US" sz="1100" dirty="0"/>
          </a:p>
        </p:txBody>
      </p:sp>
    </p:spTree>
    <p:extLst>
      <p:ext uri="{BB962C8B-B14F-4D97-AF65-F5344CB8AC3E}">
        <p14:creationId xmlns:p14="http://schemas.microsoft.com/office/powerpoint/2010/main" val="784534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100</a:t>
            </a:fld>
            <a:endParaRPr lang="en-US" sz="1100" dirty="0"/>
          </a:p>
        </p:txBody>
      </p:sp>
    </p:spTree>
    <p:extLst>
      <p:ext uri="{BB962C8B-B14F-4D97-AF65-F5344CB8AC3E}">
        <p14:creationId xmlns:p14="http://schemas.microsoft.com/office/powerpoint/2010/main" val="3704775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102</a:t>
            </a:fld>
            <a:endParaRPr lang="en-US" sz="1100" dirty="0"/>
          </a:p>
        </p:txBody>
      </p:sp>
    </p:spTree>
    <p:extLst>
      <p:ext uri="{BB962C8B-B14F-4D97-AF65-F5344CB8AC3E}">
        <p14:creationId xmlns:p14="http://schemas.microsoft.com/office/powerpoint/2010/main" val="115893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103</a:t>
            </a:fld>
            <a:endParaRPr lang="en-US" sz="1100" dirty="0"/>
          </a:p>
        </p:txBody>
      </p:sp>
    </p:spTree>
    <p:extLst>
      <p:ext uri="{BB962C8B-B14F-4D97-AF65-F5344CB8AC3E}">
        <p14:creationId xmlns:p14="http://schemas.microsoft.com/office/powerpoint/2010/main" val="2845599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104</a:t>
            </a:fld>
            <a:endParaRPr lang="en-US" sz="1100" dirty="0"/>
          </a:p>
        </p:txBody>
      </p:sp>
    </p:spTree>
    <p:extLst>
      <p:ext uri="{BB962C8B-B14F-4D97-AF65-F5344CB8AC3E}">
        <p14:creationId xmlns:p14="http://schemas.microsoft.com/office/powerpoint/2010/main" val="4274182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110</a:t>
            </a:fld>
            <a:endParaRPr lang="en-US" sz="1100" dirty="0"/>
          </a:p>
        </p:txBody>
      </p:sp>
    </p:spTree>
    <p:extLst>
      <p:ext uri="{BB962C8B-B14F-4D97-AF65-F5344CB8AC3E}">
        <p14:creationId xmlns:p14="http://schemas.microsoft.com/office/powerpoint/2010/main" val="60679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E2B7-49F2-4D5E-B40A-22F8E8146683}" type="slidenum">
              <a:rPr lang="en-US" smtClean="0"/>
              <a:pPr/>
              <a:t>3</a:t>
            </a:fld>
            <a:endParaRPr lang="en-US" dirty="0"/>
          </a:p>
        </p:txBody>
      </p:sp>
    </p:spTree>
    <p:extLst>
      <p:ext uri="{BB962C8B-B14F-4D97-AF65-F5344CB8AC3E}">
        <p14:creationId xmlns:p14="http://schemas.microsoft.com/office/powerpoint/2010/main" val="46116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111</a:t>
            </a:fld>
            <a:endParaRPr lang="en-US" sz="1100" dirty="0"/>
          </a:p>
        </p:txBody>
      </p:sp>
    </p:spTree>
    <p:extLst>
      <p:ext uri="{BB962C8B-B14F-4D97-AF65-F5344CB8AC3E}">
        <p14:creationId xmlns:p14="http://schemas.microsoft.com/office/powerpoint/2010/main" val="2563797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112</a:t>
            </a:fld>
            <a:endParaRPr lang="en-US" sz="1100" dirty="0"/>
          </a:p>
        </p:txBody>
      </p:sp>
    </p:spTree>
    <p:extLst>
      <p:ext uri="{BB962C8B-B14F-4D97-AF65-F5344CB8AC3E}">
        <p14:creationId xmlns:p14="http://schemas.microsoft.com/office/powerpoint/2010/main" val="876150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113</a:t>
            </a:fld>
            <a:endParaRPr lang="en-US" sz="1100" dirty="0"/>
          </a:p>
        </p:txBody>
      </p:sp>
    </p:spTree>
    <p:extLst>
      <p:ext uri="{BB962C8B-B14F-4D97-AF65-F5344CB8AC3E}">
        <p14:creationId xmlns:p14="http://schemas.microsoft.com/office/powerpoint/2010/main" val="3087962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114</a:t>
            </a:fld>
            <a:endParaRPr lang="en-US" sz="1100" dirty="0"/>
          </a:p>
        </p:txBody>
      </p:sp>
    </p:spTree>
    <p:extLst>
      <p:ext uri="{BB962C8B-B14F-4D97-AF65-F5344CB8AC3E}">
        <p14:creationId xmlns:p14="http://schemas.microsoft.com/office/powerpoint/2010/main" val="253180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115</a:t>
            </a:fld>
            <a:endParaRPr lang="en-US" sz="1100" dirty="0"/>
          </a:p>
        </p:txBody>
      </p:sp>
    </p:spTree>
    <p:extLst>
      <p:ext uri="{BB962C8B-B14F-4D97-AF65-F5344CB8AC3E}">
        <p14:creationId xmlns:p14="http://schemas.microsoft.com/office/powerpoint/2010/main" val="2839893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117</a:t>
            </a:fld>
            <a:endParaRPr lang="en-US" sz="1100" dirty="0"/>
          </a:p>
        </p:txBody>
      </p:sp>
    </p:spTree>
    <p:extLst>
      <p:ext uri="{BB962C8B-B14F-4D97-AF65-F5344CB8AC3E}">
        <p14:creationId xmlns:p14="http://schemas.microsoft.com/office/powerpoint/2010/main" val="1862507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118</a:t>
            </a:fld>
            <a:endParaRPr lang="en-US" sz="1100" dirty="0"/>
          </a:p>
        </p:txBody>
      </p:sp>
    </p:spTree>
    <p:extLst>
      <p:ext uri="{BB962C8B-B14F-4D97-AF65-F5344CB8AC3E}">
        <p14:creationId xmlns:p14="http://schemas.microsoft.com/office/powerpoint/2010/main" val="3278552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119</a:t>
            </a:fld>
            <a:endParaRPr lang="en-US" sz="1100" dirty="0"/>
          </a:p>
        </p:txBody>
      </p:sp>
    </p:spTree>
    <p:extLst>
      <p:ext uri="{BB962C8B-B14F-4D97-AF65-F5344CB8AC3E}">
        <p14:creationId xmlns:p14="http://schemas.microsoft.com/office/powerpoint/2010/main" val="3672976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120</a:t>
            </a:fld>
            <a:endParaRPr lang="en-US" sz="1100" dirty="0"/>
          </a:p>
        </p:txBody>
      </p:sp>
    </p:spTree>
    <p:extLst>
      <p:ext uri="{BB962C8B-B14F-4D97-AF65-F5344CB8AC3E}">
        <p14:creationId xmlns:p14="http://schemas.microsoft.com/office/powerpoint/2010/main" val="4290574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121</a:t>
            </a:fld>
            <a:endParaRPr lang="en-US" sz="1100" dirty="0"/>
          </a:p>
        </p:txBody>
      </p:sp>
    </p:spTree>
    <p:extLst>
      <p:ext uri="{BB962C8B-B14F-4D97-AF65-F5344CB8AC3E}">
        <p14:creationId xmlns:p14="http://schemas.microsoft.com/office/powerpoint/2010/main" val="80479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E2B7-49F2-4D5E-B40A-22F8E8146683}" type="slidenum">
              <a:rPr lang="en-US" smtClean="0"/>
              <a:pPr/>
              <a:t>4</a:t>
            </a:fld>
            <a:endParaRPr lang="en-US" dirty="0"/>
          </a:p>
        </p:txBody>
      </p:sp>
    </p:spTree>
    <p:extLst>
      <p:ext uri="{BB962C8B-B14F-4D97-AF65-F5344CB8AC3E}">
        <p14:creationId xmlns:p14="http://schemas.microsoft.com/office/powerpoint/2010/main" val="883809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122</a:t>
            </a:fld>
            <a:endParaRPr lang="en-US" sz="1100" dirty="0"/>
          </a:p>
        </p:txBody>
      </p:sp>
    </p:spTree>
    <p:extLst>
      <p:ext uri="{BB962C8B-B14F-4D97-AF65-F5344CB8AC3E}">
        <p14:creationId xmlns:p14="http://schemas.microsoft.com/office/powerpoint/2010/main" val="1511678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9073368" y="3751643"/>
            <a:ext cx="6941284" cy="197634"/>
          </a:xfrm>
          <a:prstGeom prst="rect">
            <a:avLst/>
          </a:prstGeom>
          <a:noFill/>
          <a:ln w="9525">
            <a:noFill/>
            <a:miter lim="800000"/>
            <a:headEnd/>
            <a:tailEnd/>
          </a:ln>
        </p:spPr>
        <p:txBody>
          <a:bodyPr lIns="90699" tIns="45346" rIns="90699" bIns="45346" anchor="b"/>
          <a:lstStyle/>
          <a:p>
            <a:pPr algn="r" defTabSz="907103"/>
            <a:fld id="{ED86B232-9095-4DEA-B087-BD086049E954}" type="slidenum">
              <a:rPr lang="en-US" sz="1100"/>
              <a:pPr algn="r" defTabSz="907103"/>
              <a:t>124</a:t>
            </a:fld>
            <a:endParaRPr lang="en-US" sz="1100" dirty="0"/>
          </a:p>
        </p:txBody>
      </p:sp>
    </p:spTree>
    <p:extLst>
      <p:ext uri="{BB962C8B-B14F-4D97-AF65-F5344CB8AC3E}">
        <p14:creationId xmlns:p14="http://schemas.microsoft.com/office/powerpoint/2010/main" val="2670201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125</a:t>
            </a:fld>
            <a:endParaRPr lang="en-US" sz="1100" dirty="0"/>
          </a:p>
        </p:txBody>
      </p:sp>
    </p:spTree>
    <p:extLst>
      <p:ext uri="{BB962C8B-B14F-4D97-AF65-F5344CB8AC3E}">
        <p14:creationId xmlns:p14="http://schemas.microsoft.com/office/powerpoint/2010/main" val="74787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126</a:t>
            </a:fld>
            <a:endParaRPr lang="en-US" sz="1100" dirty="0"/>
          </a:p>
        </p:txBody>
      </p:sp>
    </p:spTree>
    <p:extLst>
      <p:ext uri="{BB962C8B-B14F-4D97-AF65-F5344CB8AC3E}">
        <p14:creationId xmlns:p14="http://schemas.microsoft.com/office/powerpoint/2010/main" val="1422749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132</a:t>
            </a:fld>
            <a:endParaRPr lang="en-US" sz="1100" dirty="0"/>
          </a:p>
        </p:txBody>
      </p:sp>
    </p:spTree>
    <p:extLst>
      <p:ext uri="{BB962C8B-B14F-4D97-AF65-F5344CB8AC3E}">
        <p14:creationId xmlns:p14="http://schemas.microsoft.com/office/powerpoint/2010/main" val="3101662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133</a:t>
            </a:fld>
            <a:endParaRPr lang="en-US" sz="1100" dirty="0"/>
          </a:p>
        </p:txBody>
      </p:sp>
    </p:spTree>
    <p:extLst>
      <p:ext uri="{BB962C8B-B14F-4D97-AF65-F5344CB8AC3E}">
        <p14:creationId xmlns:p14="http://schemas.microsoft.com/office/powerpoint/2010/main" val="248647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134</a:t>
            </a:fld>
            <a:endParaRPr lang="en-US" sz="1100" dirty="0"/>
          </a:p>
        </p:txBody>
      </p:sp>
    </p:spTree>
    <p:extLst>
      <p:ext uri="{BB962C8B-B14F-4D97-AF65-F5344CB8AC3E}">
        <p14:creationId xmlns:p14="http://schemas.microsoft.com/office/powerpoint/2010/main" val="1741524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136</a:t>
            </a:fld>
            <a:endParaRPr lang="en-US" sz="1100" dirty="0"/>
          </a:p>
        </p:txBody>
      </p:sp>
    </p:spTree>
    <p:extLst>
      <p:ext uri="{BB962C8B-B14F-4D97-AF65-F5344CB8AC3E}">
        <p14:creationId xmlns:p14="http://schemas.microsoft.com/office/powerpoint/2010/main" val="1251979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137</a:t>
            </a:fld>
            <a:endParaRPr lang="en-US" sz="1100" dirty="0"/>
          </a:p>
        </p:txBody>
      </p:sp>
    </p:spTree>
    <p:extLst>
      <p:ext uri="{BB962C8B-B14F-4D97-AF65-F5344CB8AC3E}">
        <p14:creationId xmlns:p14="http://schemas.microsoft.com/office/powerpoint/2010/main" val="267660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138</a:t>
            </a:fld>
            <a:endParaRPr lang="en-US" sz="1100" dirty="0"/>
          </a:p>
        </p:txBody>
      </p:sp>
    </p:spTree>
    <p:extLst>
      <p:ext uri="{BB962C8B-B14F-4D97-AF65-F5344CB8AC3E}">
        <p14:creationId xmlns:p14="http://schemas.microsoft.com/office/powerpoint/2010/main" val="277687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E2B7-49F2-4D5E-B40A-22F8E8146683}" type="slidenum">
              <a:rPr lang="en-US" smtClean="0"/>
              <a:pPr/>
              <a:t>5</a:t>
            </a:fld>
            <a:endParaRPr lang="en-US" dirty="0"/>
          </a:p>
        </p:txBody>
      </p:sp>
    </p:spTree>
    <p:extLst>
      <p:ext uri="{BB962C8B-B14F-4D97-AF65-F5344CB8AC3E}">
        <p14:creationId xmlns:p14="http://schemas.microsoft.com/office/powerpoint/2010/main" val="20584600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139</a:t>
            </a:fld>
            <a:endParaRPr lang="en-US" sz="1100" dirty="0"/>
          </a:p>
        </p:txBody>
      </p:sp>
    </p:spTree>
    <p:extLst>
      <p:ext uri="{BB962C8B-B14F-4D97-AF65-F5344CB8AC3E}">
        <p14:creationId xmlns:p14="http://schemas.microsoft.com/office/powerpoint/2010/main" val="2420530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141</a:t>
            </a:fld>
            <a:endParaRPr lang="en-US" sz="1100" dirty="0"/>
          </a:p>
        </p:txBody>
      </p:sp>
    </p:spTree>
    <p:extLst>
      <p:ext uri="{BB962C8B-B14F-4D97-AF65-F5344CB8AC3E}">
        <p14:creationId xmlns:p14="http://schemas.microsoft.com/office/powerpoint/2010/main" val="3999402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144</a:t>
            </a:fld>
            <a:endParaRPr lang="en-US" sz="1100" dirty="0"/>
          </a:p>
        </p:txBody>
      </p:sp>
    </p:spTree>
    <p:extLst>
      <p:ext uri="{BB962C8B-B14F-4D97-AF65-F5344CB8AC3E}">
        <p14:creationId xmlns:p14="http://schemas.microsoft.com/office/powerpoint/2010/main" val="35685324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145</a:t>
            </a:fld>
            <a:endParaRPr lang="en-US" sz="1100" dirty="0"/>
          </a:p>
        </p:txBody>
      </p:sp>
    </p:spTree>
    <p:extLst>
      <p:ext uri="{BB962C8B-B14F-4D97-AF65-F5344CB8AC3E}">
        <p14:creationId xmlns:p14="http://schemas.microsoft.com/office/powerpoint/2010/main" val="2073604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146</a:t>
            </a:fld>
            <a:endParaRPr lang="en-US" sz="1100" dirty="0"/>
          </a:p>
        </p:txBody>
      </p:sp>
    </p:spTree>
    <p:extLst>
      <p:ext uri="{BB962C8B-B14F-4D97-AF65-F5344CB8AC3E}">
        <p14:creationId xmlns:p14="http://schemas.microsoft.com/office/powerpoint/2010/main" val="1337149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147</a:t>
            </a:fld>
            <a:endParaRPr lang="en-US" sz="1100" dirty="0"/>
          </a:p>
        </p:txBody>
      </p:sp>
    </p:spTree>
    <p:extLst>
      <p:ext uri="{BB962C8B-B14F-4D97-AF65-F5344CB8AC3E}">
        <p14:creationId xmlns:p14="http://schemas.microsoft.com/office/powerpoint/2010/main" val="11251633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148</a:t>
            </a:fld>
            <a:endParaRPr lang="en-US" sz="1100" dirty="0"/>
          </a:p>
        </p:txBody>
      </p:sp>
    </p:spTree>
    <p:extLst>
      <p:ext uri="{BB962C8B-B14F-4D97-AF65-F5344CB8AC3E}">
        <p14:creationId xmlns:p14="http://schemas.microsoft.com/office/powerpoint/2010/main" val="2314661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149</a:t>
            </a:fld>
            <a:endParaRPr lang="en-US" sz="1100" dirty="0"/>
          </a:p>
        </p:txBody>
      </p:sp>
    </p:spTree>
    <p:extLst>
      <p:ext uri="{BB962C8B-B14F-4D97-AF65-F5344CB8AC3E}">
        <p14:creationId xmlns:p14="http://schemas.microsoft.com/office/powerpoint/2010/main" val="3486351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150</a:t>
            </a:fld>
            <a:endParaRPr lang="en-US" sz="1100" dirty="0"/>
          </a:p>
        </p:txBody>
      </p:sp>
    </p:spTree>
    <p:extLst>
      <p:ext uri="{BB962C8B-B14F-4D97-AF65-F5344CB8AC3E}">
        <p14:creationId xmlns:p14="http://schemas.microsoft.com/office/powerpoint/2010/main" val="1041789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151</a:t>
            </a:fld>
            <a:endParaRPr lang="en-US" sz="1100" dirty="0"/>
          </a:p>
        </p:txBody>
      </p:sp>
    </p:spTree>
    <p:extLst>
      <p:ext uri="{BB962C8B-B14F-4D97-AF65-F5344CB8AC3E}">
        <p14:creationId xmlns:p14="http://schemas.microsoft.com/office/powerpoint/2010/main" val="37835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E2B7-49F2-4D5E-B40A-22F8E8146683}" type="slidenum">
              <a:rPr lang="en-US" smtClean="0"/>
              <a:pPr/>
              <a:t>6</a:t>
            </a:fld>
            <a:endParaRPr lang="en-US" dirty="0"/>
          </a:p>
        </p:txBody>
      </p:sp>
    </p:spTree>
    <p:extLst>
      <p:ext uri="{BB962C8B-B14F-4D97-AF65-F5344CB8AC3E}">
        <p14:creationId xmlns:p14="http://schemas.microsoft.com/office/powerpoint/2010/main" val="20662453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152</a:t>
            </a:fld>
            <a:endParaRPr lang="en-US" sz="1100" dirty="0"/>
          </a:p>
        </p:txBody>
      </p:sp>
    </p:spTree>
    <p:extLst>
      <p:ext uri="{BB962C8B-B14F-4D97-AF65-F5344CB8AC3E}">
        <p14:creationId xmlns:p14="http://schemas.microsoft.com/office/powerpoint/2010/main" val="522474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153</a:t>
            </a:fld>
            <a:endParaRPr lang="en-US" sz="1100" dirty="0"/>
          </a:p>
        </p:txBody>
      </p:sp>
    </p:spTree>
    <p:extLst>
      <p:ext uri="{BB962C8B-B14F-4D97-AF65-F5344CB8AC3E}">
        <p14:creationId xmlns:p14="http://schemas.microsoft.com/office/powerpoint/2010/main" val="1259462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155</a:t>
            </a:fld>
            <a:endParaRPr lang="en-US" sz="1100" dirty="0"/>
          </a:p>
        </p:txBody>
      </p:sp>
    </p:spTree>
    <p:extLst>
      <p:ext uri="{BB962C8B-B14F-4D97-AF65-F5344CB8AC3E}">
        <p14:creationId xmlns:p14="http://schemas.microsoft.com/office/powerpoint/2010/main" val="16090648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156</a:t>
            </a:fld>
            <a:endParaRPr lang="en-US" sz="1100" dirty="0"/>
          </a:p>
        </p:txBody>
      </p:sp>
    </p:spTree>
    <p:extLst>
      <p:ext uri="{BB962C8B-B14F-4D97-AF65-F5344CB8AC3E}">
        <p14:creationId xmlns:p14="http://schemas.microsoft.com/office/powerpoint/2010/main" val="4214713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157</a:t>
            </a:fld>
            <a:endParaRPr lang="en-US" sz="1100" dirty="0"/>
          </a:p>
        </p:txBody>
      </p:sp>
    </p:spTree>
    <p:extLst>
      <p:ext uri="{BB962C8B-B14F-4D97-AF65-F5344CB8AC3E}">
        <p14:creationId xmlns:p14="http://schemas.microsoft.com/office/powerpoint/2010/main" val="20003600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159</a:t>
            </a:fld>
            <a:endParaRPr lang="en-US" sz="1100" dirty="0"/>
          </a:p>
        </p:txBody>
      </p:sp>
    </p:spTree>
    <p:extLst>
      <p:ext uri="{BB962C8B-B14F-4D97-AF65-F5344CB8AC3E}">
        <p14:creationId xmlns:p14="http://schemas.microsoft.com/office/powerpoint/2010/main" val="24177984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160</a:t>
            </a:fld>
            <a:endParaRPr lang="en-US" sz="1100" dirty="0"/>
          </a:p>
        </p:txBody>
      </p:sp>
    </p:spTree>
    <p:extLst>
      <p:ext uri="{BB962C8B-B14F-4D97-AF65-F5344CB8AC3E}">
        <p14:creationId xmlns:p14="http://schemas.microsoft.com/office/powerpoint/2010/main" val="2106387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a:latin typeface="Arial" pitchFamily="34" charset="0"/>
            </a:endParaRPr>
          </a:p>
        </p:txBody>
      </p:sp>
      <p:sp>
        <p:nvSpPr>
          <p:cNvPr id="143364" name="Slide Number Placeholder 3"/>
          <p:cNvSpPr txBox="1">
            <a:spLocks noGrp="1"/>
          </p:cNvSpPr>
          <p:nvPr/>
        </p:nvSpPr>
        <p:spPr bwMode="auto">
          <a:xfrm>
            <a:off x="7088857" y="5089720"/>
            <a:ext cx="5423098" cy="268123"/>
          </a:xfrm>
          <a:prstGeom prst="rect">
            <a:avLst/>
          </a:prstGeom>
          <a:noFill/>
          <a:ln w="9525">
            <a:noFill/>
            <a:miter lim="800000"/>
            <a:headEnd/>
            <a:tailEnd/>
          </a:ln>
        </p:spPr>
        <p:txBody>
          <a:bodyPr lIns="93331" tIns="46662" rIns="93331" bIns="46662" anchor="b"/>
          <a:lstStyle/>
          <a:p>
            <a:pPr algn="r" defTabSz="933425"/>
            <a:fld id="{ED86B232-9095-4DEA-B087-BD086049E954}" type="slidenum">
              <a:rPr lang="en-US" sz="1100"/>
              <a:pPr algn="r" defTabSz="933425"/>
              <a:t>161</a:t>
            </a:fld>
            <a:endParaRPr lang="en-US" sz="1100" dirty="0"/>
          </a:p>
        </p:txBody>
      </p:sp>
    </p:spTree>
    <p:extLst>
      <p:ext uri="{BB962C8B-B14F-4D97-AF65-F5344CB8AC3E}">
        <p14:creationId xmlns:p14="http://schemas.microsoft.com/office/powerpoint/2010/main" val="2396992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492">
              <a:defRPr>
                <a:solidFill>
                  <a:schemeClr val="tx1"/>
                </a:solidFill>
                <a:latin typeface="Arial" panose="020B0604020202020204" pitchFamily="34" charset="0"/>
                <a:cs typeface="Arial" panose="020B0604020202020204" pitchFamily="34" charset="0"/>
              </a:defRPr>
            </a:lvl1pPr>
            <a:lvl2pPr marL="761995" indent="-293076" defTabSz="952492">
              <a:defRPr>
                <a:solidFill>
                  <a:schemeClr val="tx1"/>
                </a:solidFill>
                <a:latin typeface="Arial" panose="020B0604020202020204" pitchFamily="34" charset="0"/>
                <a:cs typeface="Arial" panose="020B0604020202020204" pitchFamily="34" charset="0"/>
              </a:defRPr>
            </a:lvl2pPr>
            <a:lvl3pPr marL="1172301" indent="-234460" defTabSz="952492">
              <a:defRPr>
                <a:solidFill>
                  <a:schemeClr val="tx1"/>
                </a:solidFill>
                <a:latin typeface="Arial" panose="020B0604020202020204" pitchFamily="34" charset="0"/>
                <a:cs typeface="Arial" panose="020B0604020202020204" pitchFamily="34" charset="0"/>
              </a:defRPr>
            </a:lvl3pPr>
            <a:lvl4pPr marL="1641223" indent="-234460" defTabSz="952492">
              <a:defRPr>
                <a:solidFill>
                  <a:schemeClr val="tx1"/>
                </a:solidFill>
                <a:latin typeface="Arial" panose="020B0604020202020204" pitchFamily="34" charset="0"/>
                <a:cs typeface="Arial" panose="020B0604020202020204" pitchFamily="34" charset="0"/>
              </a:defRPr>
            </a:lvl4pPr>
            <a:lvl5pPr marL="2110142" indent="-234460" defTabSz="952492">
              <a:defRPr>
                <a:solidFill>
                  <a:schemeClr val="tx1"/>
                </a:solidFill>
                <a:latin typeface="Arial" panose="020B0604020202020204" pitchFamily="34" charset="0"/>
                <a:cs typeface="Arial" panose="020B0604020202020204" pitchFamily="34" charset="0"/>
              </a:defRPr>
            </a:lvl5pPr>
            <a:lvl6pPr marL="2579062" indent="-234460" defTabSz="952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7984" indent="-234460" defTabSz="952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6904" indent="-234460" defTabSz="952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5824" indent="-234460" defTabSz="952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CD084B-A6B3-4652-9B20-BF967721166D}" type="slidenum">
              <a:rPr lang="en-US" altLang="en-US"/>
              <a:pPr/>
              <a:t>164</a:t>
            </a:fld>
            <a:endParaRPr lang="en-US" altLang="en-US"/>
          </a:p>
        </p:txBody>
      </p:sp>
      <p:sp>
        <p:nvSpPr>
          <p:cNvPr id="17411" name="Rectangle 7"/>
          <p:cNvSpPr txBox="1">
            <a:spLocks noGrp="1" noChangeArrowheads="1"/>
          </p:cNvSpPr>
          <p:nvPr/>
        </p:nvSpPr>
        <p:spPr bwMode="auto">
          <a:xfrm>
            <a:off x="4335548" y="8975572"/>
            <a:ext cx="3314899" cy="47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2" tIns="47664" rIns="95332" bIns="47664" anchor="b"/>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C699362-2E4C-43A4-803E-8A7131A9D7F1}" type="slidenum">
              <a:rPr lang="en-US" altLang="en-US" sz="1100"/>
              <a:pPr algn="r" eaLnBrk="1" hangingPunct="1"/>
              <a:t>164</a:t>
            </a:fld>
            <a:endParaRPr lang="en-US" altLang="en-US" sz="1100"/>
          </a:p>
        </p:txBody>
      </p:sp>
      <p:sp>
        <p:nvSpPr>
          <p:cNvPr id="17412" name="Rectangle 2"/>
          <p:cNvSpPr>
            <a:spLocks noGrp="1" noRot="1" noChangeAspect="1" noChangeArrowheads="1" noTextEdit="1"/>
          </p:cNvSpPr>
          <p:nvPr>
            <p:ph type="sldImg"/>
          </p:nvPr>
        </p:nvSpPr>
        <p:spPr>
          <a:xfrm>
            <a:off x="1462088" y="708025"/>
            <a:ext cx="4721225" cy="3541713"/>
          </a:xfrm>
          <a:ln/>
        </p:spPr>
      </p:sp>
      <p:sp>
        <p:nvSpPr>
          <p:cNvPr id="17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185856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defTabSz="868178" fontAlgn="auto">
              <a:spcBef>
                <a:spcPts val="0"/>
              </a:spcBef>
              <a:spcAft>
                <a:spcPts val="0"/>
              </a:spcAft>
              <a:defRPr/>
            </a:pPr>
            <a:fld id="{1BD9815D-5E8A-4625-A8EF-A75762004469}" type="slidenum">
              <a:rPr lang="en-US" sz="1700" kern="0">
                <a:solidFill>
                  <a:sysClr val="windowText" lastClr="000000"/>
                </a:solidFill>
              </a:rPr>
              <a:pPr defTabSz="868178" fontAlgn="auto">
                <a:spcBef>
                  <a:spcPts val="0"/>
                </a:spcBef>
                <a:spcAft>
                  <a:spcPts val="0"/>
                </a:spcAft>
                <a:defRPr/>
              </a:pPr>
              <a:t>165</a:t>
            </a:fld>
            <a:endParaRPr lang="en-US" sz="1700" kern="0">
              <a:solidFill>
                <a:sysClr val="windowText" lastClr="000000"/>
              </a:solidFill>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3" name="Slide Number Placeholder 3"/>
          <p:cNvSpPr txBox="1">
            <a:spLocks noGrp="1"/>
          </p:cNvSpPr>
          <p:nvPr/>
        </p:nvSpPr>
        <p:spPr bwMode="auto">
          <a:xfrm>
            <a:off x="5233784" y="6658445"/>
            <a:ext cx="4000162" cy="35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9" tIns="45868" rIns="91739" bIns="45868" anchor="b"/>
          <a:lstStyle>
            <a:lvl1pPr defTabSz="930275" eaLnBrk="0" hangingPunct="0">
              <a:defRPr>
                <a:solidFill>
                  <a:schemeClr val="tx1"/>
                </a:solidFill>
                <a:latin typeface="Arial" charset="0"/>
                <a:cs typeface="Arial" charset="0"/>
              </a:defRPr>
            </a:lvl1pPr>
            <a:lvl2pPr marL="742950" indent="-285750" defTabSz="930275" eaLnBrk="0" hangingPunct="0">
              <a:defRPr>
                <a:solidFill>
                  <a:schemeClr val="tx1"/>
                </a:solidFill>
                <a:latin typeface="Arial" charset="0"/>
                <a:cs typeface="Arial" charset="0"/>
              </a:defRPr>
            </a:lvl2pPr>
            <a:lvl3pPr marL="1143000" indent="-228600" defTabSz="930275" eaLnBrk="0" hangingPunct="0">
              <a:defRPr>
                <a:solidFill>
                  <a:schemeClr val="tx1"/>
                </a:solidFill>
                <a:latin typeface="Arial" charset="0"/>
                <a:cs typeface="Arial" charset="0"/>
              </a:defRPr>
            </a:lvl3pPr>
            <a:lvl4pPr marL="1600200" indent="-228600" defTabSz="930275" eaLnBrk="0" hangingPunct="0">
              <a:defRPr>
                <a:solidFill>
                  <a:schemeClr val="tx1"/>
                </a:solidFill>
                <a:latin typeface="Arial" charset="0"/>
                <a:cs typeface="Arial" charset="0"/>
              </a:defRPr>
            </a:lvl4pPr>
            <a:lvl5pPr marL="2057400" indent="-228600" defTabSz="930275" eaLnBrk="0" hangingPunct="0">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pPr algn="r" defTabSz="883250" eaLnBrk="1" fontAlgn="auto" hangingPunct="1">
              <a:spcBef>
                <a:spcPts val="0"/>
              </a:spcBef>
              <a:spcAft>
                <a:spcPts val="0"/>
              </a:spcAft>
              <a:defRPr/>
            </a:pPr>
            <a:fld id="{B78D4131-ECE0-4279-A722-18151266F9A2}" type="slidenum">
              <a:rPr lang="en-US" sz="1100" kern="0"/>
              <a:pPr algn="r" defTabSz="883250" eaLnBrk="1" fontAlgn="auto" hangingPunct="1">
                <a:spcBef>
                  <a:spcPts val="0"/>
                </a:spcBef>
                <a:spcAft>
                  <a:spcPts val="0"/>
                </a:spcAft>
                <a:defRPr/>
              </a:pPr>
              <a:t>165</a:t>
            </a:fld>
            <a:endParaRPr lang="en-US" sz="1100" kern="0"/>
          </a:p>
        </p:txBody>
      </p:sp>
    </p:spTree>
    <p:extLst>
      <p:ext uri="{BB962C8B-B14F-4D97-AF65-F5344CB8AC3E}">
        <p14:creationId xmlns:p14="http://schemas.microsoft.com/office/powerpoint/2010/main" val="254827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E2B7-49F2-4D5E-B40A-22F8E8146683}" type="slidenum">
              <a:rPr lang="en-US" smtClean="0"/>
              <a:pPr/>
              <a:t>7</a:t>
            </a:fld>
            <a:endParaRPr lang="en-US" dirty="0"/>
          </a:p>
        </p:txBody>
      </p:sp>
    </p:spTree>
    <p:extLst>
      <p:ext uri="{BB962C8B-B14F-4D97-AF65-F5344CB8AC3E}">
        <p14:creationId xmlns:p14="http://schemas.microsoft.com/office/powerpoint/2010/main" val="248412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E2B7-49F2-4D5E-B40A-22F8E8146683}" type="slidenum">
              <a:rPr lang="en-US" smtClean="0"/>
              <a:pPr/>
              <a:t>15</a:t>
            </a:fld>
            <a:endParaRPr lang="en-US" dirty="0"/>
          </a:p>
        </p:txBody>
      </p:sp>
    </p:spTree>
    <p:extLst>
      <p:ext uri="{BB962C8B-B14F-4D97-AF65-F5344CB8AC3E}">
        <p14:creationId xmlns:p14="http://schemas.microsoft.com/office/powerpoint/2010/main" val="192169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E2B7-49F2-4D5E-B40A-22F8E8146683}" type="slidenum">
              <a:rPr lang="en-US" smtClean="0"/>
              <a:pPr/>
              <a:t>16</a:t>
            </a:fld>
            <a:endParaRPr lang="en-US" dirty="0"/>
          </a:p>
        </p:txBody>
      </p:sp>
    </p:spTree>
    <p:extLst>
      <p:ext uri="{BB962C8B-B14F-4D97-AF65-F5344CB8AC3E}">
        <p14:creationId xmlns:p14="http://schemas.microsoft.com/office/powerpoint/2010/main" val="1570677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rot="16200000">
            <a:off x="7923479" y="5640124"/>
            <a:ext cx="2176462" cy="244475"/>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a:cs typeface="+mn-cs"/>
              </a:rPr>
              <a:t>© Copyright, The Joint Commission</a:t>
            </a:r>
          </a:p>
        </p:txBody>
      </p:sp>
      <p:sp>
        <p:nvSpPr>
          <p:cNvPr id="6" name="Freeform 38"/>
          <p:cNvSpPr>
            <a:spLocks/>
          </p:cNvSpPr>
          <p:nvPr userDrawn="1"/>
        </p:nvSpPr>
        <p:spPr bwMode="auto">
          <a:xfrm>
            <a:off x="103188" y="1028700"/>
            <a:ext cx="914400" cy="914400"/>
          </a:xfrm>
          <a:custGeom>
            <a:avLst/>
            <a:gdLst>
              <a:gd name="T0" fmla="*/ 0 w 576"/>
              <a:gd name="T1" fmla="*/ 0 h 576"/>
              <a:gd name="T2" fmla="*/ 2147483647 w 576"/>
              <a:gd name="T3" fmla="*/ 0 h 576"/>
              <a:gd name="T4" fmla="*/ 0 w 576"/>
              <a:gd name="T5" fmla="*/ 2147483647 h 576"/>
              <a:gd name="T6" fmla="*/ 0 w 576"/>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576">
                <a:moveTo>
                  <a:pt x="0" y="0"/>
                </a:moveTo>
                <a:lnTo>
                  <a:pt x="576" y="0"/>
                </a:lnTo>
                <a:lnTo>
                  <a:pt x="0" y="576"/>
                </a:lnTo>
                <a:lnTo>
                  <a:pt x="0" y="0"/>
                </a:lnTo>
                <a:close/>
              </a:path>
            </a:pathLst>
          </a:custGeom>
          <a:solidFill>
            <a:srgbClr val="E3B11F"/>
          </a:solidFill>
          <a:ln w="9525">
            <a:noFill/>
            <a:round/>
            <a:headEnd/>
            <a:tailEnd/>
          </a:ln>
        </p:spPr>
        <p:txBody>
          <a:bodyPr wrap="none" anchor="ctr"/>
          <a:lstStyle/>
          <a:p>
            <a:pPr>
              <a:defRPr/>
            </a:pPr>
            <a:endParaRPr lang="en-US">
              <a:latin typeface="Arial" charset="0"/>
              <a:cs typeface="Arial" charset="0"/>
            </a:endParaRPr>
          </a:p>
        </p:txBody>
      </p:sp>
      <p:sp>
        <p:nvSpPr>
          <p:cNvPr id="7" name="Freeform 75"/>
          <p:cNvSpPr>
            <a:spLocks/>
          </p:cNvSpPr>
          <p:nvPr userDrawn="1"/>
        </p:nvSpPr>
        <p:spPr bwMode="auto">
          <a:xfrm>
            <a:off x="1588" y="923925"/>
            <a:ext cx="914400" cy="914400"/>
          </a:xfrm>
          <a:custGeom>
            <a:avLst/>
            <a:gdLst>
              <a:gd name="T0" fmla="*/ 0 w 576"/>
              <a:gd name="T1" fmla="*/ 0 h 576"/>
              <a:gd name="T2" fmla="*/ 2147483647 w 576"/>
              <a:gd name="T3" fmla="*/ 0 h 576"/>
              <a:gd name="T4" fmla="*/ 0 w 576"/>
              <a:gd name="T5" fmla="*/ 2147483647 h 576"/>
              <a:gd name="T6" fmla="*/ 0 w 576"/>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576">
                <a:moveTo>
                  <a:pt x="0" y="0"/>
                </a:moveTo>
                <a:lnTo>
                  <a:pt x="576" y="0"/>
                </a:lnTo>
                <a:lnTo>
                  <a:pt x="0" y="576"/>
                </a:lnTo>
                <a:lnTo>
                  <a:pt x="0" y="0"/>
                </a:lnTo>
                <a:close/>
              </a:path>
            </a:pathLst>
          </a:custGeom>
          <a:solidFill>
            <a:srgbClr val="00478F"/>
          </a:solidFill>
          <a:ln w="9525">
            <a:noFill/>
            <a:round/>
            <a:headEnd/>
            <a:tailEnd/>
          </a:ln>
        </p:spPr>
        <p:txBody>
          <a:bodyPr wrap="none" anchor="ctr"/>
          <a:lstStyle/>
          <a:p>
            <a:pPr>
              <a:defRPr/>
            </a:pPr>
            <a:endParaRPr lang="en-US">
              <a:latin typeface="Arial" charset="0"/>
              <a:cs typeface="Arial" charset="0"/>
            </a:endParaRPr>
          </a:p>
        </p:txBody>
      </p:sp>
      <p:sp>
        <p:nvSpPr>
          <p:cNvPr id="8197" name="Rectangle 5"/>
          <p:cNvSpPr>
            <a:spLocks noGrp="1" noChangeArrowheads="1"/>
          </p:cNvSpPr>
          <p:nvPr>
            <p:ph type="ctrTitle"/>
          </p:nvPr>
        </p:nvSpPr>
        <p:spPr>
          <a:xfrm>
            <a:off x="903288" y="1670050"/>
            <a:ext cx="7773987" cy="1143000"/>
          </a:xfrm>
        </p:spPr>
        <p:txBody>
          <a:bodyPr/>
          <a:lstStyle>
            <a:lvl1pPr algn="ctr">
              <a:defRPr/>
            </a:lvl1pPr>
          </a:lstStyle>
          <a:p>
            <a:r>
              <a:rPr lang="en-US" dirty="0"/>
              <a:t>Click to edit Master title style</a:t>
            </a:r>
          </a:p>
        </p:txBody>
      </p:sp>
      <p:sp>
        <p:nvSpPr>
          <p:cNvPr id="8198" name="Rectangle 6"/>
          <p:cNvSpPr>
            <a:spLocks noGrp="1" noChangeArrowheads="1"/>
          </p:cNvSpPr>
          <p:nvPr>
            <p:ph type="subTitle" idx="1"/>
          </p:nvPr>
        </p:nvSpPr>
        <p:spPr>
          <a:xfrm>
            <a:off x="903288" y="2984500"/>
            <a:ext cx="7773987" cy="1752600"/>
          </a:xfrm>
        </p:spPr>
        <p:txBody>
          <a:bodyPr/>
          <a:lstStyle>
            <a:lvl1pPr marL="0" indent="0" algn="ctr">
              <a:buFont typeface="Wingdings 3" pitchFamily="18" charset="2"/>
              <a:buNone/>
              <a:defRPr sz="3600" cap="small" baseline="0">
                <a:latin typeface="Calibri" pitchFamily="34" charset="0"/>
                <a:cs typeface="Arial" pitchFamily="34" charset="0"/>
              </a:defRPr>
            </a:lvl1pPr>
          </a:lstStyle>
          <a:p>
            <a:r>
              <a:rPr lang="en-US" dirty="0"/>
              <a:t>Click to edit Master subtitle style</a:t>
            </a:r>
          </a:p>
        </p:txBody>
      </p:sp>
      <p:pic>
        <p:nvPicPr>
          <p:cNvPr id="8" name="Picture 54"/>
          <p:cNvPicPr>
            <a:picLocks noChangeAspect="1" noChangeArrowheads="1"/>
          </p:cNvPicPr>
          <p:nvPr userDrawn="1"/>
        </p:nvPicPr>
        <p:blipFill>
          <a:blip r:embed="rId2" cstate="print"/>
          <a:srcRect/>
          <a:stretch>
            <a:fillRect/>
          </a:stretch>
        </p:blipFill>
        <p:spPr bwMode="auto">
          <a:xfrm>
            <a:off x="37199" y="6465512"/>
            <a:ext cx="2011362" cy="3651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1003300" y="35622"/>
            <a:ext cx="8139114" cy="993078"/>
          </a:xfrm>
        </p:spPr>
        <p:txBody>
          <a:bodyPr/>
          <a:lstStyle/>
          <a:p>
            <a:r>
              <a:rPr lang="en-US" dirty="0"/>
              <a:t>Click to edit Master title style</a:t>
            </a:r>
          </a:p>
        </p:txBody>
      </p:sp>
    </p:spTree>
    <p:extLst>
      <p:ext uri="{BB962C8B-B14F-4D97-AF65-F5344CB8AC3E}">
        <p14:creationId xmlns:p14="http://schemas.microsoft.com/office/powerpoint/2010/main" val="37776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46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rot="16200000">
            <a:off x="7923479" y="5640124"/>
            <a:ext cx="2176462" cy="244475"/>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a:cs typeface="+mn-cs"/>
              </a:rPr>
              <a:t>© Copyright, The Joint Commission</a:t>
            </a:r>
          </a:p>
        </p:txBody>
      </p:sp>
      <p:sp>
        <p:nvSpPr>
          <p:cNvPr id="6" name="Freeform 38"/>
          <p:cNvSpPr>
            <a:spLocks/>
          </p:cNvSpPr>
          <p:nvPr userDrawn="1"/>
        </p:nvSpPr>
        <p:spPr bwMode="auto">
          <a:xfrm>
            <a:off x="103188" y="1028700"/>
            <a:ext cx="914400" cy="914400"/>
          </a:xfrm>
          <a:custGeom>
            <a:avLst/>
            <a:gdLst>
              <a:gd name="T0" fmla="*/ 0 w 576"/>
              <a:gd name="T1" fmla="*/ 0 h 576"/>
              <a:gd name="T2" fmla="*/ 2147483647 w 576"/>
              <a:gd name="T3" fmla="*/ 0 h 576"/>
              <a:gd name="T4" fmla="*/ 0 w 576"/>
              <a:gd name="T5" fmla="*/ 2147483647 h 576"/>
              <a:gd name="T6" fmla="*/ 0 w 576"/>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576">
                <a:moveTo>
                  <a:pt x="0" y="0"/>
                </a:moveTo>
                <a:lnTo>
                  <a:pt x="576" y="0"/>
                </a:lnTo>
                <a:lnTo>
                  <a:pt x="0" y="576"/>
                </a:lnTo>
                <a:lnTo>
                  <a:pt x="0" y="0"/>
                </a:lnTo>
                <a:close/>
              </a:path>
            </a:pathLst>
          </a:custGeom>
          <a:solidFill>
            <a:srgbClr val="E3B11F"/>
          </a:solidFill>
          <a:ln w="9525">
            <a:noFill/>
            <a:round/>
            <a:headEnd/>
            <a:tailEnd/>
          </a:ln>
        </p:spPr>
        <p:txBody>
          <a:bodyPr wrap="none" anchor="ctr"/>
          <a:lstStyle/>
          <a:p>
            <a:pPr>
              <a:defRPr/>
            </a:pPr>
            <a:endParaRPr lang="en-US">
              <a:latin typeface="Arial" charset="0"/>
              <a:cs typeface="Arial" charset="0"/>
            </a:endParaRPr>
          </a:p>
        </p:txBody>
      </p:sp>
      <p:sp>
        <p:nvSpPr>
          <p:cNvPr id="7" name="Freeform 75"/>
          <p:cNvSpPr>
            <a:spLocks/>
          </p:cNvSpPr>
          <p:nvPr userDrawn="1"/>
        </p:nvSpPr>
        <p:spPr bwMode="auto">
          <a:xfrm>
            <a:off x="1588" y="923925"/>
            <a:ext cx="914400" cy="914400"/>
          </a:xfrm>
          <a:custGeom>
            <a:avLst/>
            <a:gdLst>
              <a:gd name="T0" fmla="*/ 0 w 576"/>
              <a:gd name="T1" fmla="*/ 0 h 576"/>
              <a:gd name="T2" fmla="*/ 2147483647 w 576"/>
              <a:gd name="T3" fmla="*/ 0 h 576"/>
              <a:gd name="T4" fmla="*/ 0 w 576"/>
              <a:gd name="T5" fmla="*/ 2147483647 h 576"/>
              <a:gd name="T6" fmla="*/ 0 w 576"/>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576">
                <a:moveTo>
                  <a:pt x="0" y="0"/>
                </a:moveTo>
                <a:lnTo>
                  <a:pt x="576" y="0"/>
                </a:lnTo>
                <a:lnTo>
                  <a:pt x="0" y="576"/>
                </a:lnTo>
                <a:lnTo>
                  <a:pt x="0" y="0"/>
                </a:lnTo>
                <a:close/>
              </a:path>
            </a:pathLst>
          </a:custGeom>
          <a:solidFill>
            <a:srgbClr val="00478F"/>
          </a:solidFill>
          <a:ln w="9525">
            <a:noFill/>
            <a:round/>
            <a:headEnd/>
            <a:tailEnd/>
          </a:ln>
        </p:spPr>
        <p:txBody>
          <a:bodyPr wrap="none" anchor="ctr"/>
          <a:lstStyle/>
          <a:p>
            <a:pPr>
              <a:defRPr/>
            </a:pPr>
            <a:endParaRPr lang="en-US">
              <a:latin typeface="Arial" charset="0"/>
              <a:cs typeface="Arial" charset="0"/>
            </a:endParaRPr>
          </a:p>
        </p:txBody>
      </p:sp>
      <p:sp>
        <p:nvSpPr>
          <p:cNvPr id="8197" name="Rectangle 5"/>
          <p:cNvSpPr>
            <a:spLocks noGrp="1" noChangeArrowheads="1"/>
          </p:cNvSpPr>
          <p:nvPr>
            <p:ph type="ctrTitle"/>
          </p:nvPr>
        </p:nvSpPr>
        <p:spPr>
          <a:xfrm>
            <a:off x="903288" y="1670050"/>
            <a:ext cx="7773987" cy="1143000"/>
          </a:xfrm>
        </p:spPr>
        <p:txBody>
          <a:bodyPr/>
          <a:lstStyle>
            <a:lvl1pPr>
              <a:defRPr/>
            </a:lvl1pPr>
          </a:lstStyle>
          <a:p>
            <a:r>
              <a:rPr lang="en-US" dirty="0"/>
              <a:t>Click to edit Master title style</a:t>
            </a:r>
          </a:p>
        </p:txBody>
      </p:sp>
      <p:sp>
        <p:nvSpPr>
          <p:cNvPr id="8198" name="Rectangle 6"/>
          <p:cNvSpPr>
            <a:spLocks noGrp="1" noChangeArrowheads="1"/>
          </p:cNvSpPr>
          <p:nvPr>
            <p:ph type="subTitle" idx="1"/>
          </p:nvPr>
        </p:nvSpPr>
        <p:spPr>
          <a:xfrm>
            <a:off x="903288" y="2984500"/>
            <a:ext cx="7773987" cy="1752600"/>
          </a:xfrm>
        </p:spPr>
        <p:txBody>
          <a:bodyPr/>
          <a:lstStyle>
            <a:lvl1pPr marL="0" indent="0" algn="ctr">
              <a:buFont typeface="Wingdings 3" pitchFamily="18" charset="2"/>
              <a:buNone/>
              <a:defRPr sz="3200" cap="small" baseline="0">
                <a:latin typeface="Calibri" pitchFamily="34" charset="0"/>
                <a:cs typeface="Arial" pitchFamily="34" charset="0"/>
              </a:defRPr>
            </a:lvl1pPr>
          </a:lstStyle>
          <a:p>
            <a:r>
              <a:rPr lang="en-US" dirty="0"/>
              <a:t>Click to edit Master subtitle style</a:t>
            </a:r>
          </a:p>
        </p:txBody>
      </p:sp>
      <p:pic>
        <p:nvPicPr>
          <p:cNvPr id="8" name="Picture 54"/>
          <p:cNvPicPr>
            <a:picLocks noChangeAspect="1" noChangeArrowheads="1"/>
          </p:cNvPicPr>
          <p:nvPr userDrawn="1"/>
        </p:nvPicPr>
        <p:blipFill>
          <a:blip r:embed="rId2" cstate="print"/>
          <a:srcRect/>
          <a:stretch>
            <a:fillRect/>
          </a:stretch>
        </p:blipFill>
        <p:spPr bwMode="auto">
          <a:xfrm>
            <a:off x="37199" y="6465512"/>
            <a:ext cx="2011362" cy="365125"/>
          </a:xfrm>
          <a:prstGeom prst="rect">
            <a:avLst/>
          </a:prstGeom>
          <a:noFill/>
          <a:ln w="9525">
            <a:noFill/>
            <a:miter lim="800000"/>
            <a:headEnd/>
            <a:tailEnd/>
          </a:ln>
        </p:spPr>
      </p:pic>
    </p:spTree>
    <p:extLst>
      <p:ext uri="{BB962C8B-B14F-4D97-AF65-F5344CB8AC3E}">
        <p14:creationId xmlns:p14="http://schemas.microsoft.com/office/powerpoint/2010/main" val="330141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rot="16200000">
            <a:off x="7923479" y="5640124"/>
            <a:ext cx="2176462" cy="244475"/>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a:cs typeface="+mn-cs"/>
              </a:rPr>
              <a:t>© Copyright, The Joint Commission</a:t>
            </a:r>
          </a:p>
        </p:txBody>
      </p:sp>
      <p:sp>
        <p:nvSpPr>
          <p:cNvPr id="8197" name="Rectangle 5"/>
          <p:cNvSpPr>
            <a:spLocks noGrp="1" noChangeArrowheads="1"/>
          </p:cNvSpPr>
          <p:nvPr>
            <p:ph type="ctrTitle"/>
          </p:nvPr>
        </p:nvSpPr>
        <p:spPr>
          <a:xfrm>
            <a:off x="750888" y="2144182"/>
            <a:ext cx="7978245" cy="4129617"/>
          </a:xfrm>
        </p:spPr>
        <p:txBody>
          <a:bodyPr/>
          <a:lstStyle>
            <a:lvl1pPr>
              <a:defRPr/>
            </a:lvl1pPr>
          </a:lstStyle>
          <a:p>
            <a:r>
              <a:rPr lang="en-US" dirty="0"/>
              <a:t>Click to edit Master title style</a:t>
            </a:r>
          </a:p>
        </p:txBody>
      </p:sp>
      <p:pic>
        <p:nvPicPr>
          <p:cNvPr id="8" name="Picture 54"/>
          <p:cNvPicPr>
            <a:picLocks noChangeAspect="1" noChangeArrowheads="1"/>
          </p:cNvPicPr>
          <p:nvPr userDrawn="1"/>
        </p:nvPicPr>
        <p:blipFill>
          <a:blip r:embed="rId2" cstate="print"/>
          <a:srcRect/>
          <a:stretch>
            <a:fillRect/>
          </a:stretch>
        </p:blipFill>
        <p:spPr bwMode="auto">
          <a:xfrm>
            <a:off x="37199" y="6465512"/>
            <a:ext cx="2011362" cy="365125"/>
          </a:xfrm>
          <a:prstGeom prst="rect">
            <a:avLst/>
          </a:prstGeom>
          <a:noFill/>
          <a:ln w="9525">
            <a:noFill/>
            <a:miter lim="800000"/>
            <a:headEnd/>
            <a:tailEnd/>
          </a:ln>
        </p:spPr>
      </p:pic>
      <p:sp>
        <p:nvSpPr>
          <p:cNvPr id="9" name="Text Box 19"/>
          <p:cNvSpPr txBox="1">
            <a:spLocks noChangeArrowheads="1"/>
          </p:cNvSpPr>
          <p:nvPr userDrawn="1"/>
        </p:nvSpPr>
        <p:spPr bwMode="auto">
          <a:xfrm>
            <a:off x="5344737" y="6483860"/>
            <a:ext cx="3521075" cy="369332"/>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sz="1200" b="1" dirty="0">
                <a:cs typeface="+mn-cs"/>
              </a:rPr>
              <a:t>Department of Engineering 2017</a:t>
            </a:r>
            <a:r>
              <a:rPr lang="en-US" sz="1200" dirty="0">
                <a:cs typeface="+mn-cs"/>
              </a:rPr>
              <a:t> </a:t>
            </a:r>
            <a:r>
              <a:rPr lang="en-US" sz="1200" b="1" dirty="0">
                <a:cs typeface="+mn-cs"/>
              </a:rPr>
              <a:t>-</a:t>
            </a:r>
            <a:r>
              <a:rPr lang="en-US" sz="1200" dirty="0">
                <a:cs typeface="+mn-cs"/>
              </a:rPr>
              <a:t> </a:t>
            </a:r>
            <a:fld id="{8B49EEC0-54E8-4A86-93B2-C740811A1225}" type="slidenum">
              <a:rPr lang="en-US" sz="1800" b="1" smtClean="0">
                <a:cs typeface="+mn-cs"/>
              </a:rPr>
              <a:pPr algn="r" eaLnBrk="1" hangingPunct="1">
                <a:defRPr/>
              </a:pPr>
              <a:t>‹#›</a:t>
            </a:fld>
            <a:endParaRPr lang="en-US" sz="1800" b="1" dirty="0">
              <a:cs typeface="+mn-cs"/>
            </a:endParaRPr>
          </a:p>
        </p:txBody>
      </p:sp>
    </p:spTree>
    <p:extLst>
      <p:ext uri="{BB962C8B-B14F-4D97-AF65-F5344CB8AC3E}">
        <p14:creationId xmlns:p14="http://schemas.microsoft.com/office/powerpoint/2010/main" val="584937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652" y="35622"/>
            <a:ext cx="8210761" cy="993078"/>
          </a:xfrm>
        </p:spPr>
        <p:txBody>
          <a:bodyPr/>
          <a:lstStyle>
            <a:lvl1pPr>
              <a:defRPr sz="3600" i="1">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712787" y="1409703"/>
            <a:ext cx="7964487" cy="4847164"/>
          </a:xfrm>
        </p:spPr>
        <p:txBody>
          <a:bodyPr/>
          <a:lstStyle>
            <a:lvl1pPr>
              <a:spcBef>
                <a:spcPts val="0"/>
              </a:spcBef>
              <a:spcAft>
                <a:spcPts val="1200"/>
              </a:spcAft>
              <a:defRPr sz="2800"/>
            </a:lvl1pPr>
            <a:lvl2pPr marL="804863" indent="-347663">
              <a:spcBef>
                <a:spcPts val="0"/>
              </a:spcBef>
              <a:spcAft>
                <a:spcPts val="1200"/>
              </a:spcAft>
              <a:buSzPct val="70000"/>
              <a:defRPr sz="2800"/>
            </a:lvl2pPr>
            <a:lvl3pPr marL="1084263" indent="-228600">
              <a:spcBef>
                <a:spcPts val="0"/>
              </a:spcBef>
              <a:spcAft>
                <a:spcPts val="1200"/>
              </a:spcAft>
              <a:defRPr sz="2800"/>
            </a:lvl3pPr>
            <a:lvl4pPr marL="1430338" indent="-228600">
              <a:spcBef>
                <a:spcPts val="0"/>
              </a:spcBef>
              <a:spcAft>
                <a:spcPts val="1200"/>
              </a:spcAft>
              <a:defRPr sz="2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2949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small" baseline="0">
                <a:latin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2445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2788" y="1422400"/>
            <a:ext cx="3922712"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826000" y="1422400"/>
            <a:ext cx="394970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9492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defRPr>
            </a:lvl1pPr>
          </a:lstStyle>
          <a:p>
            <a:r>
              <a:rPr lang="en-US" dirty="0"/>
              <a:t>Click to edit Master title style</a:t>
            </a:r>
          </a:p>
        </p:txBody>
      </p:sp>
      <p:sp>
        <p:nvSpPr>
          <p:cNvPr id="4" name="Content Placeholder 3"/>
          <p:cNvSpPr>
            <a:spLocks noGrp="1" noChangeArrowheads="1"/>
          </p:cNvSpPr>
          <p:nvPr>
            <p:ph idx="1"/>
          </p:nvPr>
        </p:nvSpPr>
        <p:spPr bwMode="auto">
          <a:xfrm>
            <a:off x="707366" y="1389962"/>
            <a:ext cx="7850038" cy="4708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43586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722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defRPr>
            </a:lvl1pPr>
          </a:lstStyle>
          <a:p>
            <a:r>
              <a:rPr lang="en-US" dirty="0"/>
              <a:t>Click to edit Master title style</a:t>
            </a:r>
          </a:p>
        </p:txBody>
      </p:sp>
      <p:sp>
        <p:nvSpPr>
          <p:cNvPr id="4" name="Content Placeholder 3"/>
          <p:cNvSpPr>
            <a:spLocks noGrp="1" noChangeArrowheads="1"/>
          </p:cNvSpPr>
          <p:nvPr>
            <p:ph idx="1"/>
          </p:nvPr>
        </p:nvSpPr>
        <p:spPr bwMode="auto">
          <a:xfrm>
            <a:off x="707366" y="1389962"/>
            <a:ext cx="7850038" cy="4708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0381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rot="16200000">
            <a:off x="7923479" y="5640124"/>
            <a:ext cx="2176462" cy="244475"/>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a:cs typeface="+mn-cs"/>
              </a:rPr>
              <a:t>© Copyright, The Joint Commission</a:t>
            </a:r>
          </a:p>
        </p:txBody>
      </p:sp>
      <p:sp>
        <p:nvSpPr>
          <p:cNvPr id="8197" name="Rectangle 5"/>
          <p:cNvSpPr>
            <a:spLocks noGrp="1" noChangeArrowheads="1"/>
          </p:cNvSpPr>
          <p:nvPr>
            <p:ph type="ctrTitle"/>
          </p:nvPr>
        </p:nvSpPr>
        <p:spPr>
          <a:xfrm>
            <a:off x="750888" y="2144182"/>
            <a:ext cx="7978245" cy="4129617"/>
          </a:xfrm>
        </p:spPr>
        <p:txBody>
          <a:bodyPr/>
          <a:lstStyle>
            <a:lvl1pPr>
              <a:defRPr/>
            </a:lvl1pPr>
          </a:lstStyle>
          <a:p>
            <a:r>
              <a:rPr lang="en-US" dirty="0"/>
              <a:t>Click to edit Master title style</a:t>
            </a:r>
          </a:p>
        </p:txBody>
      </p:sp>
      <p:pic>
        <p:nvPicPr>
          <p:cNvPr id="8" name="Picture 54"/>
          <p:cNvPicPr>
            <a:picLocks noChangeAspect="1" noChangeArrowheads="1"/>
          </p:cNvPicPr>
          <p:nvPr userDrawn="1"/>
        </p:nvPicPr>
        <p:blipFill>
          <a:blip r:embed="rId2" cstate="print"/>
          <a:srcRect/>
          <a:stretch>
            <a:fillRect/>
          </a:stretch>
        </p:blipFill>
        <p:spPr bwMode="auto">
          <a:xfrm>
            <a:off x="37199" y="6465512"/>
            <a:ext cx="2011362" cy="365125"/>
          </a:xfrm>
          <a:prstGeom prst="rect">
            <a:avLst/>
          </a:prstGeom>
          <a:noFill/>
          <a:ln w="9525">
            <a:noFill/>
            <a:miter lim="800000"/>
            <a:headEnd/>
            <a:tailEnd/>
          </a:ln>
        </p:spPr>
      </p:pic>
      <p:sp>
        <p:nvSpPr>
          <p:cNvPr id="6" name="Text Box 19"/>
          <p:cNvSpPr txBox="1">
            <a:spLocks noChangeArrowheads="1"/>
          </p:cNvSpPr>
          <p:nvPr userDrawn="1"/>
        </p:nvSpPr>
        <p:spPr bwMode="auto">
          <a:xfrm>
            <a:off x="5288227" y="6522860"/>
            <a:ext cx="3521075" cy="30777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sz="1200" b="0" dirty="0">
                <a:solidFill>
                  <a:schemeClr val="accent2"/>
                </a:solidFill>
                <a:latin typeface="Calibri" panose="020F0502020204030204" pitchFamily="34" charset="0"/>
                <a:cs typeface="+mn-cs"/>
              </a:rPr>
              <a:t>Department of Engineering 2017 - </a:t>
            </a:r>
            <a:fld id="{8B49EEC0-54E8-4A86-93B2-C740811A1225}" type="slidenum">
              <a:rPr lang="en-US" sz="1400" b="0" smtClean="0">
                <a:solidFill>
                  <a:schemeClr val="accent2"/>
                </a:solidFill>
                <a:latin typeface="Calibri" panose="020F0502020204030204" pitchFamily="34" charset="0"/>
                <a:cs typeface="+mn-cs"/>
              </a:rPr>
              <a:pPr algn="r" eaLnBrk="1" hangingPunct="1">
                <a:defRPr/>
              </a:pPr>
              <a:t>‹#›</a:t>
            </a:fld>
            <a:endParaRPr lang="en-US" sz="1400" b="0" dirty="0">
              <a:solidFill>
                <a:schemeClr val="accent2"/>
              </a:solidFill>
              <a:latin typeface="Calibri" panose="020F0502020204030204" pitchFamily="34" charset="0"/>
              <a:cs typeface="+mn-cs"/>
            </a:endParaRPr>
          </a:p>
        </p:txBody>
      </p:sp>
    </p:spTree>
    <p:extLst>
      <p:ext uri="{BB962C8B-B14F-4D97-AF65-F5344CB8AC3E}">
        <p14:creationId xmlns:p14="http://schemas.microsoft.com/office/powerpoint/2010/main" val="4205605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defRPr>
            </a:lvl1pPr>
          </a:lstStyle>
          <a:p>
            <a:r>
              <a:rPr lang="en-US" dirty="0"/>
              <a:t>Click to edit Master title style</a:t>
            </a:r>
          </a:p>
        </p:txBody>
      </p:sp>
      <p:sp>
        <p:nvSpPr>
          <p:cNvPr id="4" name="Content Placeholder 3"/>
          <p:cNvSpPr>
            <a:spLocks noGrp="1" noChangeArrowheads="1"/>
          </p:cNvSpPr>
          <p:nvPr>
            <p:ph idx="1"/>
          </p:nvPr>
        </p:nvSpPr>
        <p:spPr bwMode="auto">
          <a:xfrm>
            <a:off x="707366" y="1389962"/>
            <a:ext cx="7850038" cy="4708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00366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defRPr>
            </a:lvl1pPr>
          </a:lstStyle>
          <a:p>
            <a:r>
              <a:rPr lang="en-US" dirty="0"/>
              <a:t>Click to edit Master title style</a:t>
            </a:r>
          </a:p>
        </p:txBody>
      </p:sp>
      <p:sp>
        <p:nvSpPr>
          <p:cNvPr id="4" name="Content Placeholder 3"/>
          <p:cNvSpPr>
            <a:spLocks noGrp="1" noChangeArrowheads="1"/>
          </p:cNvSpPr>
          <p:nvPr>
            <p:ph idx="1"/>
          </p:nvPr>
        </p:nvSpPr>
        <p:spPr bwMode="auto">
          <a:xfrm>
            <a:off x="707366" y="1389962"/>
            <a:ext cx="7850038" cy="4708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74224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74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rot="16200000">
            <a:off x="7923479" y="5640124"/>
            <a:ext cx="2176462" cy="244475"/>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a:cs typeface="+mn-cs"/>
              </a:rPr>
              <a:t>© Copyright, The Joint Commission</a:t>
            </a:r>
          </a:p>
        </p:txBody>
      </p:sp>
      <p:sp>
        <p:nvSpPr>
          <p:cNvPr id="8197" name="Rectangle 5"/>
          <p:cNvSpPr>
            <a:spLocks noGrp="1" noChangeArrowheads="1"/>
          </p:cNvSpPr>
          <p:nvPr>
            <p:ph type="ctrTitle"/>
          </p:nvPr>
        </p:nvSpPr>
        <p:spPr>
          <a:xfrm>
            <a:off x="750888" y="2144182"/>
            <a:ext cx="7978245" cy="4129617"/>
          </a:xfrm>
        </p:spPr>
        <p:txBody>
          <a:bodyPr/>
          <a:lstStyle>
            <a:lvl1pPr>
              <a:defRPr/>
            </a:lvl1pPr>
          </a:lstStyle>
          <a:p>
            <a:r>
              <a:rPr lang="en-US" dirty="0"/>
              <a:t>Click to edit Master title style</a:t>
            </a:r>
          </a:p>
        </p:txBody>
      </p:sp>
      <p:pic>
        <p:nvPicPr>
          <p:cNvPr id="8" name="Picture 54"/>
          <p:cNvPicPr>
            <a:picLocks noChangeAspect="1" noChangeArrowheads="1"/>
          </p:cNvPicPr>
          <p:nvPr userDrawn="1"/>
        </p:nvPicPr>
        <p:blipFill>
          <a:blip r:embed="rId2" cstate="print"/>
          <a:srcRect/>
          <a:stretch>
            <a:fillRect/>
          </a:stretch>
        </p:blipFill>
        <p:spPr bwMode="auto">
          <a:xfrm>
            <a:off x="37199" y="6465512"/>
            <a:ext cx="2011362" cy="365125"/>
          </a:xfrm>
          <a:prstGeom prst="rect">
            <a:avLst/>
          </a:prstGeom>
          <a:noFill/>
          <a:ln w="9525">
            <a:noFill/>
            <a:miter lim="800000"/>
            <a:headEnd/>
            <a:tailEnd/>
          </a:ln>
        </p:spPr>
      </p:pic>
      <p:sp>
        <p:nvSpPr>
          <p:cNvPr id="6" name="Text Box 19"/>
          <p:cNvSpPr txBox="1">
            <a:spLocks noChangeArrowheads="1"/>
          </p:cNvSpPr>
          <p:nvPr userDrawn="1"/>
        </p:nvSpPr>
        <p:spPr bwMode="auto">
          <a:xfrm>
            <a:off x="5288227" y="6494185"/>
            <a:ext cx="3521075" cy="30777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sz="1200" b="0" dirty="0">
                <a:solidFill>
                  <a:schemeClr val="accent2"/>
                </a:solidFill>
                <a:latin typeface="Calibri" panose="020F0502020204030204" pitchFamily="34" charset="0"/>
                <a:cs typeface="+mn-cs"/>
              </a:rPr>
              <a:t>Department of Engineering 2017 - </a:t>
            </a:r>
            <a:fld id="{8B49EEC0-54E8-4A86-93B2-C740811A1225}" type="slidenum">
              <a:rPr lang="en-US" sz="1400" b="0" smtClean="0">
                <a:solidFill>
                  <a:schemeClr val="accent2"/>
                </a:solidFill>
                <a:latin typeface="Calibri" panose="020F0502020204030204" pitchFamily="34" charset="0"/>
                <a:cs typeface="+mn-cs"/>
              </a:rPr>
              <a:pPr algn="r" eaLnBrk="1" hangingPunct="1">
                <a:defRPr/>
              </a:pPr>
              <a:t>‹#›</a:t>
            </a:fld>
            <a:endParaRPr lang="en-US" sz="1400" b="0" dirty="0">
              <a:solidFill>
                <a:schemeClr val="accent2"/>
              </a:solidFill>
              <a:latin typeface="Calibri" panose="020F0502020204030204" pitchFamily="34" charset="0"/>
              <a:cs typeface="+mn-cs"/>
            </a:endParaRPr>
          </a:p>
        </p:txBody>
      </p:sp>
    </p:spTree>
    <p:extLst>
      <p:ext uri="{BB962C8B-B14F-4D97-AF65-F5344CB8AC3E}">
        <p14:creationId xmlns:p14="http://schemas.microsoft.com/office/powerpoint/2010/main" val="22643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712787" y="1409703"/>
            <a:ext cx="7964487" cy="4847164"/>
          </a:xfrm>
        </p:spPr>
        <p:txBody>
          <a:bodyPr/>
          <a:lstStyle>
            <a:lvl1pPr>
              <a:spcBef>
                <a:spcPts val="0"/>
              </a:spcBef>
              <a:spcAft>
                <a:spcPts val="1200"/>
              </a:spcAft>
              <a:defRPr sz="2800"/>
            </a:lvl1pPr>
            <a:lvl2pPr marL="804863" indent="-347663">
              <a:spcBef>
                <a:spcPts val="0"/>
              </a:spcBef>
              <a:spcAft>
                <a:spcPts val="1200"/>
              </a:spcAft>
              <a:defRPr sz="2800"/>
            </a:lvl2pPr>
            <a:lvl3pPr marL="1084263" indent="-228600">
              <a:spcBef>
                <a:spcPts val="0"/>
              </a:spcBef>
              <a:spcAft>
                <a:spcPts val="1200"/>
              </a:spcAft>
              <a:defRPr sz="2800"/>
            </a:lvl3pPr>
            <a:lvl4pPr marL="1430338" indent="-228600">
              <a:spcBef>
                <a:spcPts val="0"/>
              </a:spcBef>
              <a:spcAft>
                <a:spcPts val="1200"/>
              </a:spcAft>
              <a:defRPr sz="2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cap="small" baseline="0">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2788" y="1422400"/>
            <a:ext cx="3922712" cy="4864100"/>
          </a:xfrm>
        </p:spPr>
        <p:txBody>
          <a:bodyPr/>
          <a:lstStyle>
            <a:lvl1pPr>
              <a:defRPr sz="2800"/>
            </a:lvl1pPr>
            <a:lvl2pPr>
              <a:defRPr sz="2800"/>
            </a:lvl2pPr>
            <a:lvl3pPr>
              <a:defRPr sz="2800"/>
            </a:lvl3pPr>
            <a:lvl4pPr>
              <a:defRPr sz="2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826000" y="1422400"/>
            <a:ext cx="3949700" cy="4864100"/>
          </a:xfrm>
        </p:spPr>
        <p:txBody>
          <a:bodyPr/>
          <a:lstStyle>
            <a:lvl1pPr>
              <a:defRPr sz="2800"/>
            </a:lvl1pPr>
            <a:lvl2pPr>
              <a:defRPr sz="2800"/>
            </a:lvl2pPr>
            <a:lvl3pPr>
              <a:defRPr sz="2800"/>
            </a:lvl3pPr>
            <a:lvl4pPr>
              <a:defRPr sz="2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7648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rot="16200000">
            <a:off x="7923479" y="5640124"/>
            <a:ext cx="2176462" cy="244475"/>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a:cs typeface="+mn-cs"/>
              </a:rPr>
              <a:t>© Copyright, The Joint Commission</a:t>
            </a:r>
          </a:p>
        </p:txBody>
      </p:sp>
      <p:pic>
        <p:nvPicPr>
          <p:cNvPr id="8" name="Picture 54"/>
          <p:cNvPicPr>
            <a:picLocks noChangeAspect="1" noChangeArrowheads="1"/>
          </p:cNvPicPr>
          <p:nvPr userDrawn="1"/>
        </p:nvPicPr>
        <p:blipFill>
          <a:blip r:embed="rId2" cstate="print"/>
          <a:srcRect/>
          <a:stretch>
            <a:fillRect/>
          </a:stretch>
        </p:blipFill>
        <p:spPr bwMode="auto">
          <a:xfrm>
            <a:off x="37199" y="6465512"/>
            <a:ext cx="2011362" cy="365125"/>
          </a:xfrm>
          <a:prstGeom prst="rect">
            <a:avLst/>
          </a:prstGeom>
          <a:noFill/>
          <a:ln w="9525">
            <a:noFill/>
            <a:miter lim="800000"/>
            <a:headEnd/>
            <a:tailEnd/>
          </a:ln>
        </p:spPr>
      </p:pic>
      <p:sp>
        <p:nvSpPr>
          <p:cNvPr id="10" name="Rectangle 3"/>
          <p:cNvSpPr>
            <a:spLocks noGrp="1" noChangeArrowheads="1"/>
          </p:cNvSpPr>
          <p:nvPr>
            <p:ph idx="1"/>
          </p:nvPr>
        </p:nvSpPr>
        <p:spPr bwMode="auto">
          <a:xfrm>
            <a:off x="717746" y="1168400"/>
            <a:ext cx="7956353" cy="5108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a:p>
            <a:pPr lvl="2"/>
            <a:r>
              <a:rPr lang="en-US" dirty="0"/>
              <a:t>Third level</a:t>
            </a:r>
          </a:p>
          <a:p>
            <a:pPr lvl="3"/>
            <a:r>
              <a:rPr lang="en-US" dirty="0"/>
              <a:t>Fourth level</a:t>
            </a:r>
          </a:p>
        </p:txBody>
      </p:sp>
      <p:sp>
        <p:nvSpPr>
          <p:cNvPr id="6" name="Title 1"/>
          <p:cNvSpPr>
            <a:spLocks noGrp="1"/>
          </p:cNvSpPr>
          <p:nvPr>
            <p:ph type="title"/>
          </p:nvPr>
        </p:nvSpPr>
        <p:spPr>
          <a:xfrm>
            <a:off x="717746" y="35622"/>
            <a:ext cx="8424668" cy="871537"/>
          </a:xfrm>
        </p:spPr>
        <p:txBody>
          <a:bodyPr/>
          <a:lstStyle/>
          <a:p>
            <a:r>
              <a:rPr lang="en-US" dirty="0"/>
              <a:t>Click to edit Master title style</a:t>
            </a:r>
          </a:p>
        </p:txBody>
      </p:sp>
    </p:spTree>
    <p:extLst>
      <p:ext uri="{BB962C8B-B14F-4D97-AF65-F5344CB8AC3E}">
        <p14:creationId xmlns:p14="http://schemas.microsoft.com/office/powerpoint/2010/main" val="251960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rot="16200000">
            <a:off x="7923479" y="5640124"/>
            <a:ext cx="2176462" cy="244475"/>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a:cs typeface="+mn-cs"/>
              </a:rPr>
              <a:t>© Copyright, The Joint Commission</a:t>
            </a:r>
          </a:p>
        </p:txBody>
      </p:sp>
      <p:pic>
        <p:nvPicPr>
          <p:cNvPr id="8" name="Picture 54"/>
          <p:cNvPicPr>
            <a:picLocks noChangeAspect="1" noChangeArrowheads="1"/>
          </p:cNvPicPr>
          <p:nvPr userDrawn="1"/>
        </p:nvPicPr>
        <p:blipFill>
          <a:blip r:embed="rId2" cstate="print"/>
          <a:srcRect/>
          <a:stretch>
            <a:fillRect/>
          </a:stretch>
        </p:blipFill>
        <p:spPr bwMode="auto">
          <a:xfrm>
            <a:off x="37199" y="6465512"/>
            <a:ext cx="2011362" cy="365125"/>
          </a:xfrm>
          <a:prstGeom prst="rect">
            <a:avLst/>
          </a:prstGeom>
          <a:noFill/>
          <a:ln w="9525">
            <a:noFill/>
            <a:miter lim="800000"/>
            <a:headEnd/>
            <a:tailEnd/>
          </a:ln>
        </p:spPr>
      </p:pic>
      <p:sp>
        <p:nvSpPr>
          <p:cNvPr id="10" name="Rectangle 3"/>
          <p:cNvSpPr>
            <a:spLocks noGrp="1" noChangeArrowheads="1"/>
          </p:cNvSpPr>
          <p:nvPr>
            <p:ph idx="1"/>
          </p:nvPr>
        </p:nvSpPr>
        <p:spPr bwMode="auto">
          <a:xfrm>
            <a:off x="717746" y="2057400"/>
            <a:ext cx="7956353" cy="4219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3535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7746" y="35622"/>
            <a:ext cx="8424668" cy="993078"/>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17746" y="1411135"/>
            <a:ext cx="7917295" cy="4865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a:p>
            <a:pPr lvl="2"/>
            <a:r>
              <a:rPr lang="en-US" dirty="0"/>
              <a:t>Third level</a:t>
            </a:r>
          </a:p>
          <a:p>
            <a:pPr lvl="3"/>
            <a:r>
              <a:rPr lang="en-US" dirty="0"/>
              <a:t>Fourth level</a:t>
            </a:r>
          </a:p>
        </p:txBody>
      </p:sp>
      <p:sp>
        <p:nvSpPr>
          <p:cNvPr id="1028" name="Text Box 19"/>
          <p:cNvSpPr txBox="1">
            <a:spLocks noChangeArrowheads="1"/>
          </p:cNvSpPr>
          <p:nvPr/>
        </p:nvSpPr>
        <p:spPr bwMode="auto">
          <a:xfrm>
            <a:off x="5344737" y="6483860"/>
            <a:ext cx="3521075" cy="30777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sz="1200" b="0" dirty="0">
                <a:solidFill>
                  <a:schemeClr val="accent2"/>
                </a:solidFill>
                <a:latin typeface="Calibri" panose="020F0502020204030204" pitchFamily="34" charset="0"/>
                <a:cs typeface="+mn-cs"/>
              </a:rPr>
              <a:t>Department of Engineering 2017 - </a:t>
            </a:r>
            <a:fld id="{8B49EEC0-54E8-4A86-93B2-C740811A1225}" type="slidenum">
              <a:rPr lang="en-US" sz="1400" b="0" smtClean="0">
                <a:solidFill>
                  <a:schemeClr val="accent2"/>
                </a:solidFill>
                <a:latin typeface="Calibri" panose="020F0502020204030204" pitchFamily="34" charset="0"/>
                <a:cs typeface="+mn-cs"/>
              </a:rPr>
              <a:pPr algn="r" eaLnBrk="1" hangingPunct="1">
                <a:defRPr/>
              </a:pPr>
              <a:t>‹#›</a:t>
            </a:fld>
            <a:endParaRPr lang="en-US" sz="1400" b="0" dirty="0">
              <a:solidFill>
                <a:schemeClr val="accent2"/>
              </a:solidFill>
              <a:latin typeface="Calibri" panose="020F0502020204030204" pitchFamily="34" charset="0"/>
              <a:cs typeface="+mn-cs"/>
            </a:endParaRPr>
          </a:p>
        </p:txBody>
      </p:sp>
      <p:sp>
        <p:nvSpPr>
          <p:cNvPr id="1029" name="Text Box 20"/>
          <p:cNvSpPr txBox="1">
            <a:spLocks noChangeArrowheads="1"/>
          </p:cNvSpPr>
          <p:nvPr/>
        </p:nvSpPr>
        <p:spPr bwMode="auto">
          <a:xfrm rot="-5400000">
            <a:off x="7931945" y="5643964"/>
            <a:ext cx="2176462" cy="244475"/>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a:cs typeface="+mn-cs"/>
              </a:rPr>
              <a:t>© Copyright, The Joint Commission</a:t>
            </a:r>
          </a:p>
        </p:txBody>
      </p:sp>
      <p:pic>
        <p:nvPicPr>
          <p:cNvPr id="1030" name="Picture 54"/>
          <p:cNvPicPr>
            <a:picLocks noChangeAspect="1" noChangeArrowheads="1"/>
          </p:cNvPicPr>
          <p:nvPr/>
        </p:nvPicPr>
        <p:blipFill>
          <a:blip r:embed="rId13" cstate="print"/>
          <a:srcRect/>
          <a:stretch>
            <a:fillRect/>
          </a:stretch>
        </p:blipFill>
        <p:spPr bwMode="auto">
          <a:xfrm>
            <a:off x="37199" y="6465512"/>
            <a:ext cx="2011362" cy="365125"/>
          </a:xfrm>
          <a:prstGeom prst="rect">
            <a:avLst/>
          </a:prstGeom>
          <a:noFill/>
          <a:ln w="9525">
            <a:noFill/>
            <a:miter lim="800000"/>
            <a:headEnd/>
            <a:tailEnd/>
          </a:ln>
        </p:spPr>
      </p:pic>
      <p:sp>
        <p:nvSpPr>
          <p:cNvPr id="1031" name="Freeform 59"/>
          <p:cNvSpPr>
            <a:spLocks/>
          </p:cNvSpPr>
          <p:nvPr/>
        </p:nvSpPr>
        <p:spPr bwMode="auto">
          <a:xfrm>
            <a:off x="103188" y="1028700"/>
            <a:ext cx="914400" cy="914400"/>
          </a:xfrm>
          <a:custGeom>
            <a:avLst/>
            <a:gdLst>
              <a:gd name="T0" fmla="*/ 0 w 576"/>
              <a:gd name="T1" fmla="*/ 0 h 576"/>
              <a:gd name="T2" fmla="*/ 2147483647 w 576"/>
              <a:gd name="T3" fmla="*/ 0 h 576"/>
              <a:gd name="T4" fmla="*/ 0 w 576"/>
              <a:gd name="T5" fmla="*/ 2147483647 h 576"/>
              <a:gd name="T6" fmla="*/ 0 w 576"/>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576">
                <a:moveTo>
                  <a:pt x="0" y="0"/>
                </a:moveTo>
                <a:lnTo>
                  <a:pt x="576" y="0"/>
                </a:lnTo>
                <a:lnTo>
                  <a:pt x="0" y="576"/>
                </a:lnTo>
                <a:lnTo>
                  <a:pt x="0" y="0"/>
                </a:lnTo>
                <a:close/>
              </a:path>
            </a:pathLst>
          </a:custGeom>
          <a:solidFill>
            <a:srgbClr val="E3B11F"/>
          </a:solidFill>
          <a:ln w="9525">
            <a:noFill/>
            <a:round/>
            <a:headEnd/>
            <a:tailEnd/>
          </a:ln>
        </p:spPr>
        <p:txBody>
          <a:bodyPr wrap="none" anchor="ctr"/>
          <a:lstStyle/>
          <a:p>
            <a:pPr>
              <a:defRPr/>
            </a:pPr>
            <a:endParaRPr lang="en-US">
              <a:latin typeface="Arial" charset="0"/>
              <a:cs typeface="Arial" charset="0"/>
            </a:endParaRPr>
          </a:p>
        </p:txBody>
      </p:sp>
      <p:sp>
        <p:nvSpPr>
          <p:cNvPr id="1032" name="Freeform 62"/>
          <p:cNvSpPr>
            <a:spLocks/>
          </p:cNvSpPr>
          <p:nvPr/>
        </p:nvSpPr>
        <p:spPr bwMode="auto">
          <a:xfrm>
            <a:off x="1588" y="941388"/>
            <a:ext cx="914400" cy="914400"/>
          </a:xfrm>
          <a:custGeom>
            <a:avLst/>
            <a:gdLst>
              <a:gd name="T0" fmla="*/ 0 w 576"/>
              <a:gd name="T1" fmla="*/ 0 h 576"/>
              <a:gd name="T2" fmla="*/ 2147483647 w 576"/>
              <a:gd name="T3" fmla="*/ 0 h 576"/>
              <a:gd name="T4" fmla="*/ 0 w 576"/>
              <a:gd name="T5" fmla="*/ 2147483647 h 576"/>
              <a:gd name="T6" fmla="*/ 0 w 576"/>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576">
                <a:moveTo>
                  <a:pt x="0" y="0"/>
                </a:moveTo>
                <a:lnTo>
                  <a:pt x="576" y="0"/>
                </a:lnTo>
                <a:lnTo>
                  <a:pt x="0" y="576"/>
                </a:lnTo>
                <a:lnTo>
                  <a:pt x="0" y="0"/>
                </a:lnTo>
                <a:close/>
              </a:path>
            </a:pathLst>
          </a:custGeom>
          <a:solidFill>
            <a:srgbClr val="00478F"/>
          </a:solidFill>
          <a:ln w="9525">
            <a:noFill/>
            <a:round/>
            <a:headEnd/>
            <a:tailEnd/>
          </a:ln>
        </p:spPr>
        <p:txBody>
          <a:bodyPr wrap="none" anchor="ct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5662" r:id="rId1"/>
    <p:sldLayoutId id="2147485937" r:id="rId2"/>
    <p:sldLayoutId id="2147485938" r:id="rId3"/>
    <p:sldLayoutId id="2147485642" r:id="rId4"/>
    <p:sldLayoutId id="2147485643" r:id="rId5"/>
    <p:sldLayoutId id="2147485644" r:id="rId6"/>
    <p:sldLayoutId id="2147485676" r:id="rId7"/>
    <p:sldLayoutId id="2147485679" r:id="rId8"/>
    <p:sldLayoutId id="2147485678" r:id="rId9"/>
    <p:sldLayoutId id="2147485706" r:id="rId10"/>
    <p:sldLayoutId id="2147485943" r:id="rId11"/>
  </p:sldLayoutIdLst>
  <p:hf hdr="0" ftr="0" dt="0"/>
  <p:txStyles>
    <p:titleStyle>
      <a:lvl1pPr algn="l" rtl="0" eaLnBrk="0" fontAlgn="base" hangingPunct="0">
        <a:lnSpc>
          <a:spcPts val="3400"/>
        </a:lnSpc>
        <a:spcBef>
          <a:spcPct val="0"/>
        </a:spcBef>
        <a:spcAft>
          <a:spcPct val="0"/>
        </a:spcAft>
        <a:defRPr sz="3600" i="1" cap="small">
          <a:solidFill>
            <a:schemeClr val="accent2"/>
          </a:solidFill>
          <a:latin typeface="Calibri" pitchFamily="34" charset="0"/>
          <a:ea typeface="+mj-ea"/>
          <a:cs typeface="+mj-cs"/>
        </a:defRPr>
      </a:lvl1pPr>
      <a:lvl2pPr algn="ctr" rtl="0" eaLnBrk="0" fontAlgn="base" hangingPunct="0">
        <a:spcBef>
          <a:spcPct val="0"/>
        </a:spcBef>
        <a:spcAft>
          <a:spcPct val="0"/>
        </a:spcAft>
        <a:defRPr sz="3200">
          <a:solidFill>
            <a:schemeClr val="tx2"/>
          </a:solidFill>
          <a:latin typeface="Arial" pitchFamily="34" charset="0"/>
        </a:defRPr>
      </a:lvl2pPr>
      <a:lvl3pPr algn="ctr" rtl="0" eaLnBrk="0" fontAlgn="base" hangingPunct="0">
        <a:spcBef>
          <a:spcPct val="0"/>
        </a:spcBef>
        <a:spcAft>
          <a:spcPct val="0"/>
        </a:spcAft>
        <a:defRPr sz="3200">
          <a:solidFill>
            <a:schemeClr val="tx2"/>
          </a:solidFill>
          <a:latin typeface="Arial" pitchFamily="34" charset="0"/>
        </a:defRPr>
      </a:lvl3pPr>
      <a:lvl4pPr algn="ctr" rtl="0" eaLnBrk="0" fontAlgn="base" hangingPunct="0">
        <a:spcBef>
          <a:spcPct val="0"/>
        </a:spcBef>
        <a:spcAft>
          <a:spcPct val="0"/>
        </a:spcAft>
        <a:defRPr sz="3200">
          <a:solidFill>
            <a:schemeClr val="tx2"/>
          </a:solidFill>
          <a:latin typeface="Arial" pitchFamily="34" charset="0"/>
        </a:defRPr>
      </a:lvl4pPr>
      <a:lvl5pPr algn="ctr" rtl="0" eaLnBrk="0" fontAlgn="base" hangingPunct="0">
        <a:spcBef>
          <a:spcPct val="0"/>
        </a:spcBef>
        <a:spcAft>
          <a:spcPct val="0"/>
        </a:spcAft>
        <a:defRPr sz="3200">
          <a:solidFill>
            <a:schemeClr val="tx2"/>
          </a:solidFill>
          <a:latin typeface="Arial" pitchFamily="34" charset="0"/>
        </a:defRPr>
      </a:lvl5pPr>
      <a:lvl6pPr marL="457200" algn="ctr" rtl="0" fontAlgn="base">
        <a:spcBef>
          <a:spcPct val="0"/>
        </a:spcBef>
        <a:spcAft>
          <a:spcPct val="0"/>
        </a:spcAft>
        <a:defRPr sz="3600">
          <a:solidFill>
            <a:schemeClr val="tx2"/>
          </a:solidFill>
          <a:latin typeface="Copperplate Gothic Light" pitchFamily="34" charset="0"/>
        </a:defRPr>
      </a:lvl6pPr>
      <a:lvl7pPr marL="914400" algn="ctr" rtl="0" fontAlgn="base">
        <a:spcBef>
          <a:spcPct val="0"/>
        </a:spcBef>
        <a:spcAft>
          <a:spcPct val="0"/>
        </a:spcAft>
        <a:defRPr sz="3600">
          <a:solidFill>
            <a:schemeClr val="tx2"/>
          </a:solidFill>
          <a:latin typeface="Copperplate Gothic Light" pitchFamily="34" charset="0"/>
        </a:defRPr>
      </a:lvl7pPr>
      <a:lvl8pPr marL="1371600" algn="ctr" rtl="0" fontAlgn="base">
        <a:spcBef>
          <a:spcPct val="0"/>
        </a:spcBef>
        <a:spcAft>
          <a:spcPct val="0"/>
        </a:spcAft>
        <a:defRPr sz="3600">
          <a:solidFill>
            <a:schemeClr val="tx2"/>
          </a:solidFill>
          <a:latin typeface="Copperplate Gothic Light" pitchFamily="34" charset="0"/>
        </a:defRPr>
      </a:lvl8pPr>
      <a:lvl9pPr marL="1828800" algn="ctr" rtl="0" fontAlgn="base">
        <a:spcBef>
          <a:spcPct val="0"/>
        </a:spcBef>
        <a:spcAft>
          <a:spcPct val="0"/>
        </a:spcAft>
        <a:defRPr sz="3600">
          <a:solidFill>
            <a:schemeClr val="tx2"/>
          </a:solidFill>
          <a:latin typeface="Copperplate Gothic Light" pitchFamily="34" charset="0"/>
        </a:defRPr>
      </a:lvl9pPr>
    </p:titleStyle>
    <p:bodyStyle>
      <a:lvl1pPr marL="342900" indent="-342900" algn="l" rtl="0" eaLnBrk="0" fontAlgn="base" hangingPunct="0">
        <a:spcBef>
          <a:spcPts val="0"/>
        </a:spcBef>
        <a:spcAft>
          <a:spcPts val="1200"/>
        </a:spcAft>
        <a:buClr>
          <a:schemeClr val="accent2"/>
        </a:buClr>
        <a:buSzPct val="90000"/>
        <a:buFont typeface="Wingdings 3" pitchFamily="18" charset="2"/>
        <a:buChar char="z"/>
        <a:defRPr sz="2800">
          <a:solidFill>
            <a:schemeClr val="tx1"/>
          </a:solidFill>
          <a:latin typeface="Calibri" pitchFamily="34" charset="0"/>
          <a:ea typeface="+mn-ea"/>
          <a:cs typeface="+mn-cs"/>
        </a:defRPr>
      </a:lvl1pPr>
      <a:lvl2pPr marL="742950" indent="-285750" algn="l" rtl="0" eaLnBrk="0" fontAlgn="base" hangingPunct="0">
        <a:spcBef>
          <a:spcPts val="0"/>
        </a:spcBef>
        <a:spcAft>
          <a:spcPts val="1200"/>
        </a:spcAft>
        <a:buClr>
          <a:schemeClr val="accent6"/>
        </a:buClr>
        <a:buSzPct val="70000"/>
        <a:buFont typeface="Wingdings" pitchFamily="2" charset="2"/>
        <a:buChar char="q"/>
        <a:defRPr sz="2800">
          <a:solidFill>
            <a:schemeClr val="tx1"/>
          </a:solidFill>
          <a:latin typeface="Calibri" pitchFamily="34" charset="0"/>
        </a:defRPr>
      </a:lvl2pPr>
      <a:lvl3pPr marL="1085850" indent="-228600" algn="l" rtl="0" eaLnBrk="0" fontAlgn="base" hangingPunct="0">
        <a:spcBef>
          <a:spcPts val="0"/>
        </a:spcBef>
        <a:spcAft>
          <a:spcPts val="1200"/>
        </a:spcAft>
        <a:buClr>
          <a:schemeClr val="accent2"/>
        </a:buClr>
        <a:buSzPct val="80000"/>
        <a:buFont typeface="Wingdings" pitchFamily="2" charset="2"/>
        <a:buChar char="§"/>
        <a:defRPr sz="2800">
          <a:solidFill>
            <a:schemeClr val="tx1"/>
          </a:solidFill>
          <a:latin typeface="Calibri" pitchFamily="34" charset="0"/>
        </a:defRPr>
      </a:lvl3pPr>
      <a:lvl4pPr marL="1428750" indent="-228600" algn="l" rtl="0" eaLnBrk="0" fontAlgn="base" hangingPunct="0">
        <a:spcBef>
          <a:spcPts val="0"/>
        </a:spcBef>
        <a:spcAft>
          <a:spcPts val="1200"/>
        </a:spcAft>
        <a:buClr>
          <a:srgbClr val="014511"/>
        </a:buClr>
        <a:buSzPct val="80000"/>
        <a:buChar char="•"/>
        <a:defRPr sz="2800">
          <a:solidFill>
            <a:schemeClr val="tx1"/>
          </a:solidFill>
          <a:latin typeface="Calibri" pitchFamily="34" charset="0"/>
        </a:defRPr>
      </a:lvl4pPr>
      <a:lvl5pPr marL="1771650" indent="-228600" algn="l" rtl="0" eaLnBrk="0" fontAlgn="base" hangingPunct="0">
        <a:spcBef>
          <a:spcPct val="20000"/>
        </a:spcBef>
        <a:spcAft>
          <a:spcPct val="0"/>
        </a:spcAft>
        <a:buSzPct val="80000"/>
        <a:buFont typeface="Arial" pitchFamily="34" charset="0"/>
        <a:buChar char="−"/>
        <a:defRPr sz="2800">
          <a:solidFill>
            <a:schemeClr val="tx1"/>
          </a:solidFill>
          <a:latin typeface="Calibri" pitchFamily="34" charset="0"/>
        </a:defRPr>
      </a:lvl5pPr>
      <a:lvl6pPr marL="2228850" indent="-228600" algn="l" rtl="0" fontAlgn="base">
        <a:spcBef>
          <a:spcPct val="20000"/>
        </a:spcBef>
        <a:spcAft>
          <a:spcPct val="0"/>
        </a:spcAft>
        <a:buSzPct val="80000"/>
        <a:buFont typeface="Arial" charset="0"/>
        <a:buChar char="−"/>
        <a:defRPr sz="2800">
          <a:solidFill>
            <a:schemeClr val="tx1"/>
          </a:solidFill>
          <a:latin typeface="+mn-lt"/>
        </a:defRPr>
      </a:lvl6pPr>
      <a:lvl7pPr marL="2686050" indent="-228600" algn="l" rtl="0" fontAlgn="base">
        <a:spcBef>
          <a:spcPct val="20000"/>
        </a:spcBef>
        <a:spcAft>
          <a:spcPct val="0"/>
        </a:spcAft>
        <a:buSzPct val="80000"/>
        <a:buFont typeface="Arial" charset="0"/>
        <a:buChar char="−"/>
        <a:defRPr sz="2800">
          <a:solidFill>
            <a:schemeClr val="tx1"/>
          </a:solidFill>
          <a:latin typeface="+mn-lt"/>
        </a:defRPr>
      </a:lvl7pPr>
      <a:lvl8pPr marL="3143250" indent="-228600" algn="l" rtl="0" fontAlgn="base">
        <a:spcBef>
          <a:spcPct val="20000"/>
        </a:spcBef>
        <a:spcAft>
          <a:spcPct val="0"/>
        </a:spcAft>
        <a:buSzPct val="80000"/>
        <a:buFont typeface="Arial" charset="0"/>
        <a:buChar char="−"/>
        <a:defRPr sz="2800">
          <a:solidFill>
            <a:schemeClr val="tx1"/>
          </a:solidFill>
          <a:latin typeface="+mn-lt"/>
        </a:defRPr>
      </a:lvl8pPr>
      <a:lvl9pPr marL="3600450" indent="-228600" algn="l" rtl="0" fontAlgn="base">
        <a:spcBef>
          <a:spcPct val="20000"/>
        </a:spcBef>
        <a:spcAft>
          <a:spcPct val="0"/>
        </a:spcAft>
        <a:buSzPct val="80000"/>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35622"/>
            <a:ext cx="9142414" cy="993078"/>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17746" y="1411135"/>
            <a:ext cx="7960427" cy="4865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a:p>
            <a:pPr lvl="2"/>
            <a:r>
              <a:rPr lang="en-US" dirty="0"/>
              <a:t>Third level</a:t>
            </a:r>
          </a:p>
          <a:p>
            <a:pPr lvl="3"/>
            <a:r>
              <a:rPr lang="en-US" dirty="0"/>
              <a:t>Fourth level</a:t>
            </a:r>
          </a:p>
        </p:txBody>
      </p:sp>
      <p:sp>
        <p:nvSpPr>
          <p:cNvPr id="1029" name="Text Box 20"/>
          <p:cNvSpPr txBox="1">
            <a:spLocks noChangeArrowheads="1"/>
          </p:cNvSpPr>
          <p:nvPr/>
        </p:nvSpPr>
        <p:spPr bwMode="auto">
          <a:xfrm rot="-5400000">
            <a:off x="8126150" y="5856883"/>
            <a:ext cx="1805302" cy="215444"/>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800" dirty="0">
                <a:solidFill>
                  <a:schemeClr val="bg1">
                    <a:lumMod val="65000"/>
                  </a:schemeClr>
                </a:solidFill>
                <a:cs typeface="+mn-cs"/>
              </a:rPr>
              <a:t>© Copyright, The Joint Commission</a:t>
            </a:r>
          </a:p>
        </p:txBody>
      </p:sp>
      <p:pic>
        <p:nvPicPr>
          <p:cNvPr id="1030" name="Picture 54"/>
          <p:cNvPicPr>
            <a:picLocks noChangeAspect="1" noChangeArrowheads="1"/>
          </p:cNvPicPr>
          <p:nvPr/>
        </p:nvPicPr>
        <p:blipFill>
          <a:blip r:embed="rId13" cstate="print"/>
          <a:srcRect/>
          <a:stretch>
            <a:fillRect/>
          </a:stretch>
        </p:blipFill>
        <p:spPr bwMode="auto">
          <a:xfrm>
            <a:off x="37199" y="6465512"/>
            <a:ext cx="2011362" cy="365125"/>
          </a:xfrm>
          <a:prstGeom prst="rect">
            <a:avLst/>
          </a:prstGeom>
          <a:noFill/>
          <a:ln w="9525">
            <a:noFill/>
            <a:miter lim="800000"/>
            <a:headEnd/>
            <a:tailEnd/>
          </a:ln>
        </p:spPr>
      </p:pic>
      <p:sp>
        <p:nvSpPr>
          <p:cNvPr id="1031" name="Freeform 59"/>
          <p:cNvSpPr>
            <a:spLocks/>
          </p:cNvSpPr>
          <p:nvPr/>
        </p:nvSpPr>
        <p:spPr bwMode="auto">
          <a:xfrm>
            <a:off x="103188" y="1028700"/>
            <a:ext cx="914400" cy="914400"/>
          </a:xfrm>
          <a:custGeom>
            <a:avLst/>
            <a:gdLst>
              <a:gd name="T0" fmla="*/ 0 w 576"/>
              <a:gd name="T1" fmla="*/ 0 h 576"/>
              <a:gd name="T2" fmla="*/ 2147483647 w 576"/>
              <a:gd name="T3" fmla="*/ 0 h 576"/>
              <a:gd name="T4" fmla="*/ 0 w 576"/>
              <a:gd name="T5" fmla="*/ 2147483647 h 576"/>
              <a:gd name="T6" fmla="*/ 0 w 576"/>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576">
                <a:moveTo>
                  <a:pt x="0" y="0"/>
                </a:moveTo>
                <a:lnTo>
                  <a:pt x="576" y="0"/>
                </a:lnTo>
                <a:lnTo>
                  <a:pt x="0" y="576"/>
                </a:lnTo>
                <a:lnTo>
                  <a:pt x="0" y="0"/>
                </a:lnTo>
                <a:close/>
              </a:path>
            </a:pathLst>
          </a:custGeom>
          <a:solidFill>
            <a:srgbClr val="E3B11F"/>
          </a:solidFill>
          <a:ln w="9525">
            <a:noFill/>
            <a:round/>
            <a:headEnd/>
            <a:tailEnd/>
          </a:ln>
        </p:spPr>
        <p:txBody>
          <a:bodyPr wrap="none" anchor="ctr"/>
          <a:lstStyle/>
          <a:p>
            <a:pPr>
              <a:defRPr/>
            </a:pPr>
            <a:endParaRPr lang="en-US">
              <a:latin typeface="Arial" charset="0"/>
              <a:cs typeface="Arial" charset="0"/>
            </a:endParaRPr>
          </a:p>
        </p:txBody>
      </p:sp>
      <p:sp>
        <p:nvSpPr>
          <p:cNvPr id="1032" name="Freeform 62"/>
          <p:cNvSpPr>
            <a:spLocks/>
          </p:cNvSpPr>
          <p:nvPr/>
        </p:nvSpPr>
        <p:spPr bwMode="auto">
          <a:xfrm>
            <a:off x="1588" y="941388"/>
            <a:ext cx="914400" cy="914400"/>
          </a:xfrm>
          <a:custGeom>
            <a:avLst/>
            <a:gdLst>
              <a:gd name="T0" fmla="*/ 0 w 576"/>
              <a:gd name="T1" fmla="*/ 0 h 576"/>
              <a:gd name="T2" fmla="*/ 2147483647 w 576"/>
              <a:gd name="T3" fmla="*/ 0 h 576"/>
              <a:gd name="T4" fmla="*/ 0 w 576"/>
              <a:gd name="T5" fmla="*/ 2147483647 h 576"/>
              <a:gd name="T6" fmla="*/ 0 w 576"/>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576">
                <a:moveTo>
                  <a:pt x="0" y="0"/>
                </a:moveTo>
                <a:lnTo>
                  <a:pt x="576" y="0"/>
                </a:lnTo>
                <a:lnTo>
                  <a:pt x="0" y="576"/>
                </a:lnTo>
                <a:lnTo>
                  <a:pt x="0" y="0"/>
                </a:lnTo>
                <a:close/>
              </a:path>
            </a:pathLst>
          </a:custGeom>
          <a:solidFill>
            <a:srgbClr val="00478F"/>
          </a:solidFill>
          <a:ln w="9525">
            <a:noFill/>
            <a:round/>
            <a:headEnd/>
            <a:tailEnd/>
          </a:ln>
        </p:spPr>
        <p:txBody>
          <a:bodyPr wrap="none" anchor="ctr"/>
          <a:lstStyle/>
          <a:p>
            <a:pPr>
              <a:defRPr/>
            </a:pPr>
            <a:endParaRPr lang="en-US">
              <a:latin typeface="Arial" charset="0"/>
              <a:cs typeface="Arial" charset="0"/>
            </a:endParaRPr>
          </a:p>
        </p:txBody>
      </p:sp>
      <p:sp>
        <p:nvSpPr>
          <p:cNvPr id="9" name="Text Box 19"/>
          <p:cNvSpPr txBox="1">
            <a:spLocks noChangeArrowheads="1"/>
          </p:cNvSpPr>
          <p:nvPr userDrawn="1"/>
        </p:nvSpPr>
        <p:spPr bwMode="auto">
          <a:xfrm>
            <a:off x="5288227" y="6465512"/>
            <a:ext cx="3521075" cy="30777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sz="1200" b="0" dirty="0">
                <a:solidFill>
                  <a:schemeClr val="accent2"/>
                </a:solidFill>
                <a:latin typeface="Calibri" panose="020F0502020204030204" pitchFamily="34" charset="0"/>
                <a:cs typeface="+mn-cs"/>
              </a:rPr>
              <a:t>Department of Engineering 2017 - </a:t>
            </a:r>
            <a:fld id="{8B49EEC0-54E8-4A86-93B2-C740811A1225}" type="slidenum">
              <a:rPr lang="en-US" sz="1400" b="0" smtClean="0">
                <a:solidFill>
                  <a:schemeClr val="accent2"/>
                </a:solidFill>
                <a:latin typeface="Calibri" panose="020F0502020204030204" pitchFamily="34" charset="0"/>
                <a:cs typeface="+mn-cs"/>
              </a:rPr>
              <a:pPr algn="r" eaLnBrk="1" hangingPunct="1">
                <a:defRPr/>
              </a:pPr>
              <a:t>‹#›</a:t>
            </a:fld>
            <a:endParaRPr lang="en-US" sz="1400" b="0" dirty="0">
              <a:solidFill>
                <a:schemeClr val="accent2"/>
              </a:solidFill>
              <a:latin typeface="Calibri" panose="020F0502020204030204" pitchFamily="34" charset="0"/>
              <a:cs typeface="+mn-cs"/>
            </a:endParaRPr>
          </a:p>
        </p:txBody>
      </p:sp>
    </p:spTree>
    <p:extLst>
      <p:ext uri="{BB962C8B-B14F-4D97-AF65-F5344CB8AC3E}">
        <p14:creationId xmlns:p14="http://schemas.microsoft.com/office/powerpoint/2010/main" val="1701590886"/>
      </p:ext>
    </p:extLst>
  </p:cSld>
  <p:clrMap bg1="lt1" tx1="dk1" bg2="lt2" tx2="dk2" accent1="accent1" accent2="accent2" accent3="accent3" accent4="accent4" accent5="accent5" accent6="accent6" hlink="hlink" folHlink="folHlink"/>
  <p:sldLayoutIdLst>
    <p:sldLayoutId id="2147485945" r:id="rId1"/>
    <p:sldLayoutId id="2147485946" r:id="rId2"/>
    <p:sldLayoutId id="2147485947" r:id="rId3"/>
    <p:sldLayoutId id="2147485948" r:id="rId4"/>
    <p:sldLayoutId id="2147485949" r:id="rId5"/>
    <p:sldLayoutId id="2147485951" r:id="rId6"/>
    <p:sldLayoutId id="2147485952" r:id="rId7"/>
    <p:sldLayoutId id="2147485953" r:id="rId8"/>
    <p:sldLayoutId id="2147485954" r:id="rId9"/>
    <p:sldLayoutId id="2147485955" r:id="rId10"/>
    <p:sldLayoutId id="2147485956" r:id="rId11"/>
  </p:sldLayoutIdLst>
  <p:hf hdr="0" ftr="0" dt="0"/>
  <p:txStyles>
    <p:titleStyle>
      <a:lvl1pPr algn="l" rtl="0" eaLnBrk="0" fontAlgn="base" hangingPunct="0">
        <a:lnSpc>
          <a:spcPts val="3400"/>
        </a:lnSpc>
        <a:spcBef>
          <a:spcPct val="0"/>
        </a:spcBef>
        <a:spcAft>
          <a:spcPct val="0"/>
        </a:spcAft>
        <a:defRPr sz="4000" cap="small">
          <a:solidFill>
            <a:schemeClr val="tx2"/>
          </a:solidFill>
          <a:latin typeface="Calibri" pitchFamily="34" charset="0"/>
          <a:ea typeface="+mj-ea"/>
          <a:cs typeface="+mj-cs"/>
        </a:defRPr>
      </a:lvl1pPr>
      <a:lvl2pPr algn="ctr" rtl="0" eaLnBrk="0" fontAlgn="base" hangingPunct="0">
        <a:spcBef>
          <a:spcPct val="0"/>
        </a:spcBef>
        <a:spcAft>
          <a:spcPct val="0"/>
        </a:spcAft>
        <a:defRPr sz="3200">
          <a:solidFill>
            <a:schemeClr val="tx2"/>
          </a:solidFill>
          <a:latin typeface="Arial" pitchFamily="34" charset="0"/>
        </a:defRPr>
      </a:lvl2pPr>
      <a:lvl3pPr algn="ctr" rtl="0" eaLnBrk="0" fontAlgn="base" hangingPunct="0">
        <a:spcBef>
          <a:spcPct val="0"/>
        </a:spcBef>
        <a:spcAft>
          <a:spcPct val="0"/>
        </a:spcAft>
        <a:defRPr sz="3200">
          <a:solidFill>
            <a:schemeClr val="tx2"/>
          </a:solidFill>
          <a:latin typeface="Arial" pitchFamily="34" charset="0"/>
        </a:defRPr>
      </a:lvl3pPr>
      <a:lvl4pPr algn="ctr" rtl="0" eaLnBrk="0" fontAlgn="base" hangingPunct="0">
        <a:spcBef>
          <a:spcPct val="0"/>
        </a:spcBef>
        <a:spcAft>
          <a:spcPct val="0"/>
        </a:spcAft>
        <a:defRPr sz="3200">
          <a:solidFill>
            <a:schemeClr val="tx2"/>
          </a:solidFill>
          <a:latin typeface="Arial" pitchFamily="34" charset="0"/>
        </a:defRPr>
      </a:lvl4pPr>
      <a:lvl5pPr algn="ctr" rtl="0" eaLnBrk="0" fontAlgn="base" hangingPunct="0">
        <a:spcBef>
          <a:spcPct val="0"/>
        </a:spcBef>
        <a:spcAft>
          <a:spcPct val="0"/>
        </a:spcAft>
        <a:defRPr sz="3200">
          <a:solidFill>
            <a:schemeClr val="tx2"/>
          </a:solidFill>
          <a:latin typeface="Arial" pitchFamily="34" charset="0"/>
        </a:defRPr>
      </a:lvl5pPr>
      <a:lvl6pPr marL="457200" algn="ctr" rtl="0" fontAlgn="base">
        <a:spcBef>
          <a:spcPct val="0"/>
        </a:spcBef>
        <a:spcAft>
          <a:spcPct val="0"/>
        </a:spcAft>
        <a:defRPr sz="3600">
          <a:solidFill>
            <a:schemeClr val="tx2"/>
          </a:solidFill>
          <a:latin typeface="Copperplate Gothic Light" pitchFamily="34" charset="0"/>
        </a:defRPr>
      </a:lvl6pPr>
      <a:lvl7pPr marL="914400" algn="ctr" rtl="0" fontAlgn="base">
        <a:spcBef>
          <a:spcPct val="0"/>
        </a:spcBef>
        <a:spcAft>
          <a:spcPct val="0"/>
        </a:spcAft>
        <a:defRPr sz="3600">
          <a:solidFill>
            <a:schemeClr val="tx2"/>
          </a:solidFill>
          <a:latin typeface="Copperplate Gothic Light" pitchFamily="34" charset="0"/>
        </a:defRPr>
      </a:lvl7pPr>
      <a:lvl8pPr marL="1371600" algn="ctr" rtl="0" fontAlgn="base">
        <a:spcBef>
          <a:spcPct val="0"/>
        </a:spcBef>
        <a:spcAft>
          <a:spcPct val="0"/>
        </a:spcAft>
        <a:defRPr sz="3600">
          <a:solidFill>
            <a:schemeClr val="tx2"/>
          </a:solidFill>
          <a:latin typeface="Copperplate Gothic Light" pitchFamily="34" charset="0"/>
        </a:defRPr>
      </a:lvl8pPr>
      <a:lvl9pPr marL="1828800" algn="ctr" rtl="0" fontAlgn="base">
        <a:spcBef>
          <a:spcPct val="0"/>
        </a:spcBef>
        <a:spcAft>
          <a:spcPct val="0"/>
        </a:spcAft>
        <a:defRPr sz="3600">
          <a:solidFill>
            <a:schemeClr val="tx2"/>
          </a:solidFill>
          <a:latin typeface="Copperplate Gothic Light" pitchFamily="34" charset="0"/>
        </a:defRPr>
      </a:lvl9pPr>
    </p:titleStyle>
    <p:bodyStyle>
      <a:lvl1pPr marL="342900" indent="-342900" algn="l" rtl="0" eaLnBrk="0" fontAlgn="base" hangingPunct="0">
        <a:spcBef>
          <a:spcPts val="0"/>
        </a:spcBef>
        <a:spcAft>
          <a:spcPts val="1200"/>
        </a:spcAft>
        <a:buClr>
          <a:schemeClr val="accent2"/>
        </a:buClr>
        <a:buSzPct val="90000"/>
        <a:buFont typeface="Wingdings 3" pitchFamily="18" charset="2"/>
        <a:buChar char="z"/>
        <a:defRPr sz="2800">
          <a:solidFill>
            <a:schemeClr val="tx1"/>
          </a:solidFill>
          <a:latin typeface="Calibri" pitchFamily="34" charset="0"/>
          <a:ea typeface="+mn-ea"/>
          <a:cs typeface="+mn-cs"/>
        </a:defRPr>
      </a:lvl1pPr>
      <a:lvl2pPr marL="742950" indent="-285750" algn="l" rtl="0" eaLnBrk="0" fontAlgn="base" hangingPunct="0">
        <a:spcBef>
          <a:spcPts val="0"/>
        </a:spcBef>
        <a:spcAft>
          <a:spcPts val="1200"/>
        </a:spcAft>
        <a:buClr>
          <a:srgbClr val="800000"/>
        </a:buClr>
        <a:buSzPct val="80000"/>
        <a:buFont typeface="Wingdings" pitchFamily="2" charset="2"/>
        <a:buChar char="q"/>
        <a:defRPr sz="2400">
          <a:solidFill>
            <a:schemeClr val="tx1"/>
          </a:solidFill>
          <a:latin typeface="Calibri" pitchFamily="34" charset="0"/>
        </a:defRPr>
      </a:lvl2pPr>
      <a:lvl3pPr marL="1085850" indent="-228600" algn="l" rtl="0" eaLnBrk="0" fontAlgn="base" hangingPunct="0">
        <a:spcBef>
          <a:spcPts val="0"/>
        </a:spcBef>
        <a:spcAft>
          <a:spcPts val="1200"/>
        </a:spcAft>
        <a:buClr>
          <a:schemeClr val="accent2"/>
        </a:buClr>
        <a:buSzPct val="80000"/>
        <a:buFont typeface="Wingdings" pitchFamily="2" charset="2"/>
        <a:buChar char="§"/>
        <a:defRPr sz="2000">
          <a:solidFill>
            <a:schemeClr val="tx1"/>
          </a:solidFill>
          <a:latin typeface="Calibri" pitchFamily="34" charset="0"/>
        </a:defRPr>
      </a:lvl3pPr>
      <a:lvl4pPr marL="1428750" indent="-228600" algn="l" rtl="0" eaLnBrk="0" fontAlgn="base" hangingPunct="0">
        <a:spcBef>
          <a:spcPts val="0"/>
        </a:spcBef>
        <a:spcAft>
          <a:spcPts val="1200"/>
        </a:spcAft>
        <a:buClr>
          <a:srgbClr val="014511"/>
        </a:buClr>
        <a:buSzPct val="80000"/>
        <a:buChar char="•"/>
        <a:defRPr sz="2000">
          <a:solidFill>
            <a:schemeClr val="tx1"/>
          </a:solidFill>
          <a:latin typeface="Calibri" pitchFamily="34" charset="0"/>
        </a:defRPr>
      </a:lvl4pPr>
      <a:lvl5pPr marL="1771650" indent="-228600" algn="l" rtl="0" eaLnBrk="0" fontAlgn="base" hangingPunct="0">
        <a:spcBef>
          <a:spcPct val="20000"/>
        </a:spcBef>
        <a:spcAft>
          <a:spcPct val="0"/>
        </a:spcAft>
        <a:buSzPct val="80000"/>
        <a:buFont typeface="Arial" pitchFamily="34" charset="0"/>
        <a:buChar char="−"/>
        <a:defRPr sz="2800">
          <a:solidFill>
            <a:schemeClr val="tx1"/>
          </a:solidFill>
          <a:latin typeface="Calibri" pitchFamily="34" charset="0"/>
        </a:defRPr>
      </a:lvl5pPr>
      <a:lvl6pPr marL="2228850" indent="-228600" algn="l" rtl="0" fontAlgn="base">
        <a:spcBef>
          <a:spcPct val="20000"/>
        </a:spcBef>
        <a:spcAft>
          <a:spcPct val="0"/>
        </a:spcAft>
        <a:buSzPct val="80000"/>
        <a:buFont typeface="Arial" charset="0"/>
        <a:buChar char="−"/>
        <a:defRPr sz="2800">
          <a:solidFill>
            <a:schemeClr val="tx1"/>
          </a:solidFill>
          <a:latin typeface="+mn-lt"/>
        </a:defRPr>
      </a:lvl6pPr>
      <a:lvl7pPr marL="2686050" indent="-228600" algn="l" rtl="0" fontAlgn="base">
        <a:spcBef>
          <a:spcPct val="20000"/>
        </a:spcBef>
        <a:spcAft>
          <a:spcPct val="0"/>
        </a:spcAft>
        <a:buSzPct val="80000"/>
        <a:buFont typeface="Arial" charset="0"/>
        <a:buChar char="−"/>
        <a:defRPr sz="2800">
          <a:solidFill>
            <a:schemeClr val="tx1"/>
          </a:solidFill>
          <a:latin typeface="+mn-lt"/>
        </a:defRPr>
      </a:lvl7pPr>
      <a:lvl8pPr marL="3143250" indent="-228600" algn="l" rtl="0" fontAlgn="base">
        <a:spcBef>
          <a:spcPct val="20000"/>
        </a:spcBef>
        <a:spcAft>
          <a:spcPct val="0"/>
        </a:spcAft>
        <a:buSzPct val="80000"/>
        <a:buFont typeface="Arial" charset="0"/>
        <a:buChar char="−"/>
        <a:defRPr sz="2800">
          <a:solidFill>
            <a:schemeClr val="tx1"/>
          </a:solidFill>
          <a:latin typeface="+mn-lt"/>
        </a:defRPr>
      </a:lvl8pPr>
      <a:lvl9pPr marL="3600450" indent="-228600" algn="l" rtl="0" fontAlgn="base">
        <a:spcBef>
          <a:spcPct val="20000"/>
        </a:spcBef>
        <a:spcAft>
          <a:spcPct val="0"/>
        </a:spcAft>
        <a:buSzPct val="80000"/>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jointcommission.org/issu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2" Type="http://schemas.openxmlformats.org/officeDocument/2006/relationships/hyperlink" Target="http://www.jointcommission.org/topics/the_physical_environment.aspx" TargetMode="External"/><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jointcommission.org/issue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jointcommission.org/issu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jointcommission.org/issu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jointcommission.org/issu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jointcommission.org/issu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818708" y="673100"/>
            <a:ext cx="7474688" cy="3708400"/>
          </a:xfrm>
        </p:spPr>
        <p:txBody>
          <a:bodyPr/>
          <a:lstStyle/>
          <a:p>
            <a:pPr algn="ctr" eaLnBrk="1" hangingPunct="1">
              <a:defRPr/>
            </a:pPr>
            <a:r>
              <a:rPr lang="en-US" i="1" dirty="0">
                <a:solidFill>
                  <a:schemeClr val="accent2"/>
                </a:solidFill>
              </a:rPr>
              <a:t>2017 Updates</a:t>
            </a:r>
            <a:r>
              <a:rPr lang="en-US" sz="5400" i="1" cap="all" dirty="0">
                <a:solidFill>
                  <a:schemeClr val="accent2"/>
                </a:solidFill>
              </a:rPr>
              <a:t/>
            </a:r>
            <a:br>
              <a:rPr lang="en-US" sz="5400" i="1" cap="all" dirty="0">
                <a:solidFill>
                  <a:schemeClr val="accent2"/>
                </a:solidFill>
              </a:rPr>
            </a:br>
            <a:r>
              <a:rPr lang="en-US" sz="5400" i="1" cap="all" dirty="0">
                <a:solidFill>
                  <a:schemeClr val="accent2"/>
                </a:solidFill>
              </a:rPr>
              <a:t/>
            </a:r>
            <a:br>
              <a:rPr lang="en-US" sz="5400" i="1" cap="all" dirty="0">
                <a:solidFill>
                  <a:schemeClr val="accent2"/>
                </a:solidFill>
              </a:rPr>
            </a:br>
            <a:r>
              <a:rPr lang="en-US" sz="5400" i="1" cap="all" dirty="0">
                <a:solidFill>
                  <a:schemeClr val="accent2"/>
                </a:solidFill>
              </a:rPr>
              <a:t/>
            </a:r>
            <a:br>
              <a:rPr lang="en-US" sz="5400" i="1" cap="all" dirty="0">
                <a:solidFill>
                  <a:schemeClr val="accent2"/>
                </a:solidFill>
              </a:rPr>
            </a:br>
            <a:endParaRPr lang="en-US" dirty="0">
              <a:solidFill>
                <a:schemeClr val="accent2"/>
              </a:solidFill>
            </a:endParaRPr>
          </a:p>
        </p:txBody>
      </p:sp>
      <p:sp>
        <p:nvSpPr>
          <p:cNvPr id="5123" name="Text Box 3"/>
          <p:cNvSpPr txBox="1">
            <a:spLocks noChangeArrowheads="1"/>
          </p:cNvSpPr>
          <p:nvPr/>
        </p:nvSpPr>
        <p:spPr bwMode="auto">
          <a:xfrm>
            <a:off x="5626100" y="5813907"/>
            <a:ext cx="3110127" cy="866293"/>
          </a:xfrm>
          <a:prstGeom prst="rect">
            <a:avLst/>
          </a:prstGeom>
          <a:noFill/>
          <a:ln w="9525">
            <a:noFill/>
            <a:miter lim="800000"/>
            <a:headEnd/>
            <a:tailEnd/>
          </a:ln>
        </p:spPr>
        <p:txBody>
          <a:bodyPr wrap="square">
            <a:noAutofit/>
          </a:bodyPr>
          <a:lstStyle/>
          <a:p>
            <a:pPr algn="r">
              <a:spcBef>
                <a:spcPct val="50000"/>
              </a:spcBef>
            </a:pPr>
            <a:r>
              <a:rPr lang="en-US" dirty="0">
                <a:solidFill>
                  <a:srgbClr val="002060"/>
                </a:solidFill>
                <a:latin typeface="Calibri" panose="020F0502020204030204" pitchFamily="34" charset="0"/>
              </a:rPr>
              <a:t>George Mills, Director </a:t>
            </a:r>
            <a:r>
              <a:rPr lang="en-US" sz="1600" dirty="0">
                <a:solidFill>
                  <a:srgbClr val="002060"/>
                </a:solidFill>
                <a:latin typeface="Calibri" panose="020F0502020204030204" pitchFamily="34" charset="0"/>
              </a:rPr>
              <a:t/>
            </a:r>
            <a:br>
              <a:rPr lang="en-US" sz="1600" dirty="0">
                <a:solidFill>
                  <a:srgbClr val="002060"/>
                </a:solidFill>
                <a:latin typeface="Calibri" panose="020F0502020204030204" pitchFamily="34" charset="0"/>
              </a:rPr>
            </a:br>
            <a:r>
              <a:rPr lang="en-US" sz="1600" dirty="0">
                <a:solidFill>
                  <a:srgbClr val="002060"/>
                </a:solidFill>
                <a:latin typeface="Calibri" panose="020F0502020204030204" pitchFamily="34" charset="0"/>
              </a:rPr>
              <a:t>Department of Engineering </a:t>
            </a:r>
          </a:p>
        </p:txBody>
      </p:sp>
      <p:sp>
        <p:nvSpPr>
          <p:cNvPr id="5125" name="Line 5"/>
          <p:cNvSpPr>
            <a:spLocks noChangeShapeType="1"/>
          </p:cNvSpPr>
          <p:nvPr/>
        </p:nvSpPr>
        <p:spPr bwMode="auto">
          <a:xfrm>
            <a:off x="1236702" y="2382400"/>
            <a:ext cx="6713538" cy="0"/>
          </a:xfrm>
          <a:prstGeom prst="line">
            <a:avLst/>
          </a:prstGeom>
          <a:noFill/>
          <a:ln w="38100" cmpd="dbl">
            <a:solidFill>
              <a:srgbClr val="800000"/>
            </a:solidFill>
            <a:round/>
            <a:headEnd/>
            <a:tailEnd/>
          </a:ln>
        </p:spPr>
        <p:txBody>
          <a:bodyPr/>
          <a:lstStyle/>
          <a:p>
            <a:endParaRPr lang="en-US"/>
          </a:p>
        </p:txBody>
      </p:sp>
    </p:spTree>
    <p:extLst>
      <p:ext uri="{BB962C8B-B14F-4D97-AF65-F5344CB8AC3E}">
        <p14:creationId xmlns:p14="http://schemas.microsoft.com/office/powerpoint/2010/main" val="1949439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83128"/>
            <a:ext cx="6910259" cy="935182"/>
          </a:xfrm>
        </p:spPr>
        <p:txBody>
          <a:bodyPr>
            <a:normAutofit/>
          </a:bodyPr>
          <a:lstStyle/>
          <a:p>
            <a:r>
              <a:rPr lang="en-US" sz="3600" dirty="0">
                <a:solidFill>
                  <a:schemeClr val="tx1"/>
                </a:solidFill>
              </a:rPr>
              <a:t>Door </a:t>
            </a:r>
            <a:r>
              <a:rPr lang="en-US" dirty="0">
                <a:solidFill>
                  <a:schemeClr val="tx1"/>
                </a:solidFill>
              </a:rPr>
              <a:t>Inspections</a:t>
            </a:r>
            <a:endParaRPr lang="en-US" sz="3600" dirty="0">
              <a:solidFill>
                <a:schemeClr val="tx1"/>
              </a:solidFill>
            </a:endParaRPr>
          </a:p>
        </p:txBody>
      </p:sp>
      <p:sp>
        <p:nvSpPr>
          <p:cNvPr id="3" name="Content Placeholder 2"/>
          <p:cNvSpPr>
            <a:spLocks noGrp="1"/>
          </p:cNvSpPr>
          <p:nvPr>
            <p:ph idx="1"/>
          </p:nvPr>
        </p:nvSpPr>
        <p:spPr>
          <a:xfrm>
            <a:off x="1017589" y="1259751"/>
            <a:ext cx="7741947" cy="4881275"/>
          </a:xfrm>
        </p:spPr>
        <p:txBody>
          <a:bodyPr>
            <a:noAutofit/>
          </a:bodyPr>
          <a:lstStyle/>
          <a:p>
            <a:r>
              <a:rPr lang="en-US" dirty="0"/>
              <a:t>Required for all fire and smoke barrier doors</a:t>
            </a:r>
          </a:p>
          <a:p>
            <a:pPr lvl="1"/>
            <a:r>
              <a:rPr lang="en-US" dirty="0"/>
              <a:t>Corridor doors not required if not part of fire or smoke barrier</a:t>
            </a:r>
          </a:p>
          <a:p>
            <a:r>
              <a:rPr lang="en-US" dirty="0"/>
              <a:t>Complete by July 5, 2017</a:t>
            </a:r>
          </a:p>
          <a:p>
            <a:r>
              <a:rPr lang="en-US" dirty="0"/>
              <a:t>Based on NFPA 101-2012, 7.2.1.15</a:t>
            </a:r>
          </a:p>
          <a:p>
            <a:pPr lvl="1"/>
            <a:r>
              <a:rPr lang="en-US" dirty="0"/>
              <a:t>Beneficial to ongoing reliability</a:t>
            </a:r>
            <a:endParaRPr lang="en-US" sz="2800" dirty="0"/>
          </a:p>
        </p:txBody>
      </p:sp>
    </p:spTree>
    <p:extLst>
      <p:ext uri="{BB962C8B-B14F-4D97-AF65-F5344CB8AC3E}">
        <p14:creationId xmlns:p14="http://schemas.microsoft.com/office/powerpoint/2010/main" val="22728844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7" y="621791"/>
            <a:ext cx="6979271" cy="453581"/>
          </a:xfrm>
        </p:spPr>
        <p:txBody>
          <a:bodyPr/>
          <a:lstStyle/>
          <a:p>
            <a:r>
              <a:rPr lang="en-US" sz="3600" i="1" dirty="0">
                <a:solidFill>
                  <a:schemeClr val="accent2"/>
                </a:solidFill>
              </a:rPr>
              <a:t>EC.02.06.01 EP 1 (K933) (cont.)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94297" y="1260647"/>
            <a:ext cx="7905750" cy="5499099"/>
          </a:xfrm>
        </p:spPr>
        <p:txBody>
          <a:bodyPr>
            <a:normAutofit fontScale="92500" lnSpcReduction="20000"/>
          </a:bodyPr>
          <a:lstStyle/>
          <a:p>
            <a:pPr marL="514350" lvl="0" indent="-514350">
              <a:buFont typeface="Wingdings" panose="05000000000000000000" pitchFamily="2" charset="2"/>
              <a:buChar char="§"/>
            </a:pPr>
            <a:r>
              <a:rPr lang="en-US" sz="3000" dirty="0"/>
              <a:t>Preoperative "time-out" is conducted prior the initiation of any surgical procedure to verify: </a:t>
            </a:r>
          </a:p>
          <a:p>
            <a:pPr lvl="1"/>
            <a:r>
              <a:rPr lang="en-US" sz="3000" dirty="0"/>
              <a:t>application site is dry prior to draping and use of surgical equipment </a:t>
            </a:r>
          </a:p>
          <a:p>
            <a:pPr lvl="1"/>
            <a:r>
              <a:rPr lang="en-US" sz="3000" dirty="0"/>
              <a:t>pooling of solution has not occurred or has been corrected </a:t>
            </a:r>
          </a:p>
          <a:p>
            <a:pPr lvl="1"/>
            <a:r>
              <a:rPr lang="en-US" sz="3000" dirty="0"/>
              <a:t>solution-soaked materials have been removed from the OR prior to draping and use of surgical devices </a:t>
            </a:r>
          </a:p>
          <a:p>
            <a:pPr lvl="1"/>
            <a:r>
              <a:rPr lang="en-US" sz="3000" dirty="0"/>
              <a:t>policies and procedures are established outlining safety precautions related to the use of flammable germicide or antiseptic use. </a:t>
            </a:r>
          </a:p>
          <a:p>
            <a:r>
              <a:rPr lang="en-US" sz="3000" dirty="0"/>
              <a:t>(For full text refer to NFPA 99-2012: 15.13)</a:t>
            </a:r>
          </a:p>
          <a:p>
            <a:endParaRPr lang="en-US" dirty="0"/>
          </a:p>
        </p:txBody>
      </p:sp>
      <p:sp>
        <p:nvSpPr>
          <p:cNvPr id="5" name="TextBox 4"/>
          <p:cNvSpPr txBox="1"/>
          <p:nvPr/>
        </p:nvSpPr>
        <p:spPr>
          <a:xfrm>
            <a:off x="69144" y="5192345"/>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6880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9" y="82903"/>
            <a:ext cx="7772400" cy="883256"/>
          </a:xfrm>
        </p:spPr>
        <p:txBody>
          <a:bodyPr/>
          <a:lstStyle/>
          <a:p>
            <a:r>
              <a:rPr lang="en-US" sz="3600" i="1" dirty="0">
                <a:solidFill>
                  <a:schemeClr val="accent2"/>
                </a:solidFill>
              </a:rPr>
              <a:t>EC.02.03.05  EP 26  (K531)</a:t>
            </a:r>
          </a:p>
        </p:txBody>
      </p:sp>
      <p:sp>
        <p:nvSpPr>
          <p:cNvPr id="3" name="Content Placeholder 2"/>
          <p:cNvSpPr>
            <a:spLocks noGrp="1"/>
          </p:cNvSpPr>
          <p:nvPr>
            <p:ph idx="1"/>
          </p:nvPr>
        </p:nvSpPr>
        <p:spPr>
          <a:xfrm>
            <a:off x="712787" y="1409703"/>
            <a:ext cx="7964487" cy="1988817"/>
          </a:xfrm>
        </p:spPr>
        <p:txBody>
          <a:bodyPr/>
          <a:lstStyle/>
          <a:p>
            <a:r>
              <a:rPr lang="en-US" dirty="0"/>
              <a:t>Elevator Firefighter’s Service is operated monthly with a written record. NFPA 101-2012: 9.4.2.</a:t>
            </a:r>
          </a:p>
          <a:p>
            <a:endParaRPr lang="en-US" dirty="0"/>
          </a:p>
        </p:txBody>
      </p:sp>
      <p:sp>
        <p:nvSpPr>
          <p:cNvPr id="4" name="TextBox 3"/>
          <p:cNvSpPr txBox="1"/>
          <p:nvPr/>
        </p:nvSpPr>
        <p:spPr>
          <a:xfrm>
            <a:off x="69144" y="5192345"/>
            <a:ext cx="1033153" cy="523220"/>
          </a:xfrm>
          <a:prstGeom prst="rect">
            <a:avLst/>
          </a:prstGeom>
          <a:noFill/>
        </p:spPr>
        <p:txBody>
          <a:bodyPr wrap="square" rtlCol="0">
            <a:spAutoFit/>
          </a:bodyPr>
          <a:lstStyle/>
          <a:p>
            <a:pPr algn="ctr"/>
            <a:r>
              <a:rPr lang="en-US" sz="2800" b="1" dirty="0"/>
              <a:t>NEW</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55979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5886" y="591880"/>
            <a:ext cx="8148115" cy="544068"/>
          </a:xfrm>
        </p:spPr>
        <p:txBody>
          <a:bodyPr/>
          <a:lstStyle/>
          <a:p>
            <a:r>
              <a:rPr lang="en-US" sz="3600" i="1" dirty="0">
                <a:solidFill>
                  <a:schemeClr val="accent2"/>
                </a:solidFill>
              </a:rPr>
              <a:t>LD.04.01.01 EP 2  (K931) (K919)</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1127464" y="1364343"/>
            <a:ext cx="7762536" cy="4804228"/>
          </a:xfrm>
        </p:spPr>
        <p:txBody>
          <a:bodyPr>
            <a:normAutofit/>
          </a:bodyPr>
          <a:lstStyle/>
          <a:p>
            <a:r>
              <a:rPr lang="en-US" dirty="0"/>
              <a:t>All occupancies containing hyperbaric facilities comply with construction, equipment, administration, and maintenance requirements of NFPA 99-2012, Chapter 14.</a:t>
            </a:r>
          </a:p>
          <a:p>
            <a:endParaRPr lang="en-US" dirty="0"/>
          </a:p>
          <a:p>
            <a:endParaRPr lang="en-US" dirty="0"/>
          </a:p>
          <a:p>
            <a:r>
              <a:rPr lang="en-US" dirty="0"/>
              <a:t>Suggested placement: EC.02.04.03 EP 8 </a:t>
            </a:r>
          </a:p>
          <a:p>
            <a:pPr marL="0" indent="0">
              <a:buNone/>
            </a:pPr>
            <a:endParaRPr lang="en-US" dirty="0"/>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74452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5618" y="549304"/>
            <a:ext cx="7686944" cy="452628"/>
          </a:xfrm>
        </p:spPr>
        <p:txBody>
          <a:bodyPr>
            <a:normAutofit fontScale="90000"/>
          </a:bodyPr>
          <a:lstStyle/>
          <a:p>
            <a:r>
              <a:rPr lang="en-US" sz="3200" i="1" dirty="0">
                <a:solidFill>
                  <a:schemeClr val="accent2"/>
                </a:solidFill>
              </a:rPr>
              <a:t>EC.02.05.01  EP 1 (K321, K341, K352, K521, K908)</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r>
              <a:rPr lang="en-US" dirty="0"/>
              <a:t>EP 1 The hospital designs and installs utility systems that meet patient care and operational needs. </a:t>
            </a:r>
          </a:p>
          <a:p>
            <a:r>
              <a:rPr lang="en-US" i="1" dirty="0">
                <a:solidFill>
                  <a:srgbClr val="800000"/>
                </a:solidFill>
              </a:rPr>
              <a:t>NOTE:  All utility systems, such as the fire alarm system, HVAC system, medical gases and vacuum, and automatic sprinkler systems are designed and installed according to NFPA Codes.</a:t>
            </a:r>
          </a:p>
          <a:p>
            <a:endParaRPr lang="en-US" dirty="0"/>
          </a:p>
        </p:txBody>
      </p:sp>
      <p:sp>
        <p:nvSpPr>
          <p:cNvPr id="5" name="TextBox 4"/>
          <p:cNvSpPr txBox="1"/>
          <p:nvPr/>
        </p:nvSpPr>
        <p:spPr>
          <a:xfrm>
            <a:off x="94311" y="5645351"/>
            <a:ext cx="172261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040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LD.04.01.01  EP 2  (K901)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834813" y="957592"/>
            <a:ext cx="8126668" cy="4847164"/>
          </a:xfrm>
        </p:spPr>
        <p:txBody>
          <a:bodyPr/>
          <a:lstStyle/>
          <a:p>
            <a:r>
              <a:rPr lang="en-US" dirty="0"/>
              <a:t>Building systems are designed to meet Categories 1 – 4 requirements. </a:t>
            </a:r>
          </a:p>
          <a:p>
            <a:pPr lvl="1"/>
            <a:r>
              <a:rPr lang="en-US" dirty="0"/>
              <a:t>These are established by formal and documented risk assessment procedure by qualified personnel.  </a:t>
            </a:r>
          </a:p>
          <a:p>
            <a:pPr lvl="1"/>
            <a:r>
              <a:rPr lang="en-US" dirty="0"/>
              <a:t>See NFPA 99-2012 Chapter 4 for description of the four categories related to gas, vacuum, electrical and electrical equipment. </a:t>
            </a:r>
            <a:br>
              <a:rPr lang="en-US" dirty="0"/>
            </a:br>
            <a:endParaRPr lang="en-US" dirty="0"/>
          </a:p>
          <a:p>
            <a:r>
              <a:rPr lang="en-US" dirty="0"/>
              <a:t>Suggested placement: EC.02.05.01  EP 2  </a:t>
            </a:r>
          </a:p>
        </p:txBody>
      </p:sp>
      <p:sp>
        <p:nvSpPr>
          <p:cNvPr id="5" name="TextBox 4"/>
          <p:cNvSpPr txBox="1"/>
          <p:nvPr/>
        </p:nvSpPr>
        <p:spPr>
          <a:xfrm>
            <a:off x="34030" y="5733647"/>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7148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555" y="82902"/>
            <a:ext cx="7675534" cy="870827"/>
          </a:xfrm>
        </p:spPr>
        <p:txBody>
          <a:bodyPr/>
          <a:lstStyle/>
          <a:p>
            <a:r>
              <a:rPr lang="en-US" sz="3600" i="1" dirty="0">
                <a:solidFill>
                  <a:schemeClr val="accent2"/>
                </a:solidFill>
              </a:rPr>
              <a:t>EC.02.05.09  EP 7   (K323)</a:t>
            </a:r>
          </a:p>
        </p:txBody>
      </p:sp>
      <p:sp>
        <p:nvSpPr>
          <p:cNvPr id="3" name="Content Placeholder 2"/>
          <p:cNvSpPr>
            <a:spLocks noGrp="1"/>
          </p:cNvSpPr>
          <p:nvPr>
            <p:ph idx="1"/>
          </p:nvPr>
        </p:nvSpPr>
        <p:spPr>
          <a:xfrm>
            <a:off x="812800" y="1028700"/>
            <a:ext cx="8067675" cy="5349240"/>
          </a:xfrm>
        </p:spPr>
        <p:txBody>
          <a:bodyPr/>
          <a:lstStyle/>
          <a:p>
            <a:pPr marL="0" indent="0">
              <a:buNone/>
            </a:pPr>
            <a:r>
              <a:rPr lang="en-US" sz="2600" dirty="0"/>
              <a:t>Areas designated for administration of general anesthesia (i.e., inhalation anesthetics) using medical gases or vacuum are in accordance with 8.7 and NFPA 99. </a:t>
            </a:r>
          </a:p>
          <a:p>
            <a:pPr lvl="0"/>
            <a:r>
              <a:rPr lang="en-US" sz="2600" dirty="0"/>
              <a:t>Zone valves are located immediately outside each anesthetizing location for medical gas or vacuum; readily accessible in an emergency; and arranged so shutting off any one anesthetizing location will not affect others. </a:t>
            </a:r>
          </a:p>
          <a:p>
            <a:pPr lvl="0"/>
            <a:r>
              <a:rPr lang="en-US" sz="2600" dirty="0"/>
              <a:t>Area alarm panels are provided to monitor all medical gas, medical-surgical vacuum, and piped WAGD systems. </a:t>
            </a:r>
          </a:p>
          <a:p>
            <a:pPr lvl="0"/>
            <a:r>
              <a:rPr lang="en-US" sz="2600" dirty="0"/>
              <a:t>Suggested placement: EC.02.05.01  EP 20 </a:t>
            </a:r>
          </a:p>
          <a:p>
            <a:endParaRPr lang="en-US" dirty="0"/>
          </a:p>
        </p:txBody>
      </p:sp>
      <p:sp>
        <p:nvSpPr>
          <p:cNvPr id="4" name="TextBox 3"/>
          <p:cNvSpPr txBox="1"/>
          <p:nvPr/>
        </p:nvSpPr>
        <p:spPr>
          <a:xfrm>
            <a:off x="0" y="5210256"/>
            <a:ext cx="1033153" cy="523220"/>
          </a:xfrm>
          <a:prstGeom prst="rect">
            <a:avLst/>
          </a:prstGeom>
          <a:noFill/>
        </p:spPr>
        <p:txBody>
          <a:bodyPr wrap="square" rtlCol="0">
            <a:spAutoFit/>
          </a:bodyPr>
          <a:lstStyle/>
          <a:p>
            <a:pPr algn="ctr"/>
            <a:r>
              <a:rPr lang="en-US" sz="2800" b="1" dirty="0"/>
              <a:t>NEW</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2555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9" y="82903"/>
            <a:ext cx="7772400" cy="684188"/>
          </a:xfrm>
        </p:spPr>
        <p:txBody>
          <a:bodyPr/>
          <a:lstStyle/>
          <a:p>
            <a:r>
              <a:rPr lang="en-US" sz="3600" i="1" dirty="0">
                <a:solidFill>
                  <a:schemeClr val="accent2"/>
                </a:solidFill>
              </a:rPr>
              <a:t>EC.02.05.09  EP 7  (cont.) </a:t>
            </a:r>
          </a:p>
        </p:txBody>
      </p:sp>
      <p:sp>
        <p:nvSpPr>
          <p:cNvPr id="3" name="Content Placeholder 2"/>
          <p:cNvSpPr>
            <a:spLocks noGrp="1"/>
          </p:cNvSpPr>
          <p:nvPr>
            <p:ph idx="1"/>
          </p:nvPr>
        </p:nvSpPr>
        <p:spPr>
          <a:xfrm>
            <a:off x="864887" y="815672"/>
            <a:ext cx="8279113" cy="5416430"/>
          </a:xfrm>
        </p:spPr>
        <p:txBody>
          <a:bodyPr/>
          <a:lstStyle/>
          <a:p>
            <a:pPr marL="0" lvl="0" indent="0">
              <a:buNone/>
            </a:pPr>
            <a:r>
              <a:rPr lang="en-US" dirty="0"/>
              <a:t>    Continued…</a:t>
            </a:r>
          </a:p>
          <a:p>
            <a:pPr lvl="0"/>
            <a:r>
              <a:rPr lang="en-US" dirty="0"/>
              <a:t>Panels are at locations that provide for surveillance, indicate medical gas pressure decreases of 20% and vacuum decreases of 12-inch gauge HgV, and provide visual and audible indication. </a:t>
            </a:r>
          </a:p>
          <a:p>
            <a:pPr lvl="0"/>
            <a:r>
              <a:rPr lang="en-US" dirty="0"/>
              <a:t>Alarm sensors are installed either on the source side of individual room zone valve box assemblies or on the patient/use side of each of the individual zone box valve assemblies. </a:t>
            </a:r>
          </a:p>
          <a:p>
            <a:pPr marL="0" indent="0">
              <a:buNone/>
            </a:pPr>
            <a:r>
              <a:rPr lang="en-US" dirty="0"/>
              <a:t>For full text refer to NFPA 101-2012: 18/19.3.2.3; NFPA 99-2012: 5.1.4.8.7, 5.1.4.8.7.2, 5.1.9.3, 5.1.9.3.4, 6.4.2.2.4.2</a:t>
            </a:r>
          </a:p>
          <a:p>
            <a:endParaRPr lang="en-US" dirty="0"/>
          </a:p>
        </p:txBody>
      </p:sp>
      <p:sp>
        <p:nvSpPr>
          <p:cNvPr id="4" name="TextBox 3"/>
          <p:cNvSpPr txBox="1"/>
          <p:nvPr/>
        </p:nvSpPr>
        <p:spPr>
          <a:xfrm>
            <a:off x="0" y="4571255"/>
            <a:ext cx="1033153" cy="523220"/>
          </a:xfrm>
          <a:prstGeom prst="rect">
            <a:avLst/>
          </a:prstGeom>
          <a:noFill/>
        </p:spPr>
        <p:txBody>
          <a:bodyPr wrap="square" rtlCol="0">
            <a:spAutoFit/>
          </a:bodyPr>
          <a:lstStyle/>
          <a:p>
            <a:pPr algn="ctr"/>
            <a:r>
              <a:rPr lang="en-US" sz="2800" b="1" dirty="0"/>
              <a:t>NEW</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0132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9" y="82903"/>
            <a:ext cx="7772400" cy="745234"/>
          </a:xfrm>
        </p:spPr>
        <p:txBody>
          <a:bodyPr/>
          <a:lstStyle/>
          <a:p>
            <a:r>
              <a:rPr lang="en-US" sz="3600" i="1" dirty="0">
                <a:solidFill>
                  <a:schemeClr val="accent2"/>
                </a:solidFill>
              </a:rPr>
              <a:t>EC.02.05.05 EP 7 (K323) </a:t>
            </a:r>
          </a:p>
        </p:txBody>
      </p:sp>
      <p:sp>
        <p:nvSpPr>
          <p:cNvPr id="3" name="Content Placeholder 2"/>
          <p:cNvSpPr>
            <a:spLocks noGrp="1"/>
          </p:cNvSpPr>
          <p:nvPr>
            <p:ph idx="1"/>
          </p:nvPr>
        </p:nvSpPr>
        <p:spPr>
          <a:xfrm>
            <a:off x="1127464" y="934065"/>
            <a:ext cx="7883980" cy="5234505"/>
          </a:xfrm>
        </p:spPr>
        <p:txBody>
          <a:bodyPr/>
          <a:lstStyle/>
          <a:p>
            <a:pPr marL="0" indent="0">
              <a:buNone/>
            </a:pPr>
            <a:r>
              <a:rPr lang="en-US" dirty="0"/>
              <a:t>Areas designated for administration of general anesthesia (i.e., inhalation anesthetics) has the EES critical branch supplying power in accordance with 8.7 and NFPA 99. </a:t>
            </a:r>
          </a:p>
          <a:p>
            <a:pPr lvl="0"/>
            <a:r>
              <a:rPr lang="en-US" dirty="0"/>
              <a:t>The EES critical branch supplies power for task illumination, fixed equipment, select receptacles, and select power circuits, and EES equipment system supplies power to ventilation system. </a:t>
            </a:r>
          </a:p>
          <a:p>
            <a:pPr marL="0" indent="0">
              <a:buNone/>
            </a:pPr>
            <a:r>
              <a:rPr lang="en-US" dirty="0"/>
              <a:t>For full text refer to NFPA 101-2012: 18/19.3.2.3; NFPA 99-2012: 6.4.2.2.4.2</a:t>
            </a:r>
          </a:p>
          <a:p>
            <a:r>
              <a:rPr lang="en-US" dirty="0"/>
              <a:t>Suggested placement: EC.02.05.01  EP 21 </a:t>
            </a:r>
          </a:p>
          <a:p>
            <a:endParaRPr lang="en-US" dirty="0"/>
          </a:p>
        </p:txBody>
      </p:sp>
      <p:sp>
        <p:nvSpPr>
          <p:cNvPr id="5" name="TextBox 4"/>
          <p:cNvSpPr txBox="1"/>
          <p:nvPr/>
        </p:nvSpPr>
        <p:spPr>
          <a:xfrm>
            <a:off x="0" y="4978673"/>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7525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9" y="82902"/>
            <a:ext cx="7772400" cy="917761"/>
          </a:xfrm>
        </p:spPr>
        <p:txBody>
          <a:bodyPr/>
          <a:lstStyle/>
          <a:p>
            <a:r>
              <a:rPr lang="en-US" sz="3600" i="1" dirty="0">
                <a:solidFill>
                  <a:schemeClr val="accent2"/>
                </a:solidFill>
              </a:rPr>
              <a:t>EC.02.05.05 EP 7 (K323)</a:t>
            </a:r>
          </a:p>
        </p:txBody>
      </p:sp>
      <p:sp>
        <p:nvSpPr>
          <p:cNvPr id="3" name="Content Placeholder 2"/>
          <p:cNvSpPr>
            <a:spLocks noGrp="1"/>
          </p:cNvSpPr>
          <p:nvPr>
            <p:ph idx="1"/>
          </p:nvPr>
        </p:nvSpPr>
        <p:spPr>
          <a:xfrm>
            <a:off x="1046957" y="1000664"/>
            <a:ext cx="7964487" cy="4682790"/>
          </a:xfrm>
        </p:spPr>
        <p:txBody>
          <a:bodyPr/>
          <a:lstStyle/>
          <a:p>
            <a:pPr marL="0" indent="0">
              <a:buNone/>
            </a:pPr>
            <a:r>
              <a:rPr lang="en-US" dirty="0"/>
              <a:t>Areas designated for administration of general anesthesia (i.e., inhalation anesthetics) has the heating, cooling and ventilation systems in accordance with 8.7 and NFPA 99. </a:t>
            </a:r>
          </a:p>
          <a:p>
            <a:pPr lvl="0"/>
            <a:r>
              <a:rPr lang="en-US" dirty="0"/>
              <a:t>Heating, cooling, and ventilation are in accordance with ASHRAE 170. Medical supply and equipment manufacturer’s instructions for use are considered before reducing humidity levels to those allowed by ASHRAE. </a:t>
            </a:r>
          </a:p>
          <a:p>
            <a:endParaRPr lang="en-US" dirty="0"/>
          </a:p>
          <a:p>
            <a:r>
              <a:rPr lang="en-US" dirty="0"/>
              <a:t>Suggested placement: EC.02.05.01  EP  22 </a:t>
            </a:r>
          </a:p>
        </p:txBody>
      </p:sp>
      <p:sp>
        <p:nvSpPr>
          <p:cNvPr id="4" name="TextBox 3"/>
          <p:cNvSpPr txBox="1"/>
          <p:nvPr/>
        </p:nvSpPr>
        <p:spPr>
          <a:xfrm>
            <a:off x="133784" y="5160234"/>
            <a:ext cx="1033153" cy="523220"/>
          </a:xfrm>
          <a:prstGeom prst="rect">
            <a:avLst/>
          </a:prstGeom>
          <a:noFill/>
        </p:spPr>
        <p:txBody>
          <a:bodyPr wrap="square" rtlCol="0">
            <a:spAutoFit/>
          </a:bodyPr>
          <a:lstStyle/>
          <a:p>
            <a:pPr algn="ctr"/>
            <a:r>
              <a:rPr lang="en-US" sz="2800" b="1" dirty="0"/>
              <a:t>NEW</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8088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64" y="615408"/>
            <a:ext cx="7675534" cy="445295"/>
          </a:xfrm>
        </p:spPr>
        <p:txBody>
          <a:bodyPr/>
          <a:lstStyle/>
          <a:p>
            <a:r>
              <a:rPr lang="en-US" sz="3600" i="1" dirty="0">
                <a:solidFill>
                  <a:schemeClr val="accent2"/>
                </a:solidFill>
              </a:rPr>
              <a:t>EC.02.05.05 EP 7  (K323)    (cont.) </a:t>
            </a:r>
          </a:p>
        </p:txBody>
      </p:sp>
      <p:sp>
        <p:nvSpPr>
          <p:cNvPr id="3" name="Content Placeholder 2"/>
          <p:cNvSpPr>
            <a:spLocks noGrp="1"/>
          </p:cNvSpPr>
          <p:nvPr>
            <p:ph idx="1"/>
          </p:nvPr>
        </p:nvSpPr>
        <p:spPr>
          <a:xfrm>
            <a:off x="915988" y="1298894"/>
            <a:ext cx="7964487" cy="4620769"/>
          </a:xfrm>
        </p:spPr>
        <p:txBody>
          <a:bodyPr/>
          <a:lstStyle/>
          <a:p>
            <a:pPr marL="0" lvl="0" indent="0">
              <a:buNone/>
            </a:pPr>
            <a:r>
              <a:rPr lang="en-US" dirty="0"/>
              <a:t>Continued…</a:t>
            </a:r>
          </a:p>
          <a:p>
            <a:pPr lvl="0"/>
            <a:r>
              <a:rPr lang="en-US" dirty="0"/>
              <a:t>Supply and exhaust systems for windowless anesthetizing locations have smoke control system(s) to automatically vent smoke, prevent the recirculation of smoke originating within the surgical suite, and prevent the circulation of smoke entering the system intake, without interfering with exhaust function.  </a:t>
            </a:r>
          </a:p>
          <a:p>
            <a:pPr marL="0" indent="0">
              <a:buNone/>
            </a:pPr>
            <a:r>
              <a:rPr lang="en-US" dirty="0"/>
              <a:t>For full text refer to NFPA 101-2012: 18/19.3.2.3; NFPA 99-2012: 9.3.1, 9.3.3, 9.3.7, 9.3.8, 9.3.9.</a:t>
            </a:r>
          </a:p>
          <a:p>
            <a:endParaRPr lang="en-US" dirty="0"/>
          </a:p>
        </p:txBody>
      </p:sp>
      <p:sp>
        <p:nvSpPr>
          <p:cNvPr id="4" name="TextBox 3"/>
          <p:cNvSpPr txBox="1"/>
          <p:nvPr/>
        </p:nvSpPr>
        <p:spPr>
          <a:xfrm>
            <a:off x="94311" y="5877935"/>
            <a:ext cx="1033153" cy="523220"/>
          </a:xfrm>
          <a:prstGeom prst="rect">
            <a:avLst/>
          </a:prstGeom>
          <a:noFill/>
        </p:spPr>
        <p:txBody>
          <a:bodyPr wrap="square" rtlCol="0">
            <a:spAutoFit/>
          </a:bodyPr>
          <a:lstStyle/>
          <a:p>
            <a:pPr algn="ctr"/>
            <a:r>
              <a:rPr lang="en-US" sz="2800" b="1" dirty="0"/>
              <a:t>NEW</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7536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83128"/>
            <a:ext cx="6910259" cy="935182"/>
          </a:xfrm>
        </p:spPr>
        <p:txBody>
          <a:bodyPr>
            <a:normAutofit/>
          </a:bodyPr>
          <a:lstStyle/>
          <a:p>
            <a:r>
              <a:rPr lang="en-US" sz="3600" dirty="0">
                <a:solidFill>
                  <a:schemeClr val="tx1"/>
                </a:solidFill>
              </a:rPr>
              <a:t>Door </a:t>
            </a:r>
            <a:r>
              <a:rPr lang="en-US" dirty="0">
                <a:solidFill>
                  <a:schemeClr val="tx1"/>
                </a:solidFill>
              </a:rPr>
              <a:t>Inspections</a:t>
            </a:r>
            <a:endParaRPr lang="en-US" sz="3600" dirty="0">
              <a:solidFill>
                <a:schemeClr val="tx1"/>
              </a:solidFill>
            </a:endParaRPr>
          </a:p>
        </p:txBody>
      </p:sp>
      <p:sp>
        <p:nvSpPr>
          <p:cNvPr id="3" name="Content Placeholder 2"/>
          <p:cNvSpPr>
            <a:spLocks noGrp="1"/>
          </p:cNvSpPr>
          <p:nvPr>
            <p:ph idx="1"/>
          </p:nvPr>
        </p:nvSpPr>
        <p:spPr>
          <a:xfrm>
            <a:off x="1017589" y="1259751"/>
            <a:ext cx="7741947" cy="4881275"/>
          </a:xfrm>
        </p:spPr>
        <p:txBody>
          <a:bodyPr>
            <a:noAutofit/>
          </a:bodyPr>
          <a:lstStyle/>
          <a:p>
            <a:r>
              <a:rPr lang="en-US" dirty="0"/>
              <a:t>Doors to be included in the annual door inspection (based on 7.2.1.15) include:  </a:t>
            </a:r>
          </a:p>
          <a:p>
            <a:pPr lvl="1"/>
            <a:r>
              <a:rPr lang="en-US" dirty="0"/>
              <a:t>Door leaves equipped with panic hardware or fire exit hardware in accordance with 7.2.1.7  </a:t>
            </a:r>
          </a:p>
          <a:p>
            <a:pPr lvl="1"/>
            <a:r>
              <a:rPr lang="en-US" dirty="0"/>
              <a:t>Door assemblies in exit enclosures  </a:t>
            </a:r>
          </a:p>
          <a:p>
            <a:pPr lvl="1"/>
            <a:r>
              <a:rPr lang="en-US" dirty="0"/>
              <a:t>Electrically controlled egress doors  </a:t>
            </a:r>
          </a:p>
          <a:p>
            <a:pPr lvl="1"/>
            <a:r>
              <a:rPr lang="en-US" dirty="0"/>
              <a:t>Door assemblies with special locking arrangements subject to 7.2.1.6  </a:t>
            </a:r>
          </a:p>
        </p:txBody>
      </p:sp>
    </p:spTree>
    <p:extLst>
      <p:ext uri="{BB962C8B-B14F-4D97-AF65-F5344CB8AC3E}">
        <p14:creationId xmlns:p14="http://schemas.microsoft.com/office/powerpoint/2010/main" val="21141393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5885" y="12270"/>
            <a:ext cx="8148115" cy="993078"/>
          </a:xfrm>
        </p:spPr>
        <p:txBody>
          <a:bodyPr/>
          <a:lstStyle/>
          <a:p>
            <a:r>
              <a:rPr lang="en-US" sz="3600" i="1" dirty="0">
                <a:solidFill>
                  <a:schemeClr val="accent2"/>
                </a:solidFill>
              </a:rPr>
              <a:t>EC.02.05.05 EP 7(K913)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normAutofit fontScale="92500" lnSpcReduction="10000"/>
          </a:bodyPr>
          <a:lstStyle/>
          <a:p>
            <a:r>
              <a:rPr lang="en-US" dirty="0"/>
              <a:t>Operating rooms are considered wet procedure locations, unless otherwise determined by a risk assessment conducted by the facility governing body. </a:t>
            </a:r>
          </a:p>
          <a:p>
            <a:r>
              <a:rPr lang="en-US" dirty="0"/>
              <a:t>Operating rooms defined as wet locations are protected by either isolated power or ground-fault circuit interrupters. </a:t>
            </a:r>
          </a:p>
          <a:p>
            <a:r>
              <a:rPr lang="en-US" dirty="0"/>
              <a:t>A written record of the risk assessment is maintained and available for inspection. (For full text refer to NFPA 99-2012: 6.3.2.2.8.4, 6.3.2.2.8.7, 6.4.4.2) </a:t>
            </a:r>
          </a:p>
          <a:p>
            <a:endParaRPr lang="en-US" dirty="0"/>
          </a:p>
          <a:p>
            <a:r>
              <a:rPr lang="en-US" dirty="0"/>
              <a:t>Suggested placement: EC.02.05.01 EP 23 </a:t>
            </a:r>
          </a:p>
          <a:p>
            <a:pPr marL="0" indent="0">
              <a:buNone/>
            </a:pPr>
            <a:endParaRPr lang="en-US" dirty="0"/>
          </a:p>
          <a:p>
            <a:endParaRPr lang="en-US" dirty="0"/>
          </a:p>
        </p:txBody>
      </p:sp>
      <p:sp>
        <p:nvSpPr>
          <p:cNvPr id="5" name="TextBox 4"/>
          <p:cNvSpPr txBox="1"/>
          <p:nvPr/>
        </p:nvSpPr>
        <p:spPr>
          <a:xfrm>
            <a:off x="2786711" y="6168093"/>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0" y="5031270"/>
            <a:ext cx="1033153" cy="523220"/>
          </a:xfrm>
          <a:prstGeom prst="rect">
            <a:avLst/>
          </a:prstGeom>
          <a:noFill/>
        </p:spPr>
        <p:txBody>
          <a:bodyPr wrap="square" rtlCol="0">
            <a:spAutoFit/>
          </a:bodyPr>
          <a:lstStyle/>
          <a:p>
            <a:pPr algn="ctr"/>
            <a:r>
              <a:rPr lang="en-US" sz="2800" b="1" dirty="0"/>
              <a:t>NEW</a:t>
            </a:r>
          </a:p>
        </p:txBody>
      </p:sp>
      <p:sp>
        <p:nvSpPr>
          <p:cNvPr id="7" name="TextBox 6"/>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4286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6335" y="469825"/>
            <a:ext cx="8148115" cy="320294"/>
          </a:xfrm>
        </p:spPr>
        <p:txBody>
          <a:bodyPr/>
          <a:lstStyle/>
          <a:p>
            <a:r>
              <a:rPr lang="en-US" sz="3600" i="1" dirty="0">
                <a:solidFill>
                  <a:schemeClr val="accent2"/>
                </a:solidFill>
              </a:rPr>
              <a:t>EC.02.05.05 EP 7 (K914, K917)</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1033153" y="872352"/>
            <a:ext cx="7901297" cy="5732463"/>
          </a:xfrm>
        </p:spPr>
        <p:txBody>
          <a:bodyPr>
            <a:normAutofit fontScale="85000" lnSpcReduction="10000"/>
          </a:bodyPr>
          <a:lstStyle/>
          <a:p>
            <a:pPr>
              <a:lnSpc>
                <a:spcPct val="110000"/>
              </a:lnSpc>
              <a:spcAft>
                <a:spcPts val="600"/>
              </a:spcAft>
            </a:pPr>
            <a:r>
              <a:rPr lang="en-US" dirty="0"/>
              <a:t>Hospital-grade receptacles at patient bed locations and where deep sedation or general anesthesia is administered</a:t>
            </a:r>
          </a:p>
          <a:p>
            <a:pPr lvl="1">
              <a:lnSpc>
                <a:spcPct val="110000"/>
              </a:lnSpc>
              <a:spcAft>
                <a:spcPts val="600"/>
              </a:spcAft>
            </a:pPr>
            <a:r>
              <a:rPr lang="en-US" dirty="0"/>
              <a:t>are tested after initial installation, replacement or servicing</a:t>
            </a:r>
          </a:p>
          <a:p>
            <a:pPr lvl="2">
              <a:lnSpc>
                <a:spcPct val="110000"/>
              </a:lnSpc>
              <a:spcAft>
                <a:spcPts val="600"/>
              </a:spcAft>
            </a:pPr>
            <a:r>
              <a:rPr lang="en-US" dirty="0"/>
              <a:t>In pediatric locations, receptacles in patient rooms, bathrooms, play rooms, and activity rooms (other than nurseries), are listed tamper-resistant or employ a listed cover </a:t>
            </a:r>
          </a:p>
          <a:p>
            <a:pPr lvl="1">
              <a:lnSpc>
                <a:spcPct val="110000"/>
              </a:lnSpc>
              <a:spcAft>
                <a:spcPts val="600"/>
              </a:spcAft>
            </a:pPr>
            <a:r>
              <a:rPr lang="en-US" dirty="0"/>
              <a:t>Electrical receptacles or cover plates supplied from the life safety and critical branches have a distinctive color or marking </a:t>
            </a:r>
          </a:p>
          <a:p>
            <a:pPr lvl="1">
              <a:lnSpc>
                <a:spcPct val="110000"/>
              </a:lnSpc>
              <a:spcAft>
                <a:spcPts val="600"/>
              </a:spcAft>
            </a:pPr>
            <a:r>
              <a:rPr lang="en-US" dirty="0"/>
              <a:t>(For full text refer to NFPA 99-2012: 6.3.2; 6.3.3; 6.3.4; 6.4.2.2.6; 6.5.2.2.4.2; 6.6.2.2.3.2) </a:t>
            </a:r>
          </a:p>
          <a:p>
            <a:pPr>
              <a:lnSpc>
                <a:spcPct val="110000"/>
              </a:lnSpc>
              <a:spcAft>
                <a:spcPts val="600"/>
              </a:spcAft>
            </a:pPr>
            <a:r>
              <a:rPr lang="en-US" dirty="0"/>
              <a:t>Suggested placement: EC.02.05.01 EP 25 </a:t>
            </a:r>
          </a:p>
        </p:txBody>
      </p:sp>
      <p:sp>
        <p:nvSpPr>
          <p:cNvPr id="5" name="TextBox 4"/>
          <p:cNvSpPr txBox="1"/>
          <p:nvPr/>
        </p:nvSpPr>
        <p:spPr>
          <a:xfrm>
            <a:off x="0" y="5194294"/>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4047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240" y="35622"/>
            <a:ext cx="8277174" cy="918107"/>
          </a:xfrm>
        </p:spPr>
        <p:txBody>
          <a:bodyPr/>
          <a:lstStyle/>
          <a:p>
            <a:r>
              <a:rPr lang="en-US" sz="3600" i="1" dirty="0">
                <a:solidFill>
                  <a:schemeClr val="accent2"/>
                </a:solidFill>
              </a:rPr>
              <a:t>EC.02.04.03 EP 14</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1021583" y="798187"/>
            <a:ext cx="7964487" cy="5750894"/>
          </a:xfrm>
        </p:spPr>
        <p:txBody>
          <a:bodyPr/>
          <a:lstStyle/>
          <a:p>
            <a:r>
              <a:rPr lang="en-US" dirty="0"/>
              <a:t>All power strips are used with general precautions. </a:t>
            </a:r>
          </a:p>
          <a:p>
            <a:r>
              <a:rPr lang="en-US" dirty="0"/>
              <a:t>Extension cords are not used as a substitute for fixed wiring of a structure. </a:t>
            </a:r>
          </a:p>
          <a:p>
            <a:pPr lvl="1"/>
            <a:r>
              <a:rPr lang="en-US" dirty="0"/>
              <a:t>Extension cords used temporarily are removed immediately upon completion of the purpose for which it was installed and meets the conditions of 10.2.4. </a:t>
            </a:r>
          </a:p>
          <a:p>
            <a:r>
              <a:rPr lang="en-US" dirty="0"/>
              <a:t>(For full text refer to NFPA 99-2012: 10.2.3.6; 10.2.4; NFPA 70-2011: 400-8; 590.3(D), Tentative Interim Amendment (TIA) 12-5)</a:t>
            </a:r>
            <a:br>
              <a:rPr lang="en-US" dirty="0"/>
            </a:br>
            <a:endParaRPr lang="en-US" dirty="0"/>
          </a:p>
          <a:p>
            <a:r>
              <a:rPr lang="en-US" dirty="0"/>
              <a:t>Suggested placement: EC.02.05.01 EP 26 </a:t>
            </a:r>
          </a:p>
          <a:p>
            <a:endParaRPr lang="en-US" dirty="0"/>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4156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EC.02.05.03  EP 3   (K292)</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78476" y="1028700"/>
            <a:ext cx="8108073" cy="5482267"/>
          </a:xfrm>
        </p:spPr>
        <p:txBody>
          <a:bodyPr>
            <a:normAutofit fontScale="92500" lnSpcReduction="10000"/>
          </a:bodyPr>
          <a:lstStyle/>
          <a:p>
            <a:pPr>
              <a:spcAft>
                <a:spcPts val="0"/>
              </a:spcAft>
            </a:pPr>
            <a:r>
              <a:rPr lang="en-US" dirty="0"/>
              <a:t>The hospital provides emergency power within 10 seconds for </a:t>
            </a:r>
            <a:r>
              <a:rPr lang="en-US" dirty="0">
                <a:solidFill>
                  <a:srgbClr val="800000"/>
                </a:solidFill>
              </a:rPr>
              <a:t>new buildings equipped with or requiring the use of life support systems (electro-mechanical or inhalation anesthetics) have illumination of</a:t>
            </a:r>
          </a:p>
          <a:p>
            <a:pPr lvl="1">
              <a:spcAft>
                <a:spcPts val="0"/>
              </a:spcAft>
            </a:pPr>
            <a:r>
              <a:rPr lang="en-US" dirty="0">
                <a:solidFill>
                  <a:srgbClr val="800000"/>
                </a:solidFill>
              </a:rPr>
              <a:t>means of egress</a:t>
            </a:r>
          </a:p>
          <a:p>
            <a:pPr lvl="1">
              <a:spcAft>
                <a:spcPts val="0"/>
              </a:spcAft>
            </a:pPr>
            <a:r>
              <a:rPr lang="en-US" dirty="0">
                <a:solidFill>
                  <a:srgbClr val="800000"/>
                </a:solidFill>
              </a:rPr>
              <a:t>emergency lighting equipment</a:t>
            </a:r>
          </a:p>
          <a:p>
            <a:pPr lvl="1">
              <a:spcAft>
                <a:spcPts val="0"/>
              </a:spcAft>
            </a:pPr>
            <a:r>
              <a:rPr lang="en-US" dirty="0">
                <a:solidFill>
                  <a:srgbClr val="800000"/>
                </a:solidFill>
              </a:rPr>
              <a:t>exit</a:t>
            </a:r>
          </a:p>
          <a:p>
            <a:pPr lvl="1">
              <a:spcAft>
                <a:spcPts val="0"/>
              </a:spcAft>
            </a:pPr>
            <a:r>
              <a:rPr lang="en-US" dirty="0">
                <a:solidFill>
                  <a:srgbClr val="800000"/>
                </a:solidFill>
              </a:rPr>
              <a:t>emergency lighting at emergency generator locations </a:t>
            </a:r>
          </a:p>
          <a:p>
            <a:pPr lvl="1">
              <a:spcAft>
                <a:spcPts val="0"/>
              </a:spcAft>
            </a:pPr>
            <a:r>
              <a:rPr lang="en-US" dirty="0">
                <a:solidFill>
                  <a:srgbClr val="800000"/>
                </a:solidFill>
              </a:rPr>
              <a:t>directional signs supplied by the life safety branch of the electrical system described in NFPA 99.   </a:t>
            </a:r>
          </a:p>
          <a:p>
            <a:pPr marL="0" indent="0">
              <a:spcAft>
                <a:spcPts val="0"/>
              </a:spcAft>
              <a:buNone/>
            </a:pPr>
            <a:r>
              <a:rPr lang="en-US" dirty="0">
                <a:solidFill>
                  <a:srgbClr val="800000"/>
                </a:solidFill>
              </a:rPr>
              <a:t>(For full text refer to NFPA 101-2012: 18.2.9.2, 18.2.10.5; and NFPA 99-2012: 6.4.2.2.3)</a:t>
            </a:r>
          </a:p>
          <a:p>
            <a:pPr marL="0" indent="0">
              <a:spcAft>
                <a:spcPts val="0"/>
              </a:spcAft>
              <a:buNone/>
            </a:pPr>
            <a:r>
              <a:rPr lang="en-US" dirty="0"/>
              <a:t>Note:  6.4.2.2.3; and NFPA 110-2010, 4.1; Table 4.1(b)</a:t>
            </a:r>
            <a:endParaRPr lang="en-US" dirty="0">
              <a:solidFill>
                <a:srgbClr val="C00000"/>
              </a:solidFill>
            </a:endParaRPr>
          </a:p>
        </p:txBody>
      </p:sp>
      <p:sp>
        <p:nvSpPr>
          <p:cNvPr id="6" name="TextBox 5"/>
          <p:cNvSpPr txBox="1"/>
          <p:nvPr/>
        </p:nvSpPr>
        <p:spPr>
          <a:xfrm>
            <a:off x="2830316" y="6077920"/>
            <a:ext cx="1722614" cy="523220"/>
          </a:xfrm>
          <a:prstGeom prst="rect">
            <a:avLst/>
          </a:prstGeom>
          <a:noFill/>
        </p:spPr>
        <p:txBody>
          <a:bodyPr wrap="square" rtlCol="0">
            <a:spAutoFit/>
          </a:bodyPr>
          <a:lstStyle/>
          <a:p>
            <a:pPr algn="ctr"/>
            <a:r>
              <a:rPr lang="en-US" sz="2800" b="1" dirty="0"/>
              <a:t>Modified</a:t>
            </a:r>
          </a:p>
        </p:txBody>
      </p:sp>
      <p:sp>
        <p:nvSpPr>
          <p:cNvPr id="7" name="TextBox 6"/>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50026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3698" y="411480"/>
            <a:ext cx="8148115" cy="480842"/>
          </a:xfrm>
        </p:spPr>
        <p:txBody>
          <a:bodyPr/>
          <a:lstStyle/>
          <a:p>
            <a:r>
              <a:rPr lang="en-US" sz="3600" i="1" dirty="0">
                <a:solidFill>
                  <a:schemeClr val="accent2"/>
                </a:solidFill>
              </a:rPr>
              <a:t>EC.02.05.05 EP 7 (K914, K912)</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673100" y="892322"/>
            <a:ext cx="8469313" cy="5336874"/>
          </a:xfrm>
        </p:spPr>
        <p:txBody>
          <a:bodyPr>
            <a:noAutofit/>
          </a:bodyPr>
          <a:lstStyle/>
          <a:p>
            <a:pPr>
              <a:spcAft>
                <a:spcPts val="0"/>
              </a:spcAft>
            </a:pPr>
            <a:r>
              <a:rPr lang="en-US" sz="2500" dirty="0"/>
              <a:t>Hospital-grade receptacles at patient bed locations and where deep sedation or general anesthesia is administered, are </a:t>
            </a:r>
          </a:p>
          <a:p>
            <a:pPr lvl="1">
              <a:spcAft>
                <a:spcPts val="0"/>
              </a:spcAft>
            </a:pPr>
            <a:r>
              <a:rPr lang="en-US" sz="2500" dirty="0"/>
              <a:t>Tested after initial installation, replacement or servicing</a:t>
            </a:r>
          </a:p>
          <a:p>
            <a:pPr lvl="1">
              <a:spcAft>
                <a:spcPts val="0"/>
              </a:spcAft>
            </a:pPr>
            <a:r>
              <a:rPr lang="en-US" sz="2500" dirty="0"/>
              <a:t>Additional testing is performed at intervals defined by documented performance data</a:t>
            </a:r>
          </a:p>
          <a:p>
            <a:pPr lvl="1">
              <a:spcAft>
                <a:spcPts val="0"/>
              </a:spcAft>
            </a:pPr>
            <a:r>
              <a:rPr lang="en-US" sz="2500" dirty="0"/>
              <a:t>Receptacles not listed as hospital-grade at these locations are tested at intervals not exceeding 12 months. </a:t>
            </a:r>
          </a:p>
          <a:p>
            <a:pPr lvl="1">
              <a:spcAft>
                <a:spcPts val="0"/>
              </a:spcAft>
            </a:pPr>
            <a:r>
              <a:rPr lang="en-US" sz="2500" dirty="0"/>
              <a:t>Line isolation monitors (LIM), if installed, are tested at intervals of ≤ 1 month by actuating the LIM test switch per 6.3.2.6.3.6, which activates both visual and audible alarm. </a:t>
            </a:r>
          </a:p>
          <a:p>
            <a:pPr>
              <a:spcAft>
                <a:spcPts val="0"/>
              </a:spcAft>
            </a:pPr>
            <a:r>
              <a:rPr lang="en-US" sz="2500" dirty="0"/>
              <a:t>Suggested placement: EC.02.05.05 EP 7 </a:t>
            </a:r>
          </a:p>
        </p:txBody>
      </p:sp>
      <p:sp>
        <p:nvSpPr>
          <p:cNvPr id="5" name="TextBox 4"/>
          <p:cNvSpPr txBox="1"/>
          <p:nvPr/>
        </p:nvSpPr>
        <p:spPr>
          <a:xfrm>
            <a:off x="0" y="4882310"/>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53245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0046" y="35622"/>
            <a:ext cx="8148115" cy="993078"/>
          </a:xfrm>
        </p:spPr>
        <p:txBody>
          <a:bodyPr/>
          <a:lstStyle/>
          <a:p>
            <a:r>
              <a:rPr lang="en-US" sz="3600" i="1" dirty="0">
                <a:solidFill>
                  <a:schemeClr val="accent2"/>
                </a:solidFill>
              </a:rPr>
              <a:t>(cont.)</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02042" y="1028700"/>
            <a:ext cx="8007179" cy="5409170"/>
          </a:xfrm>
        </p:spPr>
        <p:txBody>
          <a:bodyPr/>
          <a:lstStyle/>
          <a:p>
            <a:pPr marL="0" indent="0">
              <a:buNone/>
            </a:pPr>
            <a:r>
              <a:rPr lang="en-US" dirty="0"/>
              <a:t>Continued … </a:t>
            </a:r>
          </a:p>
          <a:p>
            <a:r>
              <a:rPr lang="en-US" dirty="0"/>
              <a:t>For LIM circuits with automated self-testing, this manual test is performed at intervals ≤ 12 months. </a:t>
            </a:r>
          </a:p>
          <a:p>
            <a:r>
              <a:rPr lang="en-US" dirty="0"/>
              <a:t>LIM circuits are tested per 6.3.3.3.2 after any repair or renovation to the electric distribution system. </a:t>
            </a:r>
          </a:p>
          <a:p>
            <a:r>
              <a:rPr lang="en-US" dirty="0"/>
              <a:t>Records are maintained of required tests and associated repairs or modifications, containing date, room or area tested, and results. </a:t>
            </a:r>
          </a:p>
          <a:p>
            <a:r>
              <a:rPr lang="en-US" dirty="0"/>
              <a:t>(For full text refer to NFPA 99-2012: 6.3.2; 6.3.3; 6.3.4)</a:t>
            </a:r>
          </a:p>
          <a:p>
            <a:endParaRPr lang="en-US" dirty="0"/>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85201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9" y="82902"/>
            <a:ext cx="4002927" cy="762487"/>
          </a:xfrm>
        </p:spPr>
        <p:txBody>
          <a:bodyPr/>
          <a:lstStyle/>
          <a:p>
            <a:r>
              <a:rPr lang="en-US" sz="3600" i="1" dirty="0">
                <a:solidFill>
                  <a:schemeClr val="accent2"/>
                </a:solidFill>
              </a:rPr>
              <a:t>EC.02.05.07  EP 5</a:t>
            </a:r>
          </a:p>
        </p:txBody>
      </p:sp>
      <p:sp>
        <p:nvSpPr>
          <p:cNvPr id="3" name="Content Placeholder 2"/>
          <p:cNvSpPr>
            <a:spLocks noGrp="1"/>
          </p:cNvSpPr>
          <p:nvPr>
            <p:ph idx="1"/>
          </p:nvPr>
        </p:nvSpPr>
        <p:spPr/>
        <p:txBody>
          <a:bodyPr/>
          <a:lstStyle/>
          <a:p>
            <a:r>
              <a:rPr lang="en-US" dirty="0"/>
              <a:t>At least monthly, the hospital tests each emergency </a:t>
            </a:r>
            <a:r>
              <a:rPr lang="en-US" dirty="0">
                <a:solidFill>
                  <a:srgbClr val="800000"/>
                </a:solidFill>
              </a:rPr>
              <a:t>generator beginning with a cold start </a:t>
            </a:r>
            <a:r>
              <a:rPr lang="en-US" dirty="0"/>
              <a:t>under load for at least 30 continuous minutes. </a:t>
            </a:r>
          </a:p>
          <a:p>
            <a:r>
              <a:rPr lang="en-US" dirty="0"/>
              <a:t>The cool down period is not part of the 30 continuous minutes. </a:t>
            </a:r>
          </a:p>
          <a:p>
            <a:r>
              <a:rPr lang="en-US" dirty="0"/>
              <a:t>The test results and completion dates are documented.  </a:t>
            </a:r>
          </a:p>
          <a:p>
            <a:r>
              <a:rPr lang="en-US" dirty="0">
                <a:solidFill>
                  <a:srgbClr val="800000"/>
                </a:solidFill>
              </a:rPr>
              <a:t>For further information, refer to NFPA 99-2012: 6.4.4.1 </a:t>
            </a:r>
          </a:p>
        </p:txBody>
      </p:sp>
      <p:sp>
        <p:nvSpPr>
          <p:cNvPr id="4" name="TextBox 3"/>
          <p:cNvSpPr txBox="1"/>
          <p:nvPr/>
        </p:nvSpPr>
        <p:spPr>
          <a:xfrm>
            <a:off x="54681" y="5803520"/>
            <a:ext cx="1722614" cy="523220"/>
          </a:xfrm>
          <a:prstGeom prst="rect">
            <a:avLst/>
          </a:prstGeom>
          <a:noFill/>
        </p:spPr>
        <p:txBody>
          <a:bodyPr wrap="square" rtlCol="0">
            <a:spAutoFit/>
          </a:bodyPr>
          <a:lstStyle/>
          <a:p>
            <a:pPr algn="ctr"/>
            <a:r>
              <a:rPr lang="en-US" sz="2800" b="1" dirty="0"/>
              <a:t>Modified</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59320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EC.02.05.09 EP 7 (K903)</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1089663" y="1028700"/>
            <a:ext cx="8077200" cy="5662612"/>
          </a:xfrm>
        </p:spPr>
        <p:txBody>
          <a:bodyPr>
            <a:normAutofit fontScale="85000" lnSpcReduction="20000"/>
          </a:bodyPr>
          <a:lstStyle/>
          <a:p>
            <a:pPr marL="0" indent="0">
              <a:buNone/>
            </a:pPr>
            <a:r>
              <a:rPr lang="en-US" sz="3000" dirty="0"/>
              <a:t>Medical gas, medical air, surgical vacuum, WAGD, and air supply systems in which failure is likely to cause major injury or death are designated:</a:t>
            </a:r>
          </a:p>
          <a:p>
            <a:pPr lvl="0"/>
            <a:r>
              <a:rPr lang="en-US" sz="3000" dirty="0"/>
              <a:t>Category 1: Systems in which failure is likely to cause minor injury to patients are designated</a:t>
            </a:r>
          </a:p>
          <a:p>
            <a:pPr lvl="0"/>
            <a:r>
              <a:rPr lang="en-US" sz="3000" dirty="0"/>
              <a:t>Category 2: Systems in which failure is not likely to cause injury, but can cause discomfort is designated </a:t>
            </a:r>
          </a:p>
          <a:p>
            <a:pPr lvl="0"/>
            <a:r>
              <a:rPr lang="en-US" sz="3000" dirty="0"/>
              <a:t>Category 3: Deep sedation and general anesthesia are not administered when using Category 3 medical gas system   </a:t>
            </a:r>
          </a:p>
          <a:p>
            <a:r>
              <a:rPr lang="en-US" sz="3000" dirty="0"/>
              <a:t>(For full text refer to NFPA 99-2012: 5.1.1.1; 5.2.1; 5.3.1.1; 5.3.1.5)</a:t>
            </a:r>
          </a:p>
          <a:p>
            <a:endParaRPr lang="en-US" sz="3000" dirty="0"/>
          </a:p>
          <a:p>
            <a:r>
              <a:rPr lang="en-US" dirty="0"/>
              <a:t>Suggested placement: EC.02.05.09 EP 1 </a:t>
            </a:r>
          </a:p>
        </p:txBody>
      </p:sp>
      <p:sp>
        <p:nvSpPr>
          <p:cNvPr id="5" name="TextBox 4"/>
          <p:cNvSpPr txBox="1"/>
          <p:nvPr/>
        </p:nvSpPr>
        <p:spPr>
          <a:xfrm>
            <a:off x="56510" y="5461516"/>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6127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EC.02.05.09 EP 7 (K907)</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r>
              <a:rPr lang="en-US" dirty="0"/>
              <a:t>All master, area, and local alarm systems used for medical gas and vacuum systems comply with the appropriate Category warning system requirements. (For full text refer to NFPA 99-2012: 5.1.9, 5.2.9, 5.3.6.2.2)</a:t>
            </a:r>
          </a:p>
          <a:p>
            <a:endParaRPr lang="en-US" dirty="0"/>
          </a:p>
          <a:p>
            <a:r>
              <a:rPr lang="en-US" dirty="0"/>
              <a:t>Suggested placement: EC.02.05.09 EP 2 </a:t>
            </a:r>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52170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EC.02.05.09  EP 5  (K909)</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12787" y="1477436"/>
            <a:ext cx="7964487" cy="4237564"/>
          </a:xfrm>
        </p:spPr>
        <p:txBody>
          <a:bodyPr/>
          <a:lstStyle/>
          <a:p>
            <a:r>
              <a:rPr lang="en-US" dirty="0"/>
              <a:t>The hospital makes main supply valves and area shutoff valves for piped medical gas and vacuum systems accessible and clearly identifies what the valves control.  </a:t>
            </a:r>
          </a:p>
          <a:p>
            <a:r>
              <a:rPr lang="en-US" dirty="0">
                <a:solidFill>
                  <a:srgbClr val="800000"/>
                </a:solidFill>
              </a:rPr>
              <a:t>Piping is labeled by stencil or adhesive markers identifying the gas or vacuum system, including the name of system or chemical symbol, color code (see Table 5.1.11), and operating pressure if other than standard.</a:t>
            </a:r>
          </a:p>
        </p:txBody>
      </p:sp>
      <p:sp>
        <p:nvSpPr>
          <p:cNvPr id="5" name="TextBox 4"/>
          <p:cNvSpPr txBox="1"/>
          <p:nvPr/>
        </p:nvSpPr>
        <p:spPr>
          <a:xfrm>
            <a:off x="94311" y="5645351"/>
            <a:ext cx="172261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74619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83128"/>
            <a:ext cx="6910259" cy="935182"/>
          </a:xfrm>
        </p:spPr>
        <p:txBody>
          <a:bodyPr>
            <a:normAutofit/>
          </a:bodyPr>
          <a:lstStyle/>
          <a:p>
            <a:r>
              <a:rPr lang="en-US" sz="3600" dirty="0">
                <a:solidFill>
                  <a:schemeClr val="tx1"/>
                </a:solidFill>
              </a:rPr>
              <a:t>Door </a:t>
            </a:r>
            <a:r>
              <a:rPr lang="en-US" dirty="0">
                <a:solidFill>
                  <a:schemeClr val="tx1"/>
                </a:solidFill>
              </a:rPr>
              <a:t>Inspections</a:t>
            </a:r>
            <a:endParaRPr lang="en-US" sz="3600" dirty="0">
              <a:solidFill>
                <a:schemeClr val="tx1"/>
              </a:solidFill>
            </a:endParaRPr>
          </a:p>
        </p:txBody>
      </p:sp>
      <p:sp>
        <p:nvSpPr>
          <p:cNvPr id="3" name="Content Placeholder 2"/>
          <p:cNvSpPr>
            <a:spLocks noGrp="1"/>
          </p:cNvSpPr>
          <p:nvPr>
            <p:ph idx="1"/>
          </p:nvPr>
        </p:nvSpPr>
        <p:spPr>
          <a:xfrm>
            <a:off x="1017589" y="1259751"/>
            <a:ext cx="7741947" cy="4881275"/>
          </a:xfrm>
        </p:spPr>
        <p:txBody>
          <a:bodyPr>
            <a:noAutofit/>
          </a:bodyPr>
          <a:lstStyle/>
          <a:p>
            <a:r>
              <a:rPr lang="en-US" dirty="0"/>
              <a:t>The Joint Commission does not require the following doors to be included in the annual door inspection: </a:t>
            </a:r>
          </a:p>
          <a:p>
            <a:pPr lvl="1"/>
            <a:r>
              <a:rPr lang="en-US" dirty="0"/>
              <a:t>Corridor doors (i.e., patient room doors) </a:t>
            </a:r>
          </a:p>
          <a:p>
            <a:pPr lvl="1"/>
            <a:r>
              <a:rPr lang="en-US" dirty="0"/>
              <a:t>Office doors (provided the room does not contain flammable or combustible materials) </a:t>
            </a:r>
            <a:r>
              <a:rPr lang="en-US" sz="2400" dirty="0"/>
              <a:t> </a:t>
            </a:r>
          </a:p>
          <a:p>
            <a:endParaRPr lang="en-US" sz="2800" dirty="0"/>
          </a:p>
        </p:txBody>
      </p:sp>
    </p:spTree>
    <p:extLst>
      <p:ext uri="{BB962C8B-B14F-4D97-AF65-F5344CB8AC3E}">
        <p14:creationId xmlns:p14="http://schemas.microsoft.com/office/powerpoint/2010/main" val="38578028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EC.02.05.09  EP 5  (cont.)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852487" y="1016003"/>
            <a:ext cx="7964487" cy="4847164"/>
          </a:xfrm>
        </p:spPr>
        <p:txBody>
          <a:bodyPr/>
          <a:lstStyle/>
          <a:p>
            <a:pPr marL="0" indent="0">
              <a:spcAft>
                <a:spcPts val="0"/>
              </a:spcAft>
              <a:buNone/>
            </a:pPr>
            <a:r>
              <a:rPr lang="en-US" sz="2400" dirty="0"/>
              <a:t>Continued… </a:t>
            </a:r>
          </a:p>
          <a:p>
            <a:pPr>
              <a:spcAft>
                <a:spcPts val="0"/>
              </a:spcAft>
            </a:pPr>
            <a:r>
              <a:rPr lang="en-US" sz="2400" dirty="0">
                <a:solidFill>
                  <a:srgbClr val="800000"/>
                </a:solidFill>
              </a:rPr>
              <a:t>Labels are at intervals not more than 20 ft., are in every room, at both sides of wall penetrations, and on every story traversed by riser. </a:t>
            </a:r>
          </a:p>
          <a:p>
            <a:pPr>
              <a:spcAft>
                <a:spcPts val="0"/>
              </a:spcAft>
            </a:pPr>
            <a:r>
              <a:rPr lang="en-US" sz="2400" dirty="0">
                <a:solidFill>
                  <a:srgbClr val="800000"/>
                </a:solidFill>
              </a:rPr>
              <a:t>Piping is not painted. </a:t>
            </a:r>
          </a:p>
          <a:p>
            <a:pPr>
              <a:spcAft>
                <a:spcPts val="0"/>
              </a:spcAft>
            </a:pPr>
            <a:r>
              <a:rPr lang="en-US" sz="2400" dirty="0">
                <a:solidFill>
                  <a:srgbClr val="800000"/>
                </a:solidFill>
              </a:rPr>
              <a:t>Shutoff valves are identified with </a:t>
            </a:r>
          </a:p>
          <a:p>
            <a:pPr lvl="1">
              <a:spcAft>
                <a:spcPts val="0"/>
              </a:spcAft>
            </a:pPr>
            <a:r>
              <a:rPr lang="en-US" sz="2400" dirty="0">
                <a:solidFill>
                  <a:srgbClr val="800000"/>
                </a:solidFill>
              </a:rPr>
              <a:t>the name or chemical symbol of the gas or vacuum system, </a:t>
            </a:r>
          </a:p>
          <a:p>
            <a:pPr lvl="1">
              <a:spcAft>
                <a:spcPts val="0"/>
              </a:spcAft>
            </a:pPr>
            <a:r>
              <a:rPr lang="en-US" sz="2400" dirty="0">
                <a:solidFill>
                  <a:srgbClr val="800000"/>
                </a:solidFill>
              </a:rPr>
              <a:t>room or area served, </a:t>
            </a:r>
          </a:p>
          <a:p>
            <a:pPr lvl="1">
              <a:spcAft>
                <a:spcPts val="0"/>
              </a:spcAft>
            </a:pPr>
            <a:r>
              <a:rPr lang="en-US" sz="2400" dirty="0">
                <a:solidFill>
                  <a:srgbClr val="800000"/>
                </a:solidFill>
              </a:rPr>
              <a:t>caution to not use the valve except in emergency. </a:t>
            </a:r>
          </a:p>
          <a:p>
            <a:pPr>
              <a:spcAft>
                <a:spcPts val="0"/>
              </a:spcAft>
            </a:pPr>
            <a:r>
              <a:rPr lang="en-US" sz="2400" dirty="0">
                <a:solidFill>
                  <a:srgbClr val="800000"/>
                </a:solidFill>
              </a:rPr>
              <a:t>(For full text refer to NFPA 99-2012: 5.1.11.1; 5.1.11.2; 5.1.14.3; 5.2.11; 5.3.13.3; 5.3.11) </a:t>
            </a:r>
          </a:p>
          <a:p>
            <a:endParaRPr lang="en-US" dirty="0"/>
          </a:p>
        </p:txBody>
      </p:sp>
      <p:sp>
        <p:nvSpPr>
          <p:cNvPr id="5" name="TextBox 4"/>
          <p:cNvSpPr txBox="1"/>
          <p:nvPr/>
        </p:nvSpPr>
        <p:spPr>
          <a:xfrm>
            <a:off x="0" y="5660286"/>
            <a:ext cx="193113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41587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5885" y="603503"/>
            <a:ext cx="8148115" cy="463697"/>
          </a:xfrm>
        </p:spPr>
        <p:txBody>
          <a:bodyPr>
            <a:normAutofit fontScale="90000"/>
          </a:bodyPr>
          <a:lstStyle/>
          <a:p>
            <a:r>
              <a:rPr lang="en-US" sz="3600" i="1" dirty="0">
                <a:solidFill>
                  <a:schemeClr val="accent2"/>
                </a:solidFill>
              </a:rPr>
              <a:t>EC.02.05.09  EP 6   (K906, K928, K929)</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01699" y="1193002"/>
            <a:ext cx="8095651" cy="5005795"/>
          </a:xfrm>
        </p:spPr>
        <p:txBody>
          <a:bodyPr>
            <a:normAutofit fontScale="85000" lnSpcReduction="10000"/>
          </a:bodyPr>
          <a:lstStyle/>
          <a:p>
            <a:r>
              <a:rPr lang="en-US" dirty="0"/>
              <a:t>The hospital implements a policy on all cylinders within the hospital that includes the following: </a:t>
            </a:r>
          </a:p>
          <a:p>
            <a:pPr>
              <a:buFont typeface="Wingdings" panose="05000000000000000000" pitchFamily="2" charset="2"/>
              <a:buChar char="§"/>
            </a:pPr>
            <a:r>
              <a:rPr lang="en-US" dirty="0">
                <a:solidFill>
                  <a:srgbClr val="800000"/>
                </a:solidFill>
              </a:rPr>
              <a:t>Cylinders are labeled and handled in accordance with NFPA 99-2012 11.5.3.1 and 11.6.2</a:t>
            </a:r>
          </a:p>
          <a:p>
            <a:pPr>
              <a:buFont typeface="Wingdings" panose="05000000000000000000" pitchFamily="2" charset="2"/>
              <a:buChar char="§"/>
            </a:pPr>
            <a:r>
              <a:rPr lang="en-US" dirty="0"/>
              <a:t>Proper handling and transporting (for example, in carts, attached to equipment, on racks) to ensure safety </a:t>
            </a:r>
            <a:br>
              <a:rPr lang="en-US" dirty="0"/>
            </a:br>
            <a:r>
              <a:rPr lang="en-US" dirty="0"/>
              <a:t>Physically segregating full and empty cylinders from each other in order to assist staff in selecting the proper cylinder </a:t>
            </a:r>
          </a:p>
          <a:p>
            <a:pPr>
              <a:buFont typeface="Wingdings" panose="05000000000000000000" pitchFamily="2" charset="2"/>
              <a:buChar char="§"/>
            </a:pPr>
            <a:r>
              <a:rPr lang="en-US" dirty="0">
                <a:solidFill>
                  <a:srgbClr val="800000"/>
                </a:solidFill>
              </a:rPr>
              <a:t>Adaptors or conversion fittings are prohibited</a:t>
            </a:r>
          </a:p>
          <a:p>
            <a:pPr>
              <a:buFont typeface="Wingdings" panose="05000000000000000000" pitchFamily="2" charset="2"/>
              <a:buChar char="§"/>
            </a:pPr>
            <a:r>
              <a:rPr lang="en-US" dirty="0">
                <a:solidFill>
                  <a:srgbClr val="800000"/>
                </a:solidFill>
              </a:rPr>
              <a:t>Oxygen cylinders, containers, and associated equipment are protected from contact with oil and grease, from contamination, protected from damage, and handled with care </a:t>
            </a:r>
          </a:p>
        </p:txBody>
      </p:sp>
      <p:sp>
        <p:nvSpPr>
          <p:cNvPr id="5" name="TextBox 4"/>
          <p:cNvSpPr txBox="1"/>
          <p:nvPr/>
        </p:nvSpPr>
        <p:spPr>
          <a:xfrm>
            <a:off x="3489105" y="6168093"/>
            <a:ext cx="172261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04633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EC.02.05.09  EP 6  (cont.)</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73172" y="1161734"/>
            <a:ext cx="7964487" cy="4847164"/>
          </a:xfrm>
        </p:spPr>
        <p:txBody>
          <a:bodyPr>
            <a:normAutofit fontScale="92500" lnSpcReduction="10000"/>
          </a:bodyPr>
          <a:lstStyle/>
          <a:p>
            <a:pPr>
              <a:buFontTx/>
              <a:buChar char="-"/>
            </a:pPr>
            <a:r>
              <a:rPr lang="en-US" dirty="0">
                <a:solidFill>
                  <a:srgbClr val="800000"/>
                </a:solidFill>
              </a:rPr>
              <a:t>Cylinders are kept away from heat and flammable materials, and are prevented from exceeding 130°F </a:t>
            </a:r>
          </a:p>
          <a:p>
            <a:pPr>
              <a:buFontTx/>
              <a:buChar char="-"/>
            </a:pPr>
            <a:r>
              <a:rPr lang="en-US" dirty="0">
                <a:solidFill>
                  <a:srgbClr val="800000"/>
                </a:solidFill>
              </a:rPr>
              <a:t>Nitrous oxide and carbon dioxide cylinders are prevented from reaching temperatures lower than manufacture recommendations or 20°F</a:t>
            </a:r>
          </a:p>
          <a:p>
            <a:pPr>
              <a:buFontTx/>
              <a:buChar char="-"/>
            </a:pPr>
            <a:r>
              <a:rPr lang="en-US" dirty="0">
                <a:solidFill>
                  <a:srgbClr val="800000"/>
                </a:solidFill>
              </a:rPr>
              <a:t>Valve protection caps are secured in place if supplied and cylinder is not in use</a:t>
            </a:r>
          </a:p>
          <a:p>
            <a:pPr>
              <a:buFontTx/>
              <a:buChar char="-"/>
            </a:pPr>
            <a:r>
              <a:rPr lang="en-US" dirty="0"/>
              <a:t>Labeling empty cylinders </a:t>
            </a:r>
          </a:p>
          <a:p>
            <a:pPr marL="0" indent="0">
              <a:buNone/>
            </a:pPr>
            <a:r>
              <a:rPr lang="en-US" dirty="0"/>
              <a:t>Note: (</a:t>
            </a:r>
            <a:r>
              <a:rPr lang="en-US" dirty="0">
                <a:solidFill>
                  <a:srgbClr val="800000"/>
                </a:solidFill>
              </a:rPr>
              <a:t>For full text refer to NFPA 99-2012: 5.1.3.2; 5.1.3.3; 5.2.3.2; 5.2.3.3; 5.3.6.20; </a:t>
            </a:r>
            <a:r>
              <a:rPr lang="en-US" dirty="0"/>
              <a:t>11.6.2; 11.6.2.3; 11.6.5; 11.6.5.2; 11.6.5.3; 11.7.3.2).</a:t>
            </a:r>
          </a:p>
          <a:p>
            <a:endParaRPr lang="en-US" dirty="0"/>
          </a:p>
        </p:txBody>
      </p:sp>
      <p:sp>
        <p:nvSpPr>
          <p:cNvPr id="5" name="TextBox 4"/>
          <p:cNvSpPr txBox="1"/>
          <p:nvPr/>
        </p:nvSpPr>
        <p:spPr>
          <a:xfrm>
            <a:off x="2222655" y="5923140"/>
            <a:ext cx="193113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65687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567" y="82898"/>
            <a:ext cx="7847357" cy="993078"/>
          </a:xfrm>
        </p:spPr>
        <p:txBody>
          <a:bodyPr/>
          <a:lstStyle/>
          <a:p>
            <a:r>
              <a:rPr lang="en-US" sz="3600" i="1" dirty="0">
                <a:solidFill>
                  <a:schemeClr val="accent2"/>
                </a:solidFill>
              </a:rPr>
              <a:t>EC.02.06.05  EP 3</a:t>
            </a:r>
          </a:p>
        </p:txBody>
      </p:sp>
      <p:sp>
        <p:nvSpPr>
          <p:cNvPr id="3" name="Content Placeholder 2"/>
          <p:cNvSpPr>
            <a:spLocks noGrp="1"/>
          </p:cNvSpPr>
          <p:nvPr>
            <p:ph idx="1"/>
          </p:nvPr>
        </p:nvSpPr>
        <p:spPr/>
        <p:txBody>
          <a:bodyPr/>
          <a:lstStyle/>
          <a:p>
            <a:pPr marL="0" indent="0">
              <a:buNone/>
            </a:pPr>
            <a:r>
              <a:rPr lang="en-US" dirty="0"/>
              <a:t>The [ORGANIZATION] takes action based on its assessment to minimize risks during demolition, construction, renovation </a:t>
            </a:r>
            <a:r>
              <a:rPr lang="en-US" dirty="0">
                <a:solidFill>
                  <a:srgbClr val="800000"/>
                </a:solidFill>
              </a:rPr>
              <a:t>or general maintenance</a:t>
            </a:r>
            <a:r>
              <a:rPr lang="en-US" dirty="0"/>
              <a:t>.</a:t>
            </a:r>
          </a:p>
        </p:txBody>
      </p:sp>
      <p:sp>
        <p:nvSpPr>
          <p:cNvPr id="4" name="TextBox 3"/>
          <p:cNvSpPr txBox="1"/>
          <p:nvPr/>
        </p:nvSpPr>
        <p:spPr>
          <a:xfrm>
            <a:off x="0" y="5399920"/>
            <a:ext cx="1931134" cy="523220"/>
          </a:xfrm>
          <a:prstGeom prst="rect">
            <a:avLst/>
          </a:prstGeom>
          <a:noFill/>
        </p:spPr>
        <p:txBody>
          <a:bodyPr wrap="square" rtlCol="0">
            <a:spAutoFit/>
          </a:bodyPr>
          <a:lstStyle/>
          <a:p>
            <a:pPr algn="ctr"/>
            <a:r>
              <a:rPr lang="en-US" sz="2800" b="1" dirty="0"/>
              <a:t>Modified</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4980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9" y="261009"/>
            <a:ext cx="7881688" cy="993078"/>
          </a:xfrm>
        </p:spPr>
        <p:txBody>
          <a:bodyPr>
            <a:normAutofit/>
          </a:bodyPr>
          <a:lstStyle/>
          <a:p>
            <a:r>
              <a:rPr lang="en-US" sz="3600" i="1" dirty="0">
                <a:solidFill>
                  <a:schemeClr val="accent2"/>
                </a:solidFill>
              </a:rPr>
              <a:t>EC.02.06.01 EP 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12788" y="1240371"/>
            <a:ext cx="8163200" cy="4847164"/>
          </a:xfrm>
        </p:spPr>
        <p:txBody>
          <a:bodyPr/>
          <a:lstStyle/>
          <a:p>
            <a:r>
              <a:rPr lang="en-US" dirty="0"/>
              <a:t>Personnel responsible for the maintenance, inspection and testing and use of medical equipment, utility systems and equipment, fire safety systems and equipment, and the safe handling of hazardous materials and waste are competent and receive continuing education and training. </a:t>
            </a:r>
          </a:p>
          <a:p>
            <a:pPr marL="0" indent="0">
              <a:buNone/>
            </a:pPr>
            <a:r>
              <a:rPr lang="en-US" i="1" dirty="0">
                <a:solidFill>
                  <a:schemeClr val="accent2"/>
                </a:solidFill>
              </a:rPr>
              <a:t>(K50, K712, K718, K901, K907, K920, K921, K926, K933)</a:t>
            </a:r>
          </a:p>
          <a:p>
            <a:endParaRPr lang="en-US" dirty="0"/>
          </a:p>
          <a:p>
            <a:r>
              <a:rPr lang="en-US" dirty="0"/>
              <a:t>Suggested placement: EC.03.01.01 EP 1 </a:t>
            </a:r>
          </a:p>
          <a:p>
            <a:endParaRPr lang="en-US" dirty="0"/>
          </a:p>
        </p:txBody>
      </p:sp>
      <p:sp>
        <p:nvSpPr>
          <p:cNvPr id="5" name="TextBox 4"/>
          <p:cNvSpPr txBox="1"/>
          <p:nvPr/>
        </p:nvSpPr>
        <p:spPr>
          <a:xfrm>
            <a:off x="94311" y="507463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419540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03289" y="1670050"/>
            <a:ext cx="7250112" cy="1143000"/>
          </a:xfrm>
        </p:spPr>
        <p:txBody>
          <a:bodyPr/>
          <a:lstStyle/>
          <a:p>
            <a:pPr algn="ctr"/>
            <a:r>
              <a:rPr lang="en-US" dirty="0">
                <a:solidFill>
                  <a:schemeClr val="accent2"/>
                </a:solidFill>
              </a:rPr>
              <a:t>Life Safety Chapter</a:t>
            </a:r>
          </a:p>
        </p:txBody>
      </p:sp>
      <p:sp>
        <p:nvSpPr>
          <p:cNvPr id="5" name="Subtitle 4"/>
          <p:cNvSpPr>
            <a:spLocks noGrp="1"/>
          </p:cNvSpPr>
          <p:nvPr>
            <p:ph type="subTitle" idx="1"/>
          </p:nvPr>
        </p:nvSpPr>
        <p:spPr>
          <a:xfrm>
            <a:off x="903288" y="2984500"/>
            <a:ext cx="7424635" cy="1752600"/>
          </a:xfrm>
        </p:spPr>
        <p:txBody>
          <a:bodyPr/>
          <a:lstStyle/>
          <a:p>
            <a:r>
              <a:rPr lang="en-US" i="1" dirty="0">
                <a:solidFill>
                  <a:schemeClr val="accent2"/>
                </a:solidFill>
              </a:rPr>
              <a:t>PROPOSED </a:t>
            </a:r>
          </a:p>
          <a:p>
            <a:r>
              <a:rPr lang="en-US" i="1" dirty="0">
                <a:solidFill>
                  <a:schemeClr val="accent2"/>
                </a:solidFill>
              </a:rPr>
              <a:t>2018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Tree>
    <p:extLst>
      <p:ext uri="{BB962C8B-B14F-4D97-AF65-F5344CB8AC3E}">
        <p14:creationId xmlns:p14="http://schemas.microsoft.com/office/powerpoint/2010/main" val="13822425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859418"/>
          </a:xfrm>
        </p:spPr>
        <p:txBody>
          <a:bodyPr>
            <a:normAutofit/>
          </a:bodyPr>
          <a:lstStyle/>
          <a:p>
            <a:r>
              <a:rPr lang="en-US" sz="3600" i="1" dirty="0">
                <a:solidFill>
                  <a:schemeClr val="accent2"/>
                </a:solidFill>
              </a:rPr>
              <a:t>Proposed Elements of Performance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94297" y="1033153"/>
            <a:ext cx="7878769" cy="5520047"/>
          </a:xfrm>
        </p:spPr>
        <p:txBody>
          <a:bodyPr>
            <a:normAutofit fontScale="55000" lnSpcReduction="20000"/>
          </a:bodyPr>
          <a:lstStyle/>
          <a:p>
            <a:r>
              <a:rPr lang="en-US" sz="4500" dirty="0"/>
              <a:t>The following EP are in development and may be modified prior to final release</a:t>
            </a:r>
          </a:p>
          <a:p>
            <a:r>
              <a:rPr lang="en-US" sz="4500" dirty="0"/>
              <a:t>These EP are based on compliance with the Life Safety Code® (NFPA 101-2012) and the Health Care Facilities Code (NFPA 99-2012)</a:t>
            </a:r>
          </a:p>
          <a:p>
            <a:pPr lvl="1"/>
            <a:r>
              <a:rPr lang="en-US" sz="4500" dirty="0"/>
              <a:t>CMS issued K Tags late in 2016, causing TJC to miss the 1/2017 release </a:t>
            </a:r>
          </a:p>
          <a:p>
            <a:r>
              <a:rPr lang="en-US" sz="4500" dirty="0"/>
              <a:t>These are preliminary and not ready for publication </a:t>
            </a:r>
          </a:p>
          <a:p>
            <a:pPr lvl="1"/>
            <a:r>
              <a:rPr lang="en-US" sz="4500" dirty="0"/>
              <a:t>Slides will have </a:t>
            </a:r>
            <a:r>
              <a:rPr lang="en-US" sz="4500" i="1" dirty="0"/>
              <a:t>“Proposed” </a:t>
            </a:r>
            <a:r>
              <a:rPr lang="en-US" sz="4500" dirty="0"/>
              <a:t>on them</a:t>
            </a:r>
          </a:p>
          <a:p>
            <a:pPr lvl="1"/>
            <a:r>
              <a:rPr lang="en-US" sz="4500" dirty="0"/>
              <a:t>These are being reviewed and processed in 2017 </a:t>
            </a:r>
          </a:p>
          <a:p>
            <a:pPr lvl="2"/>
            <a:r>
              <a:rPr lang="en-US" sz="4500" dirty="0"/>
              <a:t>The anticipated release date is 1/2018</a:t>
            </a:r>
          </a:p>
          <a:p>
            <a:pPr lvl="2"/>
            <a:r>
              <a:rPr lang="en-US" sz="4500" dirty="0"/>
              <a:t>Those discussed today are to be guiding EP and cited as recommended</a:t>
            </a:r>
          </a:p>
          <a:p>
            <a:endParaRPr lang="en-US" sz="4500" dirty="0"/>
          </a:p>
        </p:txBody>
      </p:sp>
    </p:spTree>
    <p:extLst>
      <p:ext uri="{BB962C8B-B14F-4D97-AF65-F5344CB8AC3E}">
        <p14:creationId xmlns:p14="http://schemas.microsoft.com/office/powerpoint/2010/main" val="27825554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119698"/>
            <a:ext cx="7536476" cy="1023302"/>
          </a:xfrm>
        </p:spPr>
        <p:txBody>
          <a:bodyPr>
            <a:normAutofit/>
          </a:bodyPr>
          <a:lstStyle/>
          <a:p>
            <a:r>
              <a:rPr lang="en-US" sz="3600" i="1" dirty="0">
                <a:solidFill>
                  <a:schemeClr val="accent2"/>
                </a:solidFill>
              </a:rPr>
              <a:t>Proposed Elements of Performance </a:t>
            </a:r>
          </a:p>
        </p:txBody>
      </p:sp>
      <p:sp>
        <p:nvSpPr>
          <p:cNvPr id="3" name="Content Placeholder 2"/>
          <p:cNvSpPr>
            <a:spLocks noGrp="1"/>
          </p:cNvSpPr>
          <p:nvPr>
            <p:ph idx="1"/>
          </p:nvPr>
        </p:nvSpPr>
        <p:spPr>
          <a:xfrm>
            <a:off x="668594" y="1364343"/>
            <a:ext cx="8032954" cy="5095180"/>
          </a:xfrm>
        </p:spPr>
        <p:txBody>
          <a:bodyPr>
            <a:normAutofit fontScale="92500" lnSpcReduction="10000"/>
          </a:bodyPr>
          <a:lstStyle/>
          <a:p>
            <a:r>
              <a:rPr lang="en-US" sz="3800" dirty="0"/>
              <a:t>For new Elements of Performance in the LS chapter score to the applicable EP that requires compliance with the entire codes section, such as </a:t>
            </a:r>
          </a:p>
          <a:p>
            <a:pPr lvl="1"/>
            <a:r>
              <a:rPr lang="en-US" sz="3800" dirty="0"/>
              <a:t>LS.02.01.20 EP 36</a:t>
            </a:r>
          </a:p>
          <a:p>
            <a:pPr lvl="2"/>
            <a:r>
              <a:rPr lang="en-US" sz="3800" dirty="0"/>
              <a:t>The hospital meets all other Life Safety Code means of egress requirements related to NFPA 101-2012: 18/19.2</a:t>
            </a:r>
          </a:p>
          <a:p>
            <a:endParaRPr lang="en-US" dirty="0"/>
          </a:p>
        </p:txBody>
      </p:sp>
    </p:spTree>
    <p:extLst>
      <p:ext uri="{BB962C8B-B14F-4D97-AF65-F5344CB8AC3E}">
        <p14:creationId xmlns:p14="http://schemas.microsoft.com/office/powerpoint/2010/main" val="31955936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119698"/>
            <a:ext cx="6910259" cy="706212"/>
          </a:xfrm>
        </p:spPr>
        <p:txBody>
          <a:bodyPr>
            <a:normAutofit/>
          </a:bodyPr>
          <a:lstStyle/>
          <a:p>
            <a:r>
              <a:rPr lang="en-US" sz="3600" i="1" dirty="0">
                <a:solidFill>
                  <a:schemeClr val="accent2"/>
                </a:solidFill>
              </a:rPr>
              <a:t>All other requirements…</a:t>
            </a:r>
          </a:p>
        </p:txBody>
      </p:sp>
      <p:sp>
        <p:nvSpPr>
          <p:cNvPr id="3" name="Content Placeholder 2"/>
          <p:cNvSpPr>
            <a:spLocks noGrp="1"/>
          </p:cNvSpPr>
          <p:nvPr>
            <p:ph idx="1"/>
          </p:nvPr>
        </p:nvSpPr>
        <p:spPr>
          <a:xfrm>
            <a:off x="1017589" y="948906"/>
            <a:ext cx="7782282" cy="5324076"/>
          </a:xfrm>
        </p:spPr>
        <p:txBody>
          <a:bodyPr>
            <a:normAutofit lnSpcReduction="10000"/>
          </a:bodyPr>
          <a:lstStyle/>
          <a:p>
            <a:r>
              <a:rPr lang="en-US" dirty="0"/>
              <a:t>General Requirements:  Life Safety deficiencies that are not currently identified as an Elements of Performance are scored here:</a:t>
            </a:r>
          </a:p>
          <a:p>
            <a:pPr lvl="1"/>
            <a:r>
              <a:rPr lang="en-US" dirty="0"/>
              <a:t>LS.02.01.10 EP 11  The hospital meets all other Life Safety Code requirements related to NFPA 101-2012: 18/19.1.</a:t>
            </a:r>
          </a:p>
          <a:p>
            <a:r>
              <a:rPr lang="en-US" dirty="0"/>
              <a:t>Means of Egress:  Life Safety deficiencies that are not currently identified as an Elements of Performance are scored here: </a:t>
            </a:r>
          </a:p>
          <a:p>
            <a:pPr lvl="1"/>
            <a:r>
              <a:rPr lang="en-US" dirty="0"/>
              <a:t>LS.02.01.20 EP 36  The hospital meets all other Life Safety Code means of egress requirements related to NFPA 101-2012: 18/19.2.</a:t>
            </a:r>
          </a:p>
        </p:txBody>
      </p:sp>
    </p:spTree>
    <p:extLst>
      <p:ext uri="{BB962C8B-B14F-4D97-AF65-F5344CB8AC3E}">
        <p14:creationId xmlns:p14="http://schemas.microsoft.com/office/powerpoint/2010/main" val="21373434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890" y="35622"/>
            <a:ext cx="8139524" cy="993078"/>
          </a:xfrm>
        </p:spPr>
        <p:txBody>
          <a:bodyPr/>
          <a:lstStyle/>
          <a:p>
            <a:r>
              <a:rPr lang="en-US" i="1" dirty="0">
                <a:solidFill>
                  <a:schemeClr val="accent2"/>
                </a:solidFill>
              </a:rPr>
              <a:t>All other requirements…</a:t>
            </a:r>
          </a:p>
        </p:txBody>
      </p:sp>
      <p:sp>
        <p:nvSpPr>
          <p:cNvPr id="3" name="Content Placeholder 2"/>
          <p:cNvSpPr>
            <a:spLocks noGrp="1"/>
          </p:cNvSpPr>
          <p:nvPr>
            <p:ph idx="1"/>
          </p:nvPr>
        </p:nvSpPr>
        <p:spPr>
          <a:xfrm>
            <a:off x="929098" y="1028700"/>
            <a:ext cx="7900269" cy="5231990"/>
          </a:xfrm>
        </p:spPr>
        <p:txBody>
          <a:bodyPr>
            <a:noAutofit/>
          </a:bodyPr>
          <a:lstStyle/>
          <a:p>
            <a:pPr marL="344488" indent="-344488">
              <a:spcAft>
                <a:spcPts val="0"/>
              </a:spcAft>
            </a:pPr>
            <a:r>
              <a:rPr lang="en-US" sz="2600" dirty="0"/>
              <a:t>Protection:  Life Safety deficiencies that are not currently identified as an Elements of Performance are scored here: </a:t>
            </a:r>
          </a:p>
          <a:p>
            <a:pPr marL="806451" lvl="1" indent="-344488">
              <a:spcAft>
                <a:spcPts val="0"/>
              </a:spcAft>
            </a:pPr>
            <a:r>
              <a:rPr lang="en-US" sz="2600" dirty="0"/>
              <a:t>LS.02.01.30 EP 25  The hospital meets all other Life Safety Code fire and smoke protection requirements related to NFPA 101-2012: 18/19.3.</a:t>
            </a:r>
            <a:br>
              <a:rPr lang="en-US" sz="2600" dirty="0"/>
            </a:br>
            <a:endParaRPr lang="en-US" sz="2600" dirty="0"/>
          </a:p>
          <a:p>
            <a:pPr>
              <a:spcAft>
                <a:spcPts val="0"/>
              </a:spcAft>
            </a:pPr>
            <a:r>
              <a:rPr lang="en-US" sz="2600" dirty="0"/>
              <a:t>Notification:  Life Safety deficiencies that are not currently identified as an Elements of Performance are scored here: </a:t>
            </a:r>
          </a:p>
          <a:p>
            <a:pPr lvl="1">
              <a:spcAft>
                <a:spcPts val="0"/>
              </a:spcAft>
            </a:pPr>
            <a:r>
              <a:rPr lang="en-US" sz="2600" dirty="0"/>
              <a:t>LS.02.01.34 EP 4  The hospital meets all other Life Safety Code fire alarm requirements related to NFPA 101-2012: 18/19.3.4. </a:t>
            </a:r>
          </a:p>
        </p:txBody>
      </p:sp>
    </p:spTree>
    <p:extLst>
      <p:ext uri="{BB962C8B-B14F-4D97-AF65-F5344CB8AC3E}">
        <p14:creationId xmlns:p14="http://schemas.microsoft.com/office/powerpoint/2010/main" val="377680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83128"/>
            <a:ext cx="7741947" cy="935182"/>
          </a:xfrm>
        </p:spPr>
        <p:txBody>
          <a:bodyPr>
            <a:normAutofit/>
          </a:bodyPr>
          <a:lstStyle/>
          <a:p>
            <a:r>
              <a:rPr lang="en-US" dirty="0">
                <a:solidFill>
                  <a:schemeClr val="tx1"/>
                </a:solidFill>
              </a:rPr>
              <a:t>Fire Doors Installed Where Not Required</a:t>
            </a:r>
            <a:endParaRPr lang="en-US" sz="3600" dirty="0">
              <a:solidFill>
                <a:schemeClr val="tx1"/>
              </a:solidFill>
            </a:endParaRPr>
          </a:p>
        </p:txBody>
      </p:sp>
      <p:sp>
        <p:nvSpPr>
          <p:cNvPr id="3" name="Content Placeholder 2"/>
          <p:cNvSpPr>
            <a:spLocks noGrp="1"/>
          </p:cNvSpPr>
          <p:nvPr>
            <p:ph idx="1"/>
          </p:nvPr>
        </p:nvSpPr>
        <p:spPr>
          <a:xfrm>
            <a:off x="1017589" y="1259751"/>
            <a:ext cx="7741947" cy="4881275"/>
          </a:xfrm>
        </p:spPr>
        <p:txBody>
          <a:bodyPr>
            <a:noAutofit/>
          </a:bodyPr>
          <a:lstStyle/>
          <a:p>
            <a:r>
              <a:rPr lang="en-US" dirty="0"/>
              <a:t>NFPA 101-2012, 4.6.12.3</a:t>
            </a:r>
          </a:p>
          <a:p>
            <a:pPr lvl="1"/>
            <a:r>
              <a:rPr lang="en-US" dirty="0"/>
              <a:t>Existing fire protection features obvious to the public, if not required by the Code, shall be either maintained or removed. </a:t>
            </a:r>
          </a:p>
          <a:p>
            <a:r>
              <a:rPr lang="en-US" dirty="0"/>
              <a:t>Doors shall be maintained per the barrier assembly requirements</a:t>
            </a:r>
          </a:p>
          <a:p>
            <a:pPr marL="0" indent="0">
              <a:buNone/>
            </a:pPr>
            <a:endParaRPr lang="en-US" dirty="0"/>
          </a:p>
          <a:p>
            <a:pPr marL="0" indent="0">
              <a:buNone/>
            </a:pPr>
            <a:r>
              <a:rPr lang="en-US" sz="2800" dirty="0"/>
              <a:t>See also EC.02.03.05, EP 25 and LS.01.01.01, EP 6</a:t>
            </a:r>
          </a:p>
        </p:txBody>
      </p:sp>
    </p:spTree>
    <p:extLst>
      <p:ext uri="{BB962C8B-B14F-4D97-AF65-F5344CB8AC3E}">
        <p14:creationId xmlns:p14="http://schemas.microsoft.com/office/powerpoint/2010/main" val="40022760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890" y="35622"/>
            <a:ext cx="8139524" cy="993078"/>
          </a:xfrm>
        </p:spPr>
        <p:txBody>
          <a:bodyPr/>
          <a:lstStyle/>
          <a:p>
            <a:r>
              <a:rPr lang="en-US" sz="3600" i="1" dirty="0">
                <a:solidFill>
                  <a:schemeClr val="accent2"/>
                </a:solidFill>
              </a:rPr>
              <a:t>All other requirements…</a:t>
            </a:r>
          </a:p>
        </p:txBody>
      </p:sp>
      <p:sp>
        <p:nvSpPr>
          <p:cNvPr id="3" name="Content Placeholder 2"/>
          <p:cNvSpPr>
            <a:spLocks noGrp="1"/>
          </p:cNvSpPr>
          <p:nvPr>
            <p:ph idx="1"/>
          </p:nvPr>
        </p:nvSpPr>
        <p:spPr>
          <a:xfrm>
            <a:off x="915987" y="845390"/>
            <a:ext cx="7960593" cy="5891840"/>
          </a:xfrm>
        </p:spPr>
        <p:txBody>
          <a:bodyPr>
            <a:normAutofit fontScale="40000" lnSpcReduction="20000"/>
          </a:bodyPr>
          <a:lstStyle/>
          <a:p>
            <a:pPr marL="0" indent="0"/>
            <a:r>
              <a:rPr lang="en-US" sz="5800" dirty="0"/>
              <a:t>Suppression:  Life Safety deficiencies that are not currently identified as an Elements of Performance are scored here: </a:t>
            </a:r>
          </a:p>
          <a:p>
            <a:pPr marL="461963" lvl="1" indent="0"/>
            <a:r>
              <a:rPr lang="en-US" sz="5800" dirty="0"/>
              <a:t> LS.02.01.35 EP 14  The hospital meets all other Life Safety Code automatic extinguishing requirements related to NFPA 101-2012: 18/19.3.5. </a:t>
            </a:r>
          </a:p>
          <a:p>
            <a:pPr marL="0" indent="0"/>
            <a:r>
              <a:rPr lang="en-US" sz="5800" dirty="0"/>
              <a:t> Building Services:  Life Safety deficiencies that are not currently identified as an Elements of Performance are scored here: </a:t>
            </a:r>
          </a:p>
          <a:p>
            <a:pPr marL="461963" lvl="1" indent="0"/>
            <a:r>
              <a:rPr lang="en-US" sz="5800" dirty="0"/>
              <a:t> LS.02.01.50 EP 8  The hospital meets all other Life Safety Code building service requirements related to NFPA 101-2012: 18/19.5.4.</a:t>
            </a:r>
          </a:p>
          <a:p>
            <a:pPr marL="0" indent="0"/>
            <a:r>
              <a:rPr lang="en-US" sz="5800" dirty="0"/>
              <a:t> Operating Features:  Life Safety deficiencies that are not currently identified as an Elements of Performance are scored here: </a:t>
            </a:r>
          </a:p>
          <a:p>
            <a:pPr marL="461963" lvl="1" indent="0"/>
            <a:r>
              <a:rPr lang="en-US" sz="5800" dirty="0"/>
              <a:t> LS.02.01.70 EP 6  The hospital meets all other Life Safety Code operating feature requirements related to NFPA 101-2012: 18.7/19.7. </a:t>
            </a:r>
          </a:p>
          <a:p>
            <a:endParaRPr lang="en-US" dirty="0"/>
          </a:p>
          <a:p>
            <a:endParaRPr lang="en-US" dirty="0"/>
          </a:p>
        </p:txBody>
      </p:sp>
    </p:spTree>
    <p:extLst>
      <p:ext uri="{BB962C8B-B14F-4D97-AF65-F5344CB8AC3E}">
        <p14:creationId xmlns:p14="http://schemas.microsoft.com/office/powerpoint/2010/main" val="16071800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3047" y="1278061"/>
            <a:ext cx="6549072" cy="1843314"/>
          </a:xfrm>
        </p:spPr>
        <p:txBody>
          <a:bodyPr>
            <a:normAutofit/>
          </a:bodyPr>
          <a:lstStyle/>
          <a:p>
            <a:r>
              <a:rPr lang="en-US" sz="3600" dirty="0">
                <a:solidFill>
                  <a:schemeClr val="accent2"/>
                </a:solidFill>
              </a:rPr>
              <a:t>Life Safety deficiencies that are not currently identified as an Elements of Performance are scored here:</a:t>
            </a:r>
            <a:endParaRPr lang="en-US" dirty="0">
              <a:solidFill>
                <a:schemeClr val="accent2"/>
              </a:solidFill>
            </a:endParaRPr>
          </a:p>
        </p:txBody>
      </p:sp>
      <p:sp>
        <p:nvSpPr>
          <p:cNvPr id="5" name="Subtitle 4"/>
          <p:cNvSpPr>
            <a:spLocks noGrp="1"/>
          </p:cNvSpPr>
          <p:nvPr>
            <p:ph type="subTitle" idx="1"/>
          </p:nvPr>
        </p:nvSpPr>
        <p:spPr/>
        <p:txBody>
          <a:bodyPr/>
          <a:lstStyle/>
          <a:p>
            <a:r>
              <a:rPr lang="en-US" i="1" dirty="0">
                <a:solidFill>
                  <a:schemeClr val="accent2"/>
                </a:solidFill>
              </a:rPr>
              <a:t>LS.02.01.10 EP 11</a:t>
            </a:r>
            <a:br>
              <a:rPr lang="en-US" i="1" dirty="0">
                <a:solidFill>
                  <a:schemeClr val="accent2"/>
                </a:solidFill>
              </a:rPr>
            </a:br>
            <a:r>
              <a:rPr lang="en-US" i="1" dirty="0">
                <a:solidFill>
                  <a:schemeClr val="accent2"/>
                </a:solidFill>
              </a:rPr>
              <a:t>The hospital meets all other Life Safety Code requirements related to NFPA 101-2012: 18/19.1.</a:t>
            </a:r>
            <a:br>
              <a:rPr lang="en-US" i="1" dirty="0">
                <a:solidFill>
                  <a:schemeClr val="accent2"/>
                </a:solidFill>
              </a:rPr>
            </a:br>
            <a:endParaRPr lang="en-US" i="1" dirty="0">
              <a:solidFill>
                <a:schemeClr val="accent2"/>
              </a:solidFill>
            </a:endParaRPr>
          </a:p>
        </p:txBody>
      </p:sp>
    </p:spTree>
    <p:extLst>
      <p:ext uri="{BB962C8B-B14F-4D97-AF65-F5344CB8AC3E}">
        <p14:creationId xmlns:p14="http://schemas.microsoft.com/office/powerpoint/2010/main" val="13535244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LS.02.01.10  EP 2  (K111)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r>
              <a:rPr lang="en-US" dirty="0"/>
              <a:t>EP 2  When building rehabilitation occurs, the hospital </a:t>
            </a:r>
            <a:r>
              <a:rPr lang="en-US" dirty="0">
                <a:solidFill>
                  <a:srgbClr val="800000"/>
                </a:solidFill>
              </a:rPr>
              <a:t>incorporates both  NFPA 101-2012: chapters 18, 19 and </a:t>
            </a:r>
            <a:r>
              <a:rPr lang="en-US" dirty="0"/>
              <a:t>43 (Building Rehabilitation).  (For full text, refer to NFPA 101-2012: Chapter 43</a:t>
            </a:r>
            <a:r>
              <a:rPr lang="en-US" dirty="0">
                <a:solidFill>
                  <a:srgbClr val="800000"/>
                </a:solidFill>
              </a:rPr>
              <a:t>; 18/19.1.1.4.3; 18.4.3.1 – 18.4.3.5 and 19.4.3)</a:t>
            </a:r>
          </a:p>
        </p:txBody>
      </p:sp>
      <p:sp>
        <p:nvSpPr>
          <p:cNvPr id="6" name="TextBox 5"/>
          <p:cNvSpPr txBox="1"/>
          <p:nvPr/>
        </p:nvSpPr>
        <p:spPr>
          <a:xfrm>
            <a:off x="0" y="5461756"/>
            <a:ext cx="1722614" cy="523220"/>
          </a:xfrm>
          <a:prstGeom prst="rect">
            <a:avLst/>
          </a:prstGeom>
          <a:noFill/>
        </p:spPr>
        <p:txBody>
          <a:bodyPr wrap="square" rtlCol="0">
            <a:spAutoFit/>
          </a:bodyPr>
          <a:lstStyle/>
          <a:p>
            <a:pPr algn="ctr"/>
            <a:r>
              <a:rPr lang="en-US" sz="2800" b="1" dirty="0"/>
              <a:t>Modified</a:t>
            </a:r>
          </a:p>
        </p:txBody>
      </p:sp>
      <p:sp>
        <p:nvSpPr>
          <p:cNvPr id="7" name="TextBox 6"/>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5365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LS.02.01.10  EP 11  (K111)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1229032" y="1409703"/>
            <a:ext cx="7448242" cy="4847164"/>
          </a:xfrm>
        </p:spPr>
        <p:txBody>
          <a:bodyPr>
            <a:normAutofit lnSpcReduction="10000"/>
          </a:bodyPr>
          <a:lstStyle/>
          <a:p>
            <a:pPr marL="0" indent="0">
              <a:buNone/>
            </a:pPr>
            <a:r>
              <a:rPr lang="en-US" dirty="0"/>
              <a:t>Any building undergoing change of use or change of occupancy classification complies with Chapter 43.7, unless permitted by 18/19.1.1.4.2.  </a:t>
            </a:r>
          </a:p>
          <a:p>
            <a:r>
              <a:rPr lang="en-US" dirty="0"/>
              <a:t>Suggested placement: LS.02.01.10 EP 3</a:t>
            </a:r>
            <a:br>
              <a:rPr lang="en-US" dirty="0"/>
            </a:br>
            <a:endParaRPr lang="en-US" dirty="0"/>
          </a:p>
          <a:p>
            <a:pPr marL="0" indent="0">
              <a:buNone/>
            </a:pPr>
            <a:r>
              <a:rPr lang="en-US" dirty="0"/>
              <a:t>When an addition is made to a building the building is in compliance with Chapter 18 and Chapter 43.8 of the NFPA 101-2012 Life Safety Code.    </a:t>
            </a:r>
          </a:p>
          <a:p>
            <a:r>
              <a:rPr lang="en-US" dirty="0"/>
              <a:t>Suggested placement: LS.02.01.10 EP 4</a:t>
            </a:r>
          </a:p>
          <a:p>
            <a:endParaRPr lang="en-US" dirty="0"/>
          </a:p>
        </p:txBody>
      </p:sp>
      <p:sp>
        <p:nvSpPr>
          <p:cNvPr id="5" name="TextBox 4"/>
          <p:cNvSpPr txBox="1"/>
          <p:nvPr/>
        </p:nvSpPr>
        <p:spPr>
          <a:xfrm>
            <a:off x="137278" y="1874267"/>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78677" y="4021915"/>
            <a:ext cx="1033153" cy="523220"/>
          </a:xfrm>
          <a:prstGeom prst="rect">
            <a:avLst/>
          </a:prstGeom>
          <a:noFill/>
        </p:spPr>
        <p:txBody>
          <a:bodyPr wrap="square" rtlCol="0">
            <a:spAutoFit/>
          </a:bodyPr>
          <a:lstStyle/>
          <a:p>
            <a:pPr algn="ctr"/>
            <a:r>
              <a:rPr lang="en-US" sz="2800" b="1" dirty="0"/>
              <a:t>NEW</a:t>
            </a:r>
          </a:p>
        </p:txBody>
      </p:sp>
      <p:sp>
        <p:nvSpPr>
          <p:cNvPr id="7" name="TextBox 6"/>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6881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LS.02.01.10  EP 11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12787" y="1409703"/>
            <a:ext cx="7964487" cy="2659377"/>
          </a:xfrm>
        </p:spPr>
        <p:txBody>
          <a:bodyPr>
            <a:normAutofit/>
          </a:bodyPr>
          <a:lstStyle/>
          <a:p>
            <a:r>
              <a:rPr lang="en-US" sz="3000" dirty="0"/>
              <a:t>EP </a:t>
            </a:r>
            <a:r>
              <a:rPr lang="en-US" sz="3000" dirty="0">
                <a:solidFill>
                  <a:srgbClr val="800000"/>
                </a:solidFill>
              </a:rPr>
              <a:t>15</a:t>
            </a:r>
            <a:r>
              <a:rPr lang="en-US" sz="3000" dirty="0">
                <a:solidFill>
                  <a:srgbClr val="C00000"/>
                </a:solidFill>
              </a:rPr>
              <a:t>   </a:t>
            </a:r>
            <a:r>
              <a:rPr lang="en-US" sz="3200" dirty="0"/>
              <a:t>The hospital meets all other Life Safety Code requirements related to NFPA 101-2012: 18/19.1.</a:t>
            </a:r>
            <a:endParaRPr lang="en-US" dirty="0"/>
          </a:p>
          <a:p>
            <a:endParaRPr lang="en-US" dirty="0"/>
          </a:p>
        </p:txBody>
      </p:sp>
      <p:sp>
        <p:nvSpPr>
          <p:cNvPr id="5" name="TextBox 4"/>
          <p:cNvSpPr txBox="1"/>
          <p:nvPr/>
        </p:nvSpPr>
        <p:spPr>
          <a:xfrm>
            <a:off x="0" y="5461756"/>
            <a:ext cx="172261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37766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3288" y="1670050"/>
            <a:ext cx="7001847" cy="1143000"/>
          </a:xfrm>
        </p:spPr>
        <p:txBody>
          <a:bodyPr>
            <a:normAutofit fontScale="90000"/>
          </a:bodyPr>
          <a:lstStyle/>
          <a:p>
            <a:pPr algn="ctr"/>
            <a:r>
              <a:rPr lang="en-US" sz="3200" dirty="0">
                <a:solidFill>
                  <a:schemeClr val="accent2"/>
                </a:solidFill>
              </a:rPr>
              <a:t>Life Safety deficiencies that are not currently identified as an Elements of Performance </a:t>
            </a:r>
            <a:br>
              <a:rPr lang="en-US" sz="3200" dirty="0">
                <a:solidFill>
                  <a:schemeClr val="accent2"/>
                </a:solidFill>
              </a:rPr>
            </a:br>
            <a:r>
              <a:rPr lang="en-US" sz="3200" dirty="0">
                <a:solidFill>
                  <a:schemeClr val="accent2"/>
                </a:solidFill>
              </a:rPr>
              <a:t>are scored here:   </a:t>
            </a:r>
          </a:p>
        </p:txBody>
      </p:sp>
      <p:sp>
        <p:nvSpPr>
          <p:cNvPr id="5" name="Subtitle 4"/>
          <p:cNvSpPr>
            <a:spLocks noGrp="1"/>
          </p:cNvSpPr>
          <p:nvPr>
            <p:ph type="subTitle" idx="1"/>
          </p:nvPr>
        </p:nvSpPr>
        <p:spPr>
          <a:xfrm>
            <a:off x="903288" y="3185652"/>
            <a:ext cx="7208325" cy="2654708"/>
          </a:xfrm>
        </p:spPr>
        <p:txBody>
          <a:bodyPr/>
          <a:lstStyle/>
          <a:p>
            <a:r>
              <a:rPr lang="en-US" i="1" dirty="0">
                <a:solidFill>
                  <a:schemeClr val="accent2"/>
                </a:solidFill>
              </a:rPr>
              <a:t>LS.02.01.20 EP 36</a:t>
            </a:r>
          </a:p>
          <a:p>
            <a:r>
              <a:rPr lang="en-US" i="1" dirty="0">
                <a:solidFill>
                  <a:schemeClr val="accent2"/>
                </a:solidFill>
              </a:rPr>
              <a:t>The hospital meets all other Life Safety Code means of egress requirements related to NFPA 101-2012: 18/19.2.</a:t>
            </a:r>
          </a:p>
        </p:txBody>
      </p:sp>
    </p:spTree>
    <p:extLst>
      <p:ext uri="{BB962C8B-B14F-4D97-AF65-F5344CB8AC3E}">
        <p14:creationId xmlns:p14="http://schemas.microsoft.com/office/powerpoint/2010/main" val="33914639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LS.02.01.20  EP 36  (K211)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pPr marL="0" indent="0">
              <a:buNone/>
            </a:pPr>
            <a:r>
              <a:rPr lang="en-US" dirty="0"/>
              <a:t>The capacity of the means of egress shall be in accordance with 7.3.  (For full text refer to NFPA 101-2012: 18/19.2.3.1)</a:t>
            </a:r>
            <a:br>
              <a:rPr lang="en-US" dirty="0"/>
            </a:br>
            <a:endParaRPr lang="en-US" dirty="0"/>
          </a:p>
          <a:p>
            <a:r>
              <a:rPr lang="en-US" dirty="0"/>
              <a:t>Suggested placement: LS.02.01.20  EP 11</a:t>
            </a:r>
          </a:p>
          <a:p>
            <a:endParaRPr lang="en-US" dirty="0"/>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49395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LS.02.01.20  EP 9  (K211)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normAutofit/>
          </a:bodyPr>
          <a:lstStyle/>
          <a:p>
            <a:r>
              <a:rPr lang="en-US" dirty="0"/>
              <a:t>EP 12  Exits discharge to the outside at grade level or through an approved exit passageway that is continuous </a:t>
            </a:r>
            <a:r>
              <a:rPr lang="en-US" dirty="0">
                <a:solidFill>
                  <a:srgbClr val="800000"/>
                </a:solidFill>
              </a:rPr>
              <a:t>and provides a level walking surface. The exit discharge shall be a hard packed all weather travel surface, free from obstructions </a:t>
            </a:r>
            <a:r>
              <a:rPr lang="en-US" dirty="0"/>
              <a:t>and terminates at a public way or at an exterior exit discharge.   (For full text, refer to NFPA 101-2012: 18/19.2.7; </a:t>
            </a:r>
            <a:r>
              <a:rPr lang="en-US" dirty="0">
                <a:solidFill>
                  <a:srgbClr val="800000"/>
                </a:solidFill>
              </a:rPr>
              <a:t>7.1.7; 7.1.10.1; </a:t>
            </a:r>
            <a:r>
              <a:rPr lang="en-US" dirty="0"/>
              <a:t>7.2.6 and 7.7.2)</a:t>
            </a:r>
          </a:p>
          <a:p>
            <a:endParaRPr lang="en-US" dirty="0"/>
          </a:p>
        </p:txBody>
      </p:sp>
      <p:sp>
        <p:nvSpPr>
          <p:cNvPr id="5" name="TextBox 4"/>
          <p:cNvSpPr txBox="1"/>
          <p:nvPr/>
        </p:nvSpPr>
        <p:spPr>
          <a:xfrm>
            <a:off x="0" y="5461756"/>
            <a:ext cx="172261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710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LS.02.01.20  EP 13   (K241)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861307" y="1028700"/>
            <a:ext cx="7964487" cy="4847164"/>
          </a:xfrm>
        </p:spPr>
        <p:txBody>
          <a:bodyPr/>
          <a:lstStyle/>
          <a:p>
            <a:r>
              <a:rPr lang="en-US" dirty="0"/>
              <a:t>EP 16  </a:t>
            </a:r>
            <a:r>
              <a:rPr lang="en-US" dirty="0">
                <a:solidFill>
                  <a:srgbClr val="800000"/>
                </a:solidFill>
              </a:rPr>
              <a:t>Not  less than two exits, remote from each other, and accessible from every part of every story are provided for each story. </a:t>
            </a:r>
          </a:p>
          <a:p>
            <a:r>
              <a:rPr lang="en-US" dirty="0">
                <a:solidFill>
                  <a:srgbClr val="800000"/>
                </a:solidFill>
              </a:rPr>
              <a:t>Each smoke compartment shall also be provided with two distinct egress paths to exits that do not require the entry into the same adjacent smoke compartment. </a:t>
            </a:r>
          </a:p>
          <a:p>
            <a:r>
              <a:rPr lang="en-US" dirty="0"/>
              <a:t>(For full text refer to NFPA 101-2012: 18/19.2.4.1-18/19.2.4.4) </a:t>
            </a:r>
            <a:r>
              <a:rPr lang="en-US" dirty="0">
                <a:solidFill>
                  <a:srgbClr val="C00000"/>
                </a:solidFill>
              </a:rPr>
              <a:t> </a:t>
            </a:r>
          </a:p>
          <a:p>
            <a:endParaRPr lang="en-US" dirty="0"/>
          </a:p>
        </p:txBody>
      </p:sp>
      <p:sp>
        <p:nvSpPr>
          <p:cNvPr id="5" name="TextBox 4"/>
          <p:cNvSpPr txBox="1"/>
          <p:nvPr/>
        </p:nvSpPr>
        <p:spPr>
          <a:xfrm>
            <a:off x="0" y="5461756"/>
            <a:ext cx="172261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6041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LS.02.01.20  EP 36   (K252)</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pPr marL="0" indent="0">
              <a:buNone/>
            </a:pPr>
            <a:r>
              <a:rPr lang="en-US" dirty="0"/>
              <a:t>Every corridor shall provide access to not less than two approved exits in accordance with Sections 7.4 and 7.5 without passing through any intervening rooms or spaces other than corridors or lobbies. (For full text refer to NFPA 101-2012: 18/19.2.5.4) </a:t>
            </a:r>
          </a:p>
          <a:p>
            <a:endParaRPr lang="en-US" dirty="0"/>
          </a:p>
          <a:p>
            <a:r>
              <a:rPr lang="en-US" dirty="0"/>
              <a:t>Suggested placement: LS.02.01.20  EP 17</a:t>
            </a:r>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92672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83128"/>
            <a:ext cx="7741947" cy="935182"/>
          </a:xfrm>
        </p:spPr>
        <p:txBody>
          <a:bodyPr>
            <a:normAutofit/>
          </a:bodyPr>
          <a:lstStyle/>
          <a:p>
            <a:r>
              <a:rPr lang="en-US" dirty="0">
                <a:solidFill>
                  <a:schemeClr val="tx1"/>
                </a:solidFill>
              </a:rPr>
              <a:t>Fire Doors Installed Where Not Required</a:t>
            </a:r>
            <a:endParaRPr lang="en-US" sz="3600" dirty="0">
              <a:solidFill>
                <a:schemeClr val="tx1"/>
              </a:solidFill>
            </a:endParaRPr>
          </a:p>
        </p:txBody>
      </p:sp>
      <p:sp>
        <p:nvSpPr>
          <p:cNvPr id="3" name="Content Placeholder 2"/>
          <p:cNvSpPr>
            <a:spLocks noGrp="1"/>
          </p:cNvSpPr>
          <p:nvPr>
            <p:ph idx="1"/>
          </p:nvPr>
        </p:nvSpPr>
        <p:spPr>
          <a:xfrm>
            <a:off x="1017589" y="1259751"/>
            <a:ext cx="7741947" cy="4881275"/>
          </a:xfrm>
        </p:spPr>
        <p:txBody>
          <a:bodyPr>
            <a:noAutofit/>
          </a:bodyPr>
          <a:lstStyle/>
          <a:p>
            <a:r>
              <a:rPr lang="en-US" dirty="0"/>
              <a:t>Fire-rated doors in a nonrated barrier assembly</a:t>
            </a:r>
          </a:p>
          <a:p>
            <a:pPr lvl="1"/>
            <a:r>
              <a:rPr lang="en-US" dirty="0"/>
              <a:t>Must be maintained as a fire door unless the features which identify it as a fire door have been removed in a manner that maintains the opening protective requirements applicable to the barrier into which it is installed.</a:t>
            </a:r>
          </a:p>
          <a:p>
            <a:pPr marL="461962" lvl="1" indent="0">
              <a:buNone/>
            </a:pPr>
            <a:endParaRPr lang="en-US" dirty="0"/>
          </a:p>
          <a:p>
            <a:endParaRPr lang="en-US" sz="2800" dirty="0"/>
          </a:p>
        </p:txBody>
      </p:sp>
    </p:spTree>
    <p:extLst>
      <p:ext uri="{BB962C8B-B14F-4D97-AF65-F5344CB8AC3E}">
        <p14:creationId xmlns:p14="http://schemas.microsoft.com/office/powerpoint/2010/main" val="23157145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35622"/>
            <a:ext cx="8215314" cy="993078"/>
          </a:xfrm>
        </p:spPr>
        <p:txBody>
          <a:bodyPr/>
          <a:lstStyle/>
          <a:p>
            <a:r>
              <a:rPr lang="en-US" i="1" dirty="0">
                <a:solidFill>
                  <a:schemeClr val="accent2"/>
                </a:solidFill>
              </a:rPr>
              <a:t>LS.02.01.20 EP 33  (K291)</a:t>
            </a:r>
          </a:p>
        </p:txBody>
      </p:sp>
      <p:sp>
        <p:nvSpPr>
          <p:cNvPr id="3" name="Content Placeholder 2"/>
          <p:cNvSpPr>
            <a:spLocks noGrp="1"/>
          </p:cNvSpPr>
          <p:nvPr>
            <p:ph idx="1"/>
          </p:nvPr>
        </p:nvSpPr>
        <p:spPr/>
        <p:txBody>
          <a:bodyPr/>
          <a:lstStyle/>
          <a:p>
            <a:r>
              <a:rPr lang="en-US" dirty="0"/>
              <a:t>EP 39 Illumination in the means of egress, including exit discharges, is arranged so that failure of any single light fixture or bulb will not leave the area in darkness (&lt; 0.2 foot candles).  </a:t>
            </a:r>
          </a:p>
          <a:p>
            <a:r>
              <a:rPr lang="en-US" dirty="0">
                <a:solidFill>
                  <a:srgbClr val="800000"/>
                </a:solidFill>
              </a:rPr>
              <a:t>Emergency lighting of at least 1½-hour duration is provided automatically in accordance with 7.9.  </a:t>
            </a:r>
          </a:p>
          <a:p>
            <a:r>
              <a:rPr lang="en-US" dirty="0"/>
              <a:t>(For full text, refer to 101-2012: 18/19.2.8; </a:t>
            </a:r>
            <a:r>
              <a:rPr lang="en-US" dirty="0">
                <a:solidFill>
                  <a:srgbClr val="800000"/>
                </a:solidFill>
              </a:rPr>
              <a:t>18/19.2.9.1;</a:t>
            </a:r>
            <a:r>
              <a:rPr lang="en-US" dirty="0"/>
              <a:t> 7.8.1.4; </a:t>
            </a:r>
            <a:r>
              <a:rPr lang="en-US" dirty="0">
                <a:solidFill>
                  <a:srgbClr val="800000"/>
                </a:solidFill>
              </a:rPr>
              <a:t>7.9.2</a:t>
            </a:r>
            <a:r>
              <a:rPr lang="en-US" dirty="0"/>
              <a:t>) </a:t>
            </a:r>
          </a:p>
        </p:txBody>
      </p:sp>
      <p:sp>
        <p:nvSpPr>
          <p:cNvPr id="4" name="TextBox 3"/>
          <p:cNvSpPr txBox="1"/>
          <p:nvPr/>
        </p:nvSpPr>
        <p:spPr>
          <a:xfrm>
            <a:off x="0" y="5461756"/>
            <a:ext cx="1722614" cy="523220"/>
          </a:xfrm>
          <a:prstGeom prst="rect">
            <a:avLst/>
          </a:prstGeom>
          <a:noFill/>
        </p:spPr>
        <p:txBody>
          <a:bodyPr wrap="square" rtlCol="0">
            <a:spAutoFit/>
          </a:bodyPr>
          <a:lstStyle/>
          <a:p>
            <a:pPr algn="ctr"/>
            <a:r>
              <a:rPr lang="en-US" sz="2800" b="1" dirty="0"/>
              <a:t>Modified</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42259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LS.02.01.20  EP 34   (K293)</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99284" y="1148093"/>
            <a:ext cx="7964487" cy="4847164"/>
          </a:xfrm>
        </p:spPr>
        <p:txBody>
          <a:bodyPr>
            <a:normAutofit fontScale="92500" lnSpcReduction="10000"/>
          </a:bodyPr>
          <a:lstStyle/>
          <a:p>
            <a:r>
              <a:rPr lang="en-US" dirty="0"/>
              <a:t>EP 40  Exit signs are visible when the path to the exit is not readily apparent. </a:t>
            </a:r>
          </a:p>
          <a:p>
            <a:r>
              <a:rPr lang="en-US" dirty="0"/>
              <a:t>Signs are adequately lit and have letters that are four or more inches high (or six inches high if externally lit).  </a:t>
            </a:r>
          </a:p>
          <a:p>
            <a:r>
              <a:rPr lang="en-US" dirty="0">
                <a:solidFill>
                  <a:srgbClr val="800000"/>
                </a:solidFill>
              </a:rPr>
              <a:t>Exit and directional signs are displayed with continuous illumination also served by the emergency lighting system unless the building is one story with less than 30 occupants, and the line of exit travel is obvious. </a:t>
            </a:r>
          </a:p>
          <a:p>
            <a:r>
              <a:rPr lang="en-US" dirty="0"/>
              <a:t>(For full text, refer to NFPA 101-2012: 18/19.2.10; </a:t>
            </a:r>
            <a:r>
              <a:rPr lang="en-US" dirty="0">
                <a:solidFill>
                  <a:srgbClr val="800000"/>
                </a:solidFill>
              </a:rPr>
              <a:t>18/19.2.10.1; 18/19.2.10.5; 7.10.1.4; </a:t>
            </a:r>
            <a:r>
              <a:rPr lang="en-US" dirty="0"/>
              <a:t>7.10.1.5.1; 7.10.5; 7.10.6; 7.10.7)</a:t>
            </a:r>
          </a:p>
          <a:p>
            <a:endParaRPr lang="en-US" dirty="0"/>
          </a:p>
        </p:txBody>
      </p:sp>
      <p:sp>
        <p:nvSpPr>
          <p:cNvPr id="5" name="TextBox 4"/>
          <p:cNvSpPr txBox="1"/>
          <p:nvPr/>
        </p:nvSpPr>
        <p:spPr>
          <a:xfrm>
            <a:off x="2972416" y="5995257"/>
            <a:ext cx="172261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6179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0" y="35622"/>
            <a:ext cx="8164514" cy="993078"/>
          </a:xfrm>
        </p:spPr>
        <p:txBody>
          <a:bodyPr>
            <a:normAutofit/>
          </a:bodyPr>
          <a:lstStyle/>
          <a:p>
            <a:r>
              <a:rPr lang="en-US" sz="3600" i="1" dirty="0">
                <a:solidFill>
                  <a:schemeClr val="accent2"/>
                </a:solidFill>
              </a:rPr>
              <a:t>LS.02.01.20 EP 36  (K200)</a:t>
            </a:r>
          </a:p>
        </p:txBody>
      </p:sp>
      <p:sp>
        <p:nvSpPr>
          <p:cNvPr id="3" name="Content Placeholder 2"/>
          <p:cNvSpPr>
            <a:spLocks noGrp="1"/>
          </p:cNvSpPr>
          <p:nvPr>
            <p:ph idx="1"/>
          </p:nvPr>
        </p:nvSpPr>
        <p:spPr/>
        <p:txBody>
          <a:bodyPr/>
          <a:lstStyle/>
          <a:p>
            <a:r>
              <a:rPr lang="en-US" dirty="0"/>
              <a:t>EP 42 The hospital meets all other Life Safety Code means of egress requirements related to NFPA 101-2012: 18/19.2</a:t>
            </a:r>
          </a:p>
          <a:p>
            <a:endParaRPr lang="en-US" dirty="0"/>
          </a:p>
          <a:p>
            <a:r>
              <a:rPr lang="en-US" dirty="0"/>
              <a:t>Re-numbering</a:t>
            </a:r>
          </a:p>
          <a:p>
            <a:endParaRPr lang="en-US" dirty="0"/>
          </a:p>
        </p:txBody>
      </p:sp>
      <p:sp>
        <p:nvSpPr>
          <p:cNvPr id="4" name="TextBox 3"/>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858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3289" y="1670050"/>
            <a:ext cx="7237411" cy="1143000"/>
          </a:xfrm>
        </p:spPr>
        <p:txBody>
          <a:bodyPr>
            <a:normAutofit fontScale="90000"/>
          </a:bodyPr>
          <a:lstStyle/>
          <a:p>
            <a:pPr algn="ctr"/>
            <a:r>
              <a:rPr lang="en-US" sz="3200" dirty="0">
                <a:solidFill>
                  <a:schemeClr val="accent2"/>
                </a:solidFill>
              </a:rPr>
              <a:t>Life Safety deficiencies that are not currently identified as an Elements of Performance </a:t>
            </a:r>
            <a:br>
              <a:rPr lang="en-US" sz="3200" dirty="0">
                <a:solidFill>
                  <a:schemeClr val="accent2"/>
                </a:solidFill>
              </a:rPr>
            </a:br>
            <a:r>
              <a:rPr lang="en-US" sz="3200" dirty="0">
                <a:solidFill>
                  <a:schemeClr val="accent2"/>
                </a:solidFill>
              </a:rPr>
              <a:t>are scored here: </a:t>
            </a:r>
          </a:p>
        </p:txBody>
      </p:sp>
      <p:sp>
        <p:nvSpPr>
          <p:cNvPr id="5" name="Subtitle 4"/>
          <p:cNvSpPr>
            <a:spLocks noGrp="1"/>
          </p:cNvSpPr>
          <p:nvPr>
            <p:ph type="subTitle" idx="1"/>
          </p:nvPr>
        </p:nvSpPr>
        <p:spPr>
          <a:xfrm>
            <a:off x="903289" y="3238500"/>
            <a:ext cx="7427912" cy="2578100"/>
          </a:xfrm>
        </p:spPr>
        <p:txBody>
          <a:bodyPr/>
          <a:lstStyle/>
          <a:p>
            <a:r>
              <a:rPr lang="en-US" i="1" dirty="0">
                <a:solidFill>
                  <a:schemeClr val="accent2"/>
                </a:solidFill>
              </a:rPr>
              <a:t>LS.02.01.30 EP 25</a:t>
            </a:r>
          </a:p>
          <a:p>
            <a:r>
              <a:rPr lang="en-US" i="1" dirty="0">
                <a:solidFill>
                  <a:schemeClr val="accent2"/>
                </a:solidFill>
              </a:rPr>
              <a:t>The hospital meets all other Life Safety Code fire and smoke protection requirements related to NFPA 101-2012: 18/19.3.</a:t>
            </a:r>
          </a:p>
        </p:txBody>
      </p:sp>
    </p:spTree>
    <p:extLst>
      <p:ext uri="{BB962C8B-B14F-4D97-AF65-F5344CB8AC3E}">
        <p14:creationId xmlns:p14="http://schemas.microsoft.com/office/powerpoint/2010/main" val="22352243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LS.02.01.30  EP 25   (K322)</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pPr marL="0" indent="0">
              <a:buNone/>
            </a:pPr>
            <a:r>
              <a:rPr lang="en-US" dirty="0"/>
              <a:t>Laboratories employing quantities of flammable, combustible, or hazardous materials that are considered as a severe hazard shall be in accordance with Section 8.7 and the provisions of NFPA 99, Health Care Facilities Code, applicable to administration, maintenance, and testing.   (For full text refer to NFPA 101-2012: 18/19.3.2.2)</a:t>
            </a:r>
          </a:p>
          <a:p>
            <a:endParaRPr lang="en-US" dirty="0"/>
          </a:p>
          <a:p>
            <a:r>
              <a:rPr lang="en-US" dirty="0"/>
              <a:t>Suggested placement: LS.02.01.30  EP 4</a:t>
            </a:r>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24732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9" y="35622"/>
            <a:ext cx="5095606" cy="993078"/>
          </a:xfrm>
        </p:spPr>
        <p:txBody>
          <a:bodyPr/>
          <a:lstStyle/>
          <a:p>
            <a:r>
              <a:rPr lang="en-US" sz="3600" i="1" dirty="0">
                <a:solidFill>
                  <a:schemeClr val="accent2"/>
                </a:solidFill>
              </a:rPr>
              <a:t>LS.02.01.30  EP 5   (K325)</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01700" y="1028700"/>
            <a:ext cx="8001000" cy="5499100"/>
          </a:xfrm>
        </p:spPr>
        <p:txBody>
          <a:bodyPr>
            <a:normAutofit fontScale="92500" lnSpcReduction="10000"/>
          </a:bodyPr>
          <a:lstStyle/>
          <a:p>
            <a:r>
              <a:rPr lang="en-US" dirty="0"/>
              <a:t>EP 6  </a:t>
            </a:r>
            <a:r>
              <a:rPr lang="en-US" dirty="0">
                <a:solidFill>
                  <a:srgbClr val="800000"/>
                </a:solidFill>
              </a:rPr>
              <a:t>Alcohol-Based Hand Rubs  (ABHR) are protected in accordance with 8.7.3.1, unless all conditions are met:</a:t>
            </a:r>
          </a:p>
          <a:p>
            <a:pPr lvl="1"/>
            <a:r>
              <a:rPr lang="en-US" dirty="0">
                <a:solidFill>
                  <a:srgbClr val="800000"/>
                </a:solidFill>
              </a:rPr>
              <a:t>Corridor is at least 6 feet wide </a:t>
            </a:r>
          </a:p>
          <a:p>
            <a:pPr lvl="1"/>
            <a:r>
              <a:rPr lang="en-US" dirty="0">
                <a:solidFill>
                  <a:srgbClr val="800000"/>
                </a:solidFill>
              </a:rPr>
              <a:t>Maximum individual dispenser capacity is 0.32 gal. (0.53 gal. in suites) of fluid and 18 oz. of Level 1 aerosols</a:t>
            </a:r>
          </a:p>
          <a:p>
            <a:pPr lvl="1"/>
            <a:r>
              <a:rPr lang="en-US" dirty="0">
                <a:solidFill>
                  <a:srgbClr val="800000"/>
                </a:solidFill>
              </a:rPr>
              <a:t>Dispensers shall have a minimum of 4-foot horizontal spacing</a:t>
            </a:r>
          </a:p>
          <a:p>
            <a:pPr lvl="1"/>
            <a:r>
              <a:rPr lang="en-US" dirty="0">
                <a:solidFill>
                  <a:srgbClr val="800000"/>
                </a:solidFill>
              </a:rPr>
              <a:t>Not more than an aggregate of 10 gallons of fluid or 135 oz. aerosol are used in a single smoke compartment outside a storage cabinet, excluding one individual dispenser per room</a:t>
            </a:r>
          </a:p>
        </p:txBody>
      </p:sp>
      <p:sp>
        <p:nvSpPr>
          <p:cNvPr id="5" name="TextBox 4"/>
          <p:cNvSpPr txBox="1"/>
          <p:nvPr/>
        </p:nvSpPr>
        <p:spPr>
          <a:xfrm>
            <a:off x="132991" y="5984736"/>
            <a:ext cx="172261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4295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LS.02.01.30  EP 5   (cont.)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94298" y="1028700"/>
            <a:ext cx="7895702" cy="5530850"/>
          </a:xfrm>
        </p:spPr>
        <p:txBody>
          <a:bodyPr>
            <a:normAutofit fontScale="92500" lnSpcReduction="10000"/>
          </a:bodyPr>
          <a:lstStyle/>
          <a:p>
            <a:pPr lvl="0">
              <a:buSzPct val="60000"/>
              <a:buFont typeface="Wingdings" panose="05000000000000000000" pitchFamily="2" charset="2"/>
              <a:buChar char="q"/>
            </a:pPr>
            <a:r>
              <a:rPr lang="en-US" dirty="0">
                <a:solidFill>
                  <a:srgbClr val="800000"/>
                </a:solidFill>
              </a:rPr>
              <a:t>Storage in a single smoke compartment greater than 5 gallons complies with NFPA 30</a:t>
            </a:r>
          </a:p>
          <a:p>
            <a:pPr lvl="0">
              <a:buSzPct val="60000"/>
              <a:buFont typeface="Wingdings" panose="05000000000000000000" pitchFamily="2" charset="2"/>
              <a:buChar char="q"/>
            </a:pPr>
            <a:r>
              <a:rPr lang="en-US" dirty="0">
                <a:solidFill>
                  <a:srgbClr val="800000"/>
                </a:solidFill>
              </a:rPr>
              <a:t>Dispensers are not installed within 1 inch of an ignition source</a:t>
            </a:r>
          </a:p>
          <a:p>
            <a:pPr lvl="0">
              <a:buSzPct val="60000"/>
              <a:buFont typeface="Wingdings" panose="05000000000000000000" pitchFamily="2" charset="2"/>
              <a:buChar char="q"/>
            </a:pPr>
            <a:r>
              <a:rPr lang="en-US" dirty="0">
                <a:solidFill>
                  <a:srgbClr val="800000"/>
                </a:solidFill>
              </a:rPr>
              <a:t>If floor is carpeted, the building is fully sprinkler protected</a:t>
            </a:r>
          </a:p>
          <a:p>
            <a:pPr lvl="0">
              <a:buSzPct val="60000"/>
              <a:buFont typeface="Wingdings" panose="05000000000000000000" pitchFamily="2" charset="2"/>
              <a:buChar char="q"/>
            </a:pPr>
            <a:r>
              <a:rPr lang="en-US" dirty="0">
                <a:solidFill>
                  <a:srgbClr val="800000"/>
                </a:solidFill>
              </a:rPr>
              <a:t>ABHR does not exceed 95% alcohol • </a:t>
            </a:r>
          </a:p>
          <a:p>
            <a:pPr lvl="0">
              <a:buSzPct val="60000"/>
              <a:buFont typeface="Wingdings" panose="05000000000000000000" pitchFamily="2" charset="2"/>
              <a:buChar char="q"/>
            </a:pPr>
            <a:r>
              <a:rPr lang="en-US" dirty="0">
                <a:solidFill>
                  <a:srgbClr val="800000"/>
                </a:solidFill>
              </a:rPr>
              <a:t>Operation of the dispenser shall comply with Section 18.3.2.6(11) or 19.3.2.6(11)</a:t>
            </a:r>
          </a:p>
          <a:p>
            <a:pPr lvl="0">
              <a:buSzPct val="60000"/>
              <a:buFont typeface="Wingdings" panose="05000000000000000000" pitchFamily="2" charset="2"/>
              <a:buChar char="q"/>
            </a:pPr>
            <a:r>
              <a:rPr lang="en-US" dirty="0">
                <a:solidFill>
                  <a:srgbClr val="800000"/>
                </a:solidFill>
              </a:rPr>
              <a:t>ABHR is protected against inappropriate access </a:t>
            </a:r>
          </a:p>
          <a:p>
            <a:pPr marL="0" lvl="0" indent="0">
              <a:buSzPct val="60000"/>
              <a:buNone/>
            </a:pPr>
            <a:r>
              <a:rPr lang="en-US" dirty="0">
                <a:solidFill>
                  <a:srgbClr val="800000"/>
                </a:solidFill>
              </a:rPr>
              <a:t>(For full text refer to NFPA 101-2012: 18/19.3.2.6; 8.7.3.1; CFR 416.44) </a:t>
            </a:r>
          </a:p>
        </p:txBody>
      </p:sp>
      <p:sp>
        <p:nvSpPr>
          <p:cNvPr id="5" name="TextBox 4"/>
          <p:cNvSpPr txBox="1"/>
          <p:nvPr/>
        </p:nvSpPr>
        <p:spPr>
          <a:xfrm>
            <a:off x="4207048" y="6102212"/>
            <a:ext cx="1722614" cy="523220"/>
          </a:xfrm>
          <a:prstGeom prst="rect">
            <a:avLst/>
          </a:prstGeom>
          <a:noFill/>
        </p:spPr>
        <p:txBody>
          <a:bodyPr wrap="square" rtlCol="0">
            <a:spAutoFit/>
          </a:bodyPr>
          <a:lstStyle/>
          <a:p>
            <a:pPr algn="ctr"/>
            <a:r>
              <a:rPr lang="en-US" sz="2800" b="1" dirty="0"/>
              <a:t>Modified</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7641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9" y="25790"/>
            <a:ext cx="5040742" cy="993078"/>
          </a:xfrm>
        </p:spPr>
        <p:txBody>
          <a:bodyPr/>
          <a:lstStyle/>
          <a:p>
            <a:r>
              <a:rPr lang="en-US" sz="3600" i="1" dirty="0">
                <a:solidFill>
                  <a:schemeClr val="accent2"/>
                </a:solidFill>
              </a:rPr>
              <a:t>LS.02.01.34  EP 4   (K341)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94298" y="1409703"/>
            <a:ext cx="7682976" cy="4847164"/>
          </a:xfrm>
        </p:spPr>
        <p:txBody>
          <a:bodyPr/>
          <a:lstStyle/>
          <a:p>
            <a:pPr marL="0" indent="0">
              <a:buNone/>
            </a:pPr>
            <a:r>
              <a:rPr lang="en-US" dirty="0"/>
              <a:t>A fire alarm system is installed with systems and components in accordance with NFPA 70, National Electric Code, and NFPA 72, National Fire Alarm Code to provide effective warning of fire in any part of the building.  </a:t>
            </a:r>
          </a:p>
          <a:p>
            <a:endParaRPr lang="en-US" dirty="0"/>
          </a:p>
          <a:p>
            <a:r>
              <a:rPr lang="en-US" dirty="0"/>
              <a:t>Suggested placement: LS.02.01.34  EP 1</a:t>
            </a:r>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9447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802578"/>
          </a:xfrm>
        </p:spPr>
        <p:txBody>
          <a:bodyPr/>
          <a:lstStyle/>
          <a:p>
            <a:r>
              <a:rPr lang="en-US" sz="3600" i="1" dirty="0">
                <a:solidFill>
                  <a:schemeClr val="accent2"/>
                </a:solidFill>
              </a:rPr>
              <a:t>LS.02.01.34  EP 4   (K341)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17550" y="838200"/>
            <a:ext cx="8134350" cy="5670550"/>
          </a:xfrm>
        </p:spPr>
        <p:txBody>
          <a:bodyPr>
            <a:normAutofit fontScale="85000" lnSpcReduction="20000"/>
          </a:bodyPr>
          <a:lstStyle/>
          <a:p>
            <a:pPr>
              <a:lnSpc>
                <a:spcPct val="110000"/>
              </a:lnSpc>
              <a:spcAft>
                <a:spcPts val="600"/>
              </a:spcAft>
            </a:pPr>
            <a:r>
              <a:rPr lang="en-US" dirty="0"/>
              <a:t>The master fire alarm control panel is located in an area with a smoke detector or is in an area that is a continuously occupied and protected environment, which is an area enclosed with one-hour–fire-rated walls and 3/4-hour–fire-rated doors. </a:t>
            </a:r>
          </a:p>
          <a:p>
            <a:pPr>
              <a:lnSpc>
                <a:spcPct val="110000"/>
              </a:lnSpc>
              <a:spcAft>
                <a:spcPts val="600"/>
              </a:spcAft>
            </a:pPr>
            <a:r>
              <a:rPr lang="en-US" dirty="0"/>
              <a:t>In areas not continuously occupied, detection is installed at each fire alarm control unit. </a:t>
            </a:r>
          </a:p>
          <a:p>
            <a:pPr>
              <a:lnSpc>
                <a:spcPct val="110000"/>
              </a:lnSpc>
              <a:spcAft>
                <a:spcPts val="600"/>
              </a:spcAft>
            </a:pPr>
            <a:r>
              <a:rPr lang="en-US" dirty="0"/>
              <a:t>In new occupancy, detection is also installed at notification appliance circuit power extenders, and supervising station transmitting equipment. </a:t>
            </a:r>
          </a:p>
          <a:p>
            <a:pPr>
              <a:lnSpc>
                <a:spcPct val="110000"/>
              </a:lnSpc>
              <a:spcAft>
                <a:spcPts val="600"/>
              </a:spcAft>
            </a:pPr>
            <a:r>
              <a:rPr lang="en-US" dirty="0"/>
              <a:t>Fire alarm system wiring or other transmission paths are monitored for integrity. (For full text refer to NFPA 101-2012: 18/19.3.4.1; 9.6; 9.6.1.8; 9.6.4; 9.6.6) </a:t>
            </a:r>
          </a:p>
          <a:p>
            <a:pPr>
              <a:lnSpc>
                <a:spcPct val="110000"/>
              </a:lnSpc>
              <a:spcAft>
                <a:spcPts val="600"/>
              </a:spcAft>
            </a:pPr>
            <a:endParaRPr lang="en-US" dirty="0"/>
          </a:p>
          <a:p>
            <a:pPr>
              <a:lnSpc>
                <a:spcPct val="110000"/>
              </a:lnSpc>
              <a:spcAft>
                <a:spcPts val="600"/>
              </a:spcAft>
            </a:pPr>
            <a:r>
              <a:rPr lang="en-US" dirty="0"/>
              <a:t>Suggested placement: LS.02.01.34  EP 2</a:t>
            </a:r>
          </a:p>
          <a:p>
            <a:endParaRPr lang="en-US" dirty="0"/>
          </a:p>
        </p:txBody>
      </p:sp>
      <p:sp>
        <p:nvSpPr>
          <p:cNvPr id="5" name="TextBox 4"/>
          <p:cNvSpPr txBox="1"/>
          <p:nvPr/>
        </p:nvSpPr>
        <p:spPr>
          <a:xfrm>
            <a:off x="94311" y="538374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6406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LS.02.01.34  EP 4   (K342)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42950" y="908050"/>
            <a:ext cx="8159750" cy="5727700"/>
          </a:xfrm>
        </p:spPr>
        <p:txBody>
          <a:bodyPr>
            <a:normAutofit fontScale="92500" lnSpcReduction="20000"/>
          </a:bodyPr>
          <a:lstStyle/>
          <a:p>
            <a:pPr>
              <a:spcAft>
                <a:spcPts val="600"/>
              </a:spcAft>
            </a:pPr>
            <a:r>
              <a:rPr lang="en-US" dirty="0"/>
              <a:t>Initiation of the fire alarm system is by manual means and by any required sprinkler system alarm, detection device, or detection system. </a:t>
            </a:r>
          </a:p>
          <a:p>
            <a:pPr>
              <a:spcAft>
                <a:spcPts val="600"/>
              </a:spcAft>
            </a:pPr>
            <a:r>
              <a:rPr lang="en-US" dirty="0"/>
              <a:t>Manual alarm boxes are provided in the path of egress near each required exit. </a:t>
            </a:r>
          </a:p>
          <a:p>
            <a:pPr lvl="1">
              <a:spcAft>
                <a:spcPts val="600"/>
              </a:spcAft>
            </a:pPr>
            <a:r>
              <a:rPr lang="en-US" dirty="0"/>
              <a:t>Manual alarm boxes in patient sleeping areas shall not be required at exits if manual alarm boxes are located at all nurse’s stations or other continuously attended staff location, </a:t>
            </a:r>
          </a:p>
          <a:p>
            <a:pPr lvl="2">
              <a:spcAft>
                <a:spcPts val="600"/>
              </a:spcAft>
            </a:pPr>
            <a:r>
              <a:rPr lang="en-US" dirty="0"/>
              <a:t>provided alarm boxes are visible, continuously accessible, and 200 feet travel distance is not exceeded. </a:t>
            </a:r>
          </a:p>
          <a:p>
            <a:pPr lvl="1">
              <a:spcAft>
                <a:spcPts val="600"/>
              </a:spcAft>
            </a:pPr>
            <a:r>
              <a:rPr lang="en-US" dirty="0"/>
              <a:t>(For full text refer to NFPA 101-2012: 18/19.3.4.2.1; 18/19.3.4.2.2; 9.6.2.5) </a:t>
            </a:r>
          </a:p>
          <a:p>
            <a:pPr>
              <a:spcAft>
                <a:spcPts val="600"/>
              </a:spcAft>
            </a:pPr>
            <a:r>
              <a:rPr lang="en-US" dirty="0"/>
              <a:t>Suggested placement: LS.02.01.34   EP 3</a:t>
            </a:r>
          </a:p>
          <a:p>
            <a:endParaRPr lang="en-US" dirty="0"/>
          </a:p>
        </p:txBody>
      </p:sp>
      <p:sp>
        <p:nvSpPr>
          <p:cNvPr id="5" name="TextBox 4"/>
          <p:cNvSpPr txBox="1"/>
          <p:nvPr/>
        </p:nvSpPr>
        <p:spPr>
          <a:xfrm>
            <a:off x="2558111" y="6154313"/>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7950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997" y="146270"/>
            <a:ext cx="7898012" cy="871537"/>
          </a:xfrm>
        </p:spPr>
        <p:txBody>
          <a:bodyPr/>
          <a:lstStyle/>
          <a:p>
            <a:pPr>
              <a:defRPr/>
            </a:pPr>
            <a:r>
              <a:rPr lang="en-US" sz="3600" dirty="0">
                <a:solidFill>
                  <a:schemeClr val="tx1"/>
                </a:solidFill>
              </a:rPr>
              <a:t>LS.02.01.10 EP 1: ED Occupancy</a:t>
            </a:r>
            <a:endParaRPr lang="en-US" sz="3600" b="1" dirty="0">
              <a:solidFill>
                <a:schemeClr val="tx1"/>
              </a:solidFill>
            </a:endParaRPr>
          </a:p>
        </p:txBody>
      </p:sp>
      <p:sp>
        <p:nvSpPr>
          <p:cNvPr id="18435" name="Content Placeholder 3"/>
          <p:cNvSpPr>
            <a:spLocks noGrp="1"/>
          </p:cNvSpPr>
          <p:nvPr>
            <p:ph idx="1"/>
          </p:nvPr>
        </p:nvSpPr>
        <p:spPr>
          <a:xfrm>
            <a:off x="1006997" y="1017807"/>
            <a:ext cx="7670278" cy="5318125"/>
          </a:xfrm>
        </p:spPr>
        <p:txBody>
          <a:bodyPr/>
          <a:lstStyle/>
          <a:p>
            <a:r>
              <a:rPr lang="en-US" dirty="0"/>
              <a:t>Health Care</a:t>
            </a:r>
          </a:p>
          <a:p>
            <a:pPr lvl="1"/>
            <a:r>
              <a:rPr lang="en-US" dirty="0"/>
              <a:t>Facilities that provide sleeping accommodations for persons who are mostly incapable of self-preservation, or that provide housing on a 24-hour basis for occupants, are classified as health care occupancies, per National Fire Protection Association (NFPA) 101-2012, 18/19.1.1.1.5 and 18/19.1.1.1.9. </a:t>
            </a:r>
          </a:p>
          <a:p>
            <a:pPr marL="0" indent="0">
              <a:buNone/>
            </a:pPr>
            <a:endParaRPr lang="en-US" dirty="0"/>
          </a:p>
          <a:p>
            <a:pPr lvl="2">
              <a:buClr>
                <a:srgbClr val="072169"/>
              </a:buClr>
            </a:pPr>
            <a:endParaRPr lang="en-US" dirty="0"/>
          </a:p>
        </p:txBody>
      </p:sp>
      <p:sp>
        <p:nvSpPr>
          <p:cNvPr id="5" name="TextBox 4"/>
          <p:cNvSpPr txBox="1"/>
          <p:nvPr/>
        </p:nvSpPr>
        <p:spPr>
          <a:xfrm>
            <a:off x="1233714" y="5392883"/>
            <a:ext cx="6143832" cy="707886"/>
          </a:xfrm>
          <a:prstGeom prst="rect">
            <a:avLst/>
          </a:prstGeom>
          <a:noFill/>
        </p:spPr>
        <p:txBody>
          <a:bodyPr wrap="square" rtlCol="0">
            <a:spAutoFit/>
          </a:bodyPr>
          <a:lstStyle/>
          <a:p>
            <a:r>
              <a:rPr lang="en-US" sz="2000" dirty="0"/>
              <a:t>See also </a:t>
            </a:r>
            <a:r>
              <a:rPr lang="en-US" sz="2000" i="1" dirty="0"/>
              <a:t>Joint Commission Online, May 24, 2017</a:t>
            </a:r>
          </a:p>
          <a:p>
            <a:pPr algn="ctr"/>
            <a:r>
              <a:rPr lang="en-US" sz="2000" dirty="0">
                <a:hlinkClick r:id="rId3"/>
              </a:rPr>
              <a:t>www.jointcommission.org/issues</a:t>
            </a:r>
            <a:endParaRPr lang="en-US" sz="2000" dirty="0"/>
          </a:p>
        </p:txBody>
      </p:sp>
    </p:spTree>
    <p:extLst>
      <p:ext uri="{BB962C8B-B14F-4D97-AF65-F5344CB8AC3E}">
        <p14:creationId xmlns:p14="http://schemas.microsoft.com/office/powerpoint/2010/main" val="32121748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LS.02.01.34  EP 4   (K343)</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68350" y="831850"/>
            <a:ext cx="8089900" cy="5803900"/>
          </a:xfrm>
        </p:spPr>
        <p:txBody>
          <a:bodyPr>
            <a:normAutofit lnSpcReduction="10000"/>
          </a:bodyPr>
          <a:lstStyle/>
          <a:p>
            <a:pPr>
              <a:spcAft>
                <a:spcPts val="0"/>
              </a:spcAft>
            </a:pPr>
            <a:r>
              <a:rPr lang="en-US" sz="2600" dirty="0"/>
              <a:t>For new buildings, occupant notification is provided automatically in accordance with 9.6.3 by audible and visual signals. </a:t>
            </a:r>
          </a:p>
          <a:p>
            <a:pPr>
              <a:spcAft>
                <a:spcPts val="0"/>
              </a:spcAft>
            </a:pPr>
            <a:r>
              <a:rPr lang="en-US" sz="2600" dirty="0"/>
              <a:t>Positive alarm sequence in accordance with 9.6.3.4 are permitted in buildings protected throughout by a sprinkler system.  </a:t>
            </a:r>
          </a:p>
          <a:p>
            <a:pPr lvl="1">
              <a:spcAft>
                <a:spcPts val="0"/>
              </a:spcAft>
            </a:pPr>
            <a:r>
              <a:rPr lang="en-US" sz="2600" dirty="0"/>
              <a:t>In critical care areas, visual alarms are sufficient. </a:t>
            </a:r>
          </a:p>
          <a:p>
            <a:pPr>
              <a:spcAft>
                <a:spcPts val="0"/>
              </a:spcAft>
            </a:pPr>
            <a:r>
              <a:rPr lang="en-US" sz="2600" dirty="0"/>
              <a:t>The fire alarm system transmits the alarm automatically to notify emergency forces in the event of a fire. </a:t>
            </a:r>
          </a:p>
          <a:p>
            <a:pPr>
              <a:spcAft>
                <a:spcPts val="0"/>
              </a:spcAft>
            </a:pPr>
            <a:r>
              <a:rPr lang="en-US" sz="2600" dirty="0"/>
              <a:t>Annunciation zoning for the fire alarm and sprinklers shall be provided by audible and visual indicators and zones shall not be larger than 22,500 square feet per zone. </a:t>
            </a:r>
          </a:p>
          <a:p>
            <a:pPr>
              <a:spcAft>
                <a:spcPts val="0"/>
              </a:spcAft>
            </a:pPr>
            <a:r>
              <a:rPr lang="en-US" sz="2600" dirty="0"/>
              <a:t>(For full text refer to NFPA 101-2012: 18/3.4.3 – 18.3.4.4.3; 9.6.4) </a:t>
            </a:r>
          </a:p>
          <a:p>
            <a:pPr>
              <a:spcAft>
                <a:spcPts val="0"/>
              </a:spcAft>
            </a:pPr>
            <a:r>
              <a:rPr lang="en-US" sz="2600" dirty="0"/>
              <a:t>Suggested placement: LS.02.01.34  EP 4</a:t>
            </a:r>
          </a:p>
          <a:p>
            <a:endParaRPr lang="en-US" dirty="0"/>
          </a:p>
        </p:txBody>
      </p:sp>
      <p:sp>
        <p:nvSpPr>
          <p:cNvPr id="5" name="TextBox 4"/>
          <p:cNvSpPr txBox="1"/>
          <p:nvPr/>
        </p:nvSpPr>
        <p:spPr>
          <a:xfrm>
            <a:off x="0" y="4623977"/>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5919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LS.02.01.34  EP 4   (K343)</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825500" y="857250"/>
            <a:ext cx="7988300" cy="5695950"/>
          </a:xfrm>
        </p:spPr>
        <p:txBody>
          <a:bodyPr>
            <a:normAutofit fontScale="92500" lnSpcReduction="10000"/>
          </a:bodyPr>
          <a:lstStyle/>
          <a:p>
            <a:r>
              <a:rPr lang="en-US" dirty="0"/>
              <a:t>Occupant notification is provided automatically in accordance with 9.6.3 by audible and visual signals. </a:t>
            </a:r>
          </a:p>
          <a:p>
            <a:r>
              <a:rPr lang="en-US" dirty="0"/>
              <a:t>Positive alarm sequence in accordance with 9.6.3.4 are permitted in buildings protected throughout by a sprinkler system. </a:t>
            </a:r>
          </a:p>
          <a:p>
            <a:pPr lvl="1"/>
            <a:r>
              <a:rPr lang="en-US" dirty="0"/>
              <a:t>In critical care areas, visual alarms are sufficient. The fire alarm system transmits the alarm automatically to notify emergency forces in the event of a fire. </a:t>
            </a:r>
          </a:p>
          <a:p>
            <a:r>
              <a:rPr lang="en-US" dirty="0"/>
              <a:t>(For full text refer to NFPA 101-2012: 19.3.4.3; 19.3.4.3.1; 19.3.4.3.2; 9.6.4; 9.7.1.1(1))  </a:t>
            </a:r>
          </a:p>
          <a:p>
            <a:endParaRPr lang="en-US" dirty="0"/>
          </a:p>
          <a:p>
            <a:r>
              <a:rPr lang="en-US" dirty="0"/>
              <a:t>Suggested placement: LS.02.01.34  EP 5</a:t>
            </a:r>
          </a:p>
        </p:txBody>
      </p:sp>
      <p:sp>
        <p:nvSpPr>
          <p:cNvPr id="5" name="TextBox 4"/>
          <p:cNvSpPr txBox="1"/>
          <p:nvPr/>
        </p:nvSpPr>
        <p:spPr>
          <a:xfrm>
            <a:off x="94311" y="5154082"/>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537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LS.02.01.34  EP 4    (K344)</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r>
              <a:rPr lang="en-US" dirty="0"/>
              <a:t>Activation of the required fire alarm control functions occurs automatically and is provided with an alternative power supply in accordance with NFPA 72. (For full text refer to NFPA 101-2012: 18/19.3.4.4; 9.6.1; 9.6.5; NFPA 72) </a:t>
            </a:r>
          </a:p>
          <a:p>
            <a:endParaRPr lang="en-US" dirty="0"/>
          </a:p>
          <a:p>
            <a:r>
              <a:rPr lang="en-US" dirty="0"/>
              <a:t>Suggested placement: LS.02.01.34  EP 6</a:t>
            </a:r>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27531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LS.02.01.34  EP 4   (K347)</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r>
              <a:rPr lang="en-US" dirty="0"/>
              <a:t>Smoke detection systems are provided in spaces open to corridors as required by 18/19.3.6.1.  (For full text refer to NFPA 101-2012: 18/19.3.4.5.2; 18/19.3.6.1) </a:t>
            </a:r>
          </a:p>
          <a:p>
            <a:endParaRPr lang="en-US" dirty="0"/>
          </a:p>
          <a:p>
            <a:r>
              <a:rPr lang="en-US" dirty="0"/>
              <a:t>Suggested placement: LS.02.01.34  EP 8</a:t>
            </a:r>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63150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3289" y="1670050"/>
            <a:ext cx="7123112" cy="1143000"/>
          </a:xfrm>
        </p:spPr>
        <p:txBody>
          <a:bodyPr>
            <a:normAutofit fontScale="90000"/>
          </a:bodyPr>
          <a:lstStyle/>
          <a:p>
            <a:pPr algn="ctr"/>
            <a:r>
              <a:rPr lang="en-US" sz="3200" dirty="0">
                <a:solidFill>
                  <a:schemeClr val="accent2"/>
                </a:solidFill>
              </a:rPr>
              <a:t>Life Safety deficiencies that are not currently identified as an Elements of Performance </a:t>
            </a:r>
            <a:br>
              <a:rPr lang="en-US" sz="3200" dirty="0">
                <a:solidFill>
                  <a:schemeClr val="accent2"/>
                </a:solidFill>
              </a:rPr>
            </a:br>
            <a:r>
              <a:rPr lang="en-US" sz="3200" dirty="0">
                <a:solidFill>
                  <a:schemeClr val="accent2"/>
                </a:solidFill>
              </a:rPr>
              <a:t>are scored here: </a:t>
            </a:r>
          </a:p>
        </p:txBody>
      </p:sp>
      <p:sp>
        <p:nvSpPr>
          <p:cNvPr id="5" name="Subtitle 4"/>
          <p:cNvSpPr>
            <a:spLocks noGrp="1"/>
          </p:cNvSpPr>
          <p:nvPr>
            <p:ph type="subTitle" idx="1"/>
          </p:nvPr>
        </p:nvSpPr>
        <p:spPr>
          <a:xfrm>
            <a:off x="903288" y="3175000"/>
            <a:ext cx="7773987" cy="2349500"/>
          </a:xfrm>
        </p:spPr>
        <p:txBody>
          <a:bodyPr/>
          <a:lstStyle/>
          <a:p>
            <a:r>
              <a:rPr lang="en-US" i="1" dirty="0">
                <a:solidFill>
                  <a:schemeClr val="accent2"/>
                </a:solidFill>
              </a:rPr>
              <a:t>LS.02.01.50 EP 8</a:t>
            </a:r>
          </a:p>
          <a:p>
            <a:r>
              <a:rPr lang="en-US" i="1" dirty="0">
                <a:solidFill>
                  <a:schemeClr val="accent2"/>
                </a:solidFill>
              </a:rPr>
              <a:t>The hospital meets all other Life Safety Code building service requirements related to NFPA 101-2012: 18/19.5.4.</a:t>
            </a:r>
          </a:p>
        </p:txBody>
      </p:sp>
    </p:spTree>
    <p:extLst>
      <p:ext uri="{BB962C8B-B14F-4D97-AF65-F5344CB8AC3E}">
        <p14:creationId xmlns:p14="http://schemas.microsoft.com/office/powerpoint/2010/main" val="209760808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LS.02.01.50  EP 8   (K511)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r>
              <a:rPr lang="en-US" dirty="0"/>
              <a:t>Equipment using gas or related gas piping complies with NFPA 54, National Fuel Gas Code, electrical wiring and equipment complies with NFPA 70, National Electric Code. Existing installations can continue in service provided they are not a hazard to life.  (For full text refer to NFPA 101-2012: 18/19.5.1.1; 9.1.1; 9.1.2)</a:t>
            </a:r>
          </a:p>
          <a:p>
            <a:endParaRPr lang="en-US" dirty="0"/>
          </a:p>
          <a:p>
            <a:r>
              <a:rPr lang="en-US" dirty="0"/>
              <a:t>Suggested placement: LS.02.01.50  EP 1</a:t>
            </a:r>
          </a:p>
        </p:txBody>
      </p:sp>
      <p:sp>
        <p:nvSpPr>
          <p:cNvPr id="5" name="TextBox 4"/>
          <p:cNvSpPr txBox="1"/>
          <p:nvPr/>
        </p:nvSpPr>
        <p:spPr>
          <a:xfrm>
            <a:off x="94311" y="5655183"/>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0485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LS.02.01.50  EP 8   (K521)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p:txBody>
          <a:bodyPr/>
          <a:lstStyle/>
          <a:p>
            <a:r>
              <a:rPr lang="en-US" dirty="0"/>
              <a:t>Heating, ventilation, and air conditioning will comply with 9.2 and will be installed in accordance with the manufacturer’s specifications. (For full text refer to NFPA 101-2012: 18/19.5.2.1; 9.2) </a:t>
            </a:r>
          </a:p>
          <a:p>
            <a:endParaRPr lang="en-US" dirty="0"/>
          </a:p>
          <a:p>
            <a:r>
              <a:rPr lang="en-US" dirty="0"/>
              <a:t>Suggested placement: LS.02.01.50  EP 2 </a:t>
            </a:r>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485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LS.02.01.50  EP 8   (K532)</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81050" y="895350"/>
            <a:ext cx="8083550" cy="5795963"/>
          </a:xfrm>
        </p:spPr>
        <p:txBody>
          <a:bodyPr>
            <a:normAutofit fontScale="92500" lnSpcReduction="20000"/>
          </a:bodyPr>
          <a:lstStyle/>
          <a:p>
            <a:r>
              <a:rPr lang="en-US" dirty="0"/>
              <a:t>Escalators, dumbwaiters, and moving walks comply with the provisions of 9.4. </a:t>
            </a:r>
          </a:p>
          <a:p>
            <a:pPr lvl="1"/>
            <a:r>
              <a:rPr lang="en-US" dirty="0"/>
              <a:t>All existing escalators, dumbwaiters, and moving walks conform to the requirements of ASME/ANSI A17.3, Safety Code for Existing Elevators and Escalators. </a:t>
            </a:r>
          </a:p>
          <a:p>
            <a:pPr lvl="1"/>
            <a:r>
              <a:rPr lang="en-US" dirty="0"/>
              <a:t>Includes escalator emergency stop buttons and automatic skirt obstruction stop. </a:t>
            </a:r>
          </a:p>
          <a:p>
            <a:pPr lvl="1"/>
            <a:r>
              <a:rPr lang="en-US" dirty="0"/>
              <a:t>For power dumbwaiters, includes hoist way door locking to keep doors closed except for floor where car is being loaded or unloaded.  </a:t>
            </a:r>
          </a:p>
          <a:p>
            <a:pPr lvl="1"/>
            <a:r>
              <a:rPr lang="en-US" dirty="0"/>
              <a:t>(For full text refer to NFPA 101-2012: 18/19.5.3; 9.4.2)</a:t>
            </a:r>
          </a:p>
          <a:p>
            <a:r>
              <a:rPr lang="en-US" dirty="0"/>
              <a:t>Suggested placement: LS.02.01.50  EP 8</a:t>
            </a:r>
          </a:p>
        </p:txBody>
      </p:sp>
      <p:sp>
        <p:nvSpPr>
          <p:cNvPr id="5" name="TextBox 4"/>
          <p:cNvSpPr txBox="1"/>
          <p:nvPr/>
        </p:nvSpPr>
        <p:spPr>
          <a:xfrm>
            <a:off x="2951811" y="6324600"/>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093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3289" y="1670050"/>
            <a:ext cx="6919912" cy="1143000"/>
          </a:xfrm>
        </p:spPr>
        <p:txBody>
          <a:bodyPr>
            <a:normAutofit fontScale="90000"/>
          </a:bodyPr>
          <a:lstStyle/>
          <a:p>
            <a:pPr algn="ctr"/>
            <a:r>
              <a:rPr lang="en-US" sz="3200" dirty="0">
                <a:solidFill>
                  <a:schemeClr val="accent2"/>
                </a:solidFill>
              </a:rPr>
              <a:t>Life Safety deficiencies that are not currently identified as an Elements of Performance are scored here: </a:t>
            </a:r>
          </a:p>
        </p:txBody>
      </p:sp>
      <p:sp>
        <p:nvSpPr>
          <p:cNvPr id="5" name="Subtitle 4"/>
          <p:cNvSpPr>
            <a:spLocks noGrp="1"/>
          </p:cNvSpPr>
          <p:nvPr>
            <p:ph type="subTitle" idx="1"/>
          </p:nvPr>
        </p:nvSpPr>
        <p:spPr>
          <a:xfrm>
            <a:off x="903289" y="3441700"/>
            <a:ext cx="7427912" cy="2514600"/>
          </a:xfrm>
        </p:spPr>
        <p:txBody>
          <a:bodyPr/>
          <a:lstStyle/>
          <a:p>
            <a:r>
              <a:rPr lang="en-US" i="1" dirty="0">
                <a:solidFill>
                  <a:schemeClr val="accent2"/>
                </a:solidFill>
              </a:rPr>
              <a:t>LS.02.01.70 EP 6</a:t>
            </a:r>
          </a:p>
          <a:p>
            <a:r>
              <a:rPr lang="en-US" i="1" dirty="0">
                <a:solidFill>
                  <a:schemeClr val="accent2"/>
                </a:solidFill>
              </a:rPr>
              <a:t>The hospital meets all other Life Safety Code operating feature requirements related to NFPA 101-2012: 18.7/19.7. </a:t>
            </a:r>
          </a:p>
          <a:p>
            <a:endParaRPr lang="en-US" dirty="0"/>
          </a:p>
        </p:txBody>
      </p:sp>
    </p:spTree>
    <p:extLst>
      <p:ext uri="{BB962C8B-B14F-4D97-AF65-F5344CB8AC3E}">
        <p14:creationId xmlns:p14="http://schemas.microsoft.com/office/powerpoint/2010/main" val="349784530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LS.02.01.70  EP 6   (K751)</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825500" y="927100"/>
            <a:ext cx="8077200" cy="5810249"/>
          </a:xfrm>
        </p:spPr>
        <p:txBody>
          <a:bodyPr>
            <a:normAutofit/>
          </a:bodyPr>
          <a:lstStyle/>
          <a:p>
            <a:r>
              <a:rPr lang="en-US" dirty="0"/>
              <a:t>Draperies, curtains (including cubicle curtains) and loosely hanging fabric or films shall be in accordance with 10.3.1.   (For full text refer to NFPA 101-2012: 18/19.7.5.1; 18/19.3.5.11; 10.3.1)</a:t>
            </a:r>
          </a:p>
          <a:p>
            <a:r>
              <a:rPr lang="en-US" dirty="0"/>
              <a:t>NOTE: Exception: at showers and baths; on windows in patient sleeping room located in sprinklered compartments; and in non-patient sleeping rooms in sprinklered compartments where individual drapery or curtain panels do not exceed 48 square feet or total area does not exceed 20% of the wall. </a:t>
            </a:r>
          </a:p>
          <a:p>
            <a:r>
              <a:rPr lang="en-US" dirty="0"/>
              <a:t>Suggested placement: LS.02.01.70  EP 3</a:t>
            </a:r>
          </a:p>
          <a:p>
            <a:endParaRPr lang="en-US" dirty="0"/>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10568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997" y="146270"/>
            <a:ext cx="7898012" cy="871537"/>
          </a:xfrm>
        </p:spPr>
        <p:txBody>
          <a:bodyPr/>
          <a:lstStyle/>
          <a:p>
            <a:pPr>
              <a:defRPr/>
            </a:pPr>
            <a:r>
              <a:rPr lang="en-US" sz="3600" dirty="0">
                <a:solidFill>
                  <a:schemeClr val="tx1"/>
                </a:solidFill>
              </a:rPr>
              <a:t>LS.03.01.10 EP 1: ED Occupancy</a:t>
            </a:r>
            <a:endParaRPr lang="en-US" sz="3600" b="1" dirty="0">
              <a:solidFill>
                <a:schemeClr val="tx1"/>
              </a:solidFill>
            </a:endParaRPr>
          </a:p>
        </p:txBody>
      </p:sp>
      <p:sp>
        <p:nvSpPr>
          <p:cNvPr id="18435" name="Content Placeholder 3"/>
          <p:cNvSpPr>
            <a:spLocks noGrp="1"/>
          </p:cNvSpPr>
          <p:nvPr>
            <p:ph idx="1"/>
          </p:nvPr>
        </p:nvSpPr>
        <p:spPr>
          <a:xfrm>
            <a:off x="1006997" y="1017807"/>
            <a:ext cx="7670278" cy="5318125"/>
          </a:xfrm>
        </p:spPr>
        <p:txBody>
          <a:bodyPr/>
          <a:lstStyle/>
          <a:p>
            <a:pPr>
              <a:spcAft>
                <a:spcPts val="600"/>
              </a:spcAft>
            </a:pPr>
            <a:r>
              <a:rPr lang="en-US" sz="2600" dirty="0"/>
              <a:t>Ambulatory Health Care</a:t>
            </a:r>
          </a:p>
          <a:p>
            <a:pPr lvl="1">
              <a:spcAft>
                <a:spcPts val="600"/>
              </a:spcAft>
            </a:pPr>
            <a:r>
              <a:rPr lang="en-US" sz="2600" dirty="0"/>
              <a:t>Used to provide services or treatment simultaneously to four or more patients that provides, on an outpatient basis, one or more of the following: </a:t>
            </a:r>
          </a:p>
          <a:p>
            <a:pPr lvl="2">
              <a:spcAft>
                <a:spcPts val="600"/>
              </a:spcAft>
              <a:buClr>
                <a:srgbClr val="072169"/>
              </a:buClr>
            </a:pPr>
            <a:r>
              <a:rPr lang="en-US" sz="2600" dirty="0"/>
              <a:t>Treatment for patients that renders the patients incapable of taking action for self-preservation under emergency conditions without the assistance of others </a:t>
            </a:r>
          </a:p>
          <a:p>
            <a:pPr lvl="2">
              <a:spcAft>
                <a:spcPts val="600"/>
              </a:spcAft>
              <a:buClr>
                <a:srgbClr val="072169"/>
              </a:buClr>
            </a:pPr>
            <a:r>
              <a:rPr lang="en-US" sz="2600" dirty="0"/>
              <a:t>Anesthesia that renders the patients incapable of taking action for self-preservation under emergency conditions without the assistance of others </a:t>
            </a:r>
          </a:p>
        </p:txBody>
      </p:sp>
    </p:spTree>
    <p:extLst>
      <p:ext uri="{BB962C8B-B14F-4D97-AF65-F5344CB8AC3E}">
        <p14:creationId xmlns:p14="http://schemas.microsoft.com/office/powerpoint/2010/main" val="116204133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LS.02.01.70  EP 6   (K752)</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94298" y="913444"/>
            <a:ext cx="7964487" cy="5411156"/>
          </a:xfrm>
        </p:spPr>
        <p:txBody>
          <a:bodyPr>
            <a:normAutofit fontScale="92500" lnSpcReduction="20000"/>
          </a:bodyPr>
          <a:lstStyle/>
          <a:p>
            <a:r>
              <a:rPr lang="en-US" dirty="0"/>
              <a:t>In buildings without sprinkler protection, newly introduced upholstered furniture meets Class I or char length, and heat release criteria in accordance with 10.3.2.1 and 10.3.3. </a:t>
            </a:r>
          </a:p>
          <a:p>
            <a:r>
              <a:rPr lang="en-US" dirty="0"/>
              <a:t>Newly introduced mattresses shall meet char length and heat release criteria in accordance with 10.3.2.2 and 10.3.4. </a:t>
            </a:r>
          </a:p>
          <a:p>
            <a:r>
              <a:rPr lang="en-US" dirty="0"/>
              <a:t>(For full text refer to NFPA 101-2012: 18/19.7.5.2; 18/19.7.5.4)</a:t>
            </a:r>
          </a:p>
          <a:p>
            <a:r>
              <a:rPr lang="en-US" dirty="0"/>
              <a:t>NOTE: Newly introduced upholstered furniture and mattresses means purchased on or after July 5, 2016. </a:t>
            </a:r>
          </a:p>
          <a:p>
            <a:endParaRPr lang="en-US" dirty="0"/>
          </a:p>
          <a:p>
            <a:r>
              <a:rPr lang="en-US" dirty="0"/>
              <a:t>Suggested placement: LS.02.01.70  EP 4</a:t>
            </a:r>
          </a:p>
          <a:p>
            <a:endParaRPr lang="en-US" dirty="0"/>
          </a:p>
        </p:txBody>
      </p:sp>
      <p:sp>
        <p:nvSpPr>
          <p:cNvPr id="5" name="TextBox 4"/>
          <p:cNvSpPr txBox="1"/>
          <p:nvPr/>
        </p:nvSpPr>
        <p:spPr>
          <a:xfrm>
            <a:off x="0" y="4903945"/>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41304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LS.02.01.70  EP 7   (K771)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885781" y="940146"/>
            <a:ext cx="7964487" cy="4847164"/>
          </a:xfrm>
        </p:spPr>
        <p:txBody>
          <a:bodyPr/>
          <a:lstStyle/>
          <a:p>
            <a:r>
              <a:rPr lang="en-US" dirty="0"/>
              <a:t>When installed, new engineered smoke control systems are tested in accordance with NFPA 92, Standard for Smoke Control Systems.  </a:t>
            </a:r>
          </a:p>
          <a:p>
            <a:r>
              <a:rPr lang="en-US" dirty="0"/>
              <a:t>Existing engineered smoke control systems are tested in accordance with established engineering principles. </a:t>
            </a:r>
          </a:p>
          <a:p>
            <a:r>
              <a:rPr lang="en-US" dirty="0"/>
              <a:t>Test documentation is maintained on the premises.  </a:t>
            </a:r>
          </a:p>
          <a:p>
            <a:r>
              <a:rPr lang="en-US" dirty="0"/>
              <a:t>(For full text refer to NFPA 101-2012: 18/19.7.7)</a:t>
            </a:r>
          </a:p>
          <a:p>
            <a:endParaRPr lang="en-US" dirty="0"/>
          </a:p>
          <a:p>
            <a:r>
              <a:rPr lang="en-US" dirty="0"/>
              <a:t>Suggested placement: LS.02.01.70  EP 7</a:t>
            </a:r>
          </a:p>
          <a:p>
            <a:endParaRPr lang="en-US" dirty="0"/>
          </a:p>
        </p:txBody>
      </p:sp>
      <p:sp>
        <p:nvSpPr>
          <p:cNvPr id="5" name="TextBox 4"/>
          <p:cNvSpPr txBox="1"/>
          <p:nvPr/>
        </p:nvSpPr>
        <p:spPr>
          <a:xfrm>
            <a:off x="0" y="4982083"/>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3627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3176" y="35622"/>
            <a:ext cx="8139237" cy="993078"/>
          </a:xfrm>
        </p:spPr>
        <p:txBody>
          <a:bodyPr/>
          <a:lstStyle/>
          <a:p>
            <a:r>
              <a:rPr lang="en-US" sz="3600" i="1" dirty="0">
                <a:solidFill>
                  <a:schemeClr val="accent2"/>
                </a:solidFill>
              </a:rPr>
              <a:t>Resource:</a:t>
            </a:r>
          </a:p>
        </p:txBody>
      </p:sp>
      <p:sp>
        <p:nvSpPr>
          <p:cNvPr id="5" name="Subtitle 4"/>
          <p:cNvSpPr>
            <a:spLocks noGrp="1"/>
          </p:cNvSpPr>
          <p:nvPr>
            <p:ph idx="1"/>
          </p:nvPr>
        </p:nvSpPr>
        <p:spPr/>
        <p:txBody>
          <a:bodyPr/>
          <a:lstStyle/>
          <a:p>
            <a:pPr marL="0" indent="0" algn="ctr">
              <a:buNone/>
            </a:pPr>
            <a:r>
              <a:rPr lang="en-US" sz="8000" dirty="0">
                <a:solidFill>
                  <a:srgbClr val="00478F"/>
                </a:solidFill>
              </a:rPr>
              <a:t>JCPEP</a:t>
            </a:r>
          </a:p>
          <a:p>
            <a:pPr marL="0" indent="0" algn="ctr">
              <a:buNone/>
            </a:pPr>
            <a:r>
              <a:rPr lang="fr-FR" sz="4000" i="1" dirty="0">
                <a:solidFill>
                  <a:srgbClr val="00478F"/>
                </a:solidFill>
              </a:rPr>
              <a:t>Joint Commission Physical Environment Portal</a:t>
            </a:r>
            <a:endParaRPr lang="en-US" sz="4000" i="1" dirty="0">
              <a:solidFill>
                <a:srgbClr val="00478F"/>
              </a:solidFill>
            </a:endParaRPr>
          </a:p>
          <a:p>
            <a:pPr algn="ctr"/>
            <a:endParaRPr lang="en-US" sz="4000" dirty="0">
              <a:solidFill>
                <a:srgbClr val="00478F"/>
              </a:solidFill>
            </a:endParaRPr>
          </a:p>
        </p:txBody>
      </p:sp>
      <p:sp>
        <p:nvSpPr>
          <p:cNvPr id="2" name="TextBox 1"/>
          <p:cNvSpPr txBox="1"/>
          <p:nvPr/>
        </p:nvSpPr>
        <p:spPr>
          <a:xfrm>
            <a:off x="1116106" y="4737100"/>
            <a:ext cx="712694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800000"/>
                </a:solidFill>
                <a:effectLst/>
                <a:uLnTx/>
                <a:uFillTx/>
                <a:hlinkClick r:id="rId2"/>
              </a:rPr>
              <a:t>http://www.jointcommission.org/topics/the_physical_environment.aspx</a:t>
            </a:r>
            <a:r>
              <a:rPr kumimoji="0" lang="en-US" sz="2400" b="0" i="0" u="none" strike="noStrike" kern="0" cap="none" spc="0" normalizeH="0" baseline="0" noProof="0" dirty="0">
                <a:ln>
                  <a:noFill/>
                </a:ln>
                <a:solidFill>
                  <a:srgbClr val="800000"/>
                </a:solidFill>
                <a:effectLst/>
                <a:uLnTx/>
                <a:uFillTx/>
              </a:rPr>
              <a:t>  </a:t>
            </a:r>
          </a:p>
        </p:txBody>
      </p:sp>
    </p:spTree>
    <p:extLst>
      <p:ext uri="{BB962C8B-B14F-4D97-AF65-F5344CB8AC3E}">
        <p14:creationId xmlns:p14="http://schemas.microsoft.com/office/powerpoint/2010/main" val="373623969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1" y="1247775"/>
            <a:ext cx="5581650" cy="4846638"/>
          </a:xfrm>
        </p:spPr>
      </p:pic>
    </p:spTree>
    <p:extLst>
      <p:ext uri="{BB962C8B-B14F-4D97-AF65-F5344CB8AC3E}">
        <p14:creationId xmlns:p14="http://schemas.microsoft.com/office/powerpoint/2010/main" val="10797330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36846" y="211138"/>
            <a:ext cx="7804057" cy="696912"/>
          </a:xfrm>
        </p:spPr>
        <p:txBody>
          <a:bodyPr/>
          <a:lstStyle/>
          <a:p>
            <a:pPr algn="ctr" eaLnBrk="1" hangingPunct="1">
              <a:defRPr/>
            </a:pPr>
            <a:r>
              <a:rPr lang="en-US" sz="3600" i="1" dirty="0"/>
              <a:t>Department of Engineering</a:t>
            </a:r>
          </a:p>
        </p:txBody>
      </p:sp>
      <p:sp>
        <p:nvSpPr>
          <p:cNvPr id="13315" name="Rectangle 4"/>
          <p:cNvSpPr>
            <a:spLocks noGrp="1" noChangeArrowheads="1"/>
          </p:cNvSpPr>
          <p:nvPr>
            <p:ph type="body" sz="half" idx="4294967295"/>
          </p:nvPr>
        </p:nvSpPr>
        <p:spPr>
          <a:xfrm>
            <a:off x="1382405" y="1190798"/>
            <a:ext cx="6485724" cy="818296"/>
          </a:xfrm>
        </p:spPr>
        <p:txBody>
          <a:bodyPr/>
          <a:lstStyle/>
          <a:p>
            <a:pPr marL="0" indent="0" algn="ctr" eaLnBrk="1" hangingPunct="1">
              <a:spcAft>
                <a:spcPts val="0"/>
              </a:spcAft>
              <a:buFont typeface="Wingdings 3" panose="05040102010807070707" pitchFamily="18" charset="2"/>
              <a:buNone/>
            </a:pPr>
            <a:r>
              <a:rPr lang="en-US" altLang="en-US" sz="2400" dirty="0"/>
              <a:t>George Mills, </a:t>
            </a:r>
            <a:r>
              <a:rPr lang="en-US" altLang="en-US" sz="1600" dirty="0"/>
              <a:t>MBA, FASHE, CEM, CHFM, CHSP, Green Belt</a:t>
            </a:r>
          </a:p>
          <a:p>
            <a:pPr marL="0" indent="0" algn="ctr" eaLnBrk="1" hangingPunct="1">
              <a:spcAft>
                <a:spcPts val="0"/>
              </a:spcAft>
              <a:buFont typeface="Wingdings 3" panose="05040102010807070707" pitchFamily="18" charset="2"/>
              <a:buNone/>
            </a:pPr>
            <a:r>
              <a:rPr lang="en-US" altLang="en-US" sz="2000" dirty="0"/>
              <a:t>Director</a:t>
            </a:r>
          </a:p>
        </p:txBody>
      </p:sp>
      <p:sp>
        <p:nvSpPr>
          <p:cNvPr id="13316" name="Text Box 6"/>
          <p:cNvSpPr txBox="1">
            <a:spLocks noChangeArrowheads="1"/>
          </p:cNvSpPr>
          <p:nvPr/>
        </p:nvSpPr>
        <p:spPr bwMode="auto">
          <a:xfrm>
            <a:off x="4553551" y="3574111"/>
            <a:ext cx="3762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0"/>
              </a:spcBef>
            </a:pPr>
            <a:r>
              <a:rPr lang="en-US" altLang="en-US" sz="2400" dirty="0">
                <a:latin typeface="Calibri" panose="020F0502020204030204" pitchFamily="34" charset="0"/>
              </a:rPr>
              <a:t>Herman McKenzie, </a:t>
            </a:r>
            <a:r>
              <a:rPr lang="en-US" altLang="en-US" sz="1600" dirty="0">
                <a:latin typeface="Calibri" panose="020F0502020204030204" pitchFamily="34" charset="0"/>
              </a:rPr>
              <a:t>MBA</a:t>
            </a:r>
          </a:p>
          <a:p>
            <a:pPr algn="ctr" eaLnBrk="1" hangingPunct="1">
              <a:spcBef>
                <a:spcPts val="0"/>
              </a:spcBef>
            </a:pPr>
            <a:r>
              <a:rPr lang="en-US" altLang="en-US" sz="2000" dirty="0">
                <a:latin typeface="Calibri" panose="020F0502020204030204" pitchFamily="34" charset="0"/>
              </a:rPr>
              <a:t>Engineer </a:t>
            </a:r>
          </a:p>
        </p:txBody>
      </p:sp>
      <p:sp>
        <p:nvSpPr>
          <p:cNvPr id="13317" name="Rectangle 5"/>
          <p:cNvSpPr>
            <a:spLocks noGrp="1" noChangeArrowheads="1"/>
          </p:cNvSpPr>
          <p:nvPr>
            <p:ph sz="quarter" idx="4294967295"/>
          </p:nvPr>
        </p:nvSpPr>
        <p:spPr>
          <a:xfrm>
            <a:off x="269864" y="3644927"/>
            <a:ext cx="4212701" cy="982662"/>
          </a:xfrm>
        </p:spPr>
        <p:txBody>
          <a:bodyPr/>
          <a:lstStyle/>
          <a:p>
            <a:pPr marL="0" indent="0" algn="ctr" eaLnBrk="1" hangingPunct="1">
              <a:spcAft>
                <a:spcPts val="0"/>
              </a:spcAft>
              <a:buFont typeface="Wingdings 3" panose="05040102010807070707" pitchFamily="18" charset="2"/>
              <a:buNone/>
            </a:pPr>
            <a:r>
              <a:rPr lang="en-US" altLang="en-US" sz="2400" dirty="0"/>
              <a:t>John Maurer, </a:t>
            </a:r>
            <a:r>
              <a:rPr lang="en-US" altLang="en-US" sz="1600" dirty="0"/>
              <a:t>CHFM, CHSP, SASHE</a:t>
            </a:r>
          </a:p>
          <a:p>
            <a:pPr marL="0" indent="0" algn="ctr" eaLnBrk="1" hangingPunct="1">
              <a:spcAft>
                <a:spcPts val="0"/>
              </a:spcAft>
              <a:buFont typeface="Wingdings 3" panose="05040102010807070707" pitchFamily="18" charset="2"/>
              <a:buNone/>
            </a:pPr>
            <a:r>
              <a:rPr lang="en-US" altLang="en-US" sz="2000" dirty="0"/>
              <a:t>Engineer </a:t>
            </a:r>
          </a:p>
        </p:txBody>
      </p:sp>
      <p:sp>
        <p:nvSpPr>
          <p:cNvPr id="13318" name="TextBox 1"/>
          <p:cNvSpPr txBox="1">
            <a:spLocks noChangeArrowheads="1"/>
          </p:cNvSpPr>
          <p:nvPr/>
        </p:nvSpPr>
        <p:spPr bwMode="auto">
          <a:xfrm>
            <a:off x="325415" y="2383099"/>
            <a:ext cx="37480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 Kathy Tolomeo, </a:t>
            </a:r>
            <a:r>
              <a:rPr lang="en-US" altLang="en-US" sz="1600" dirty="0">
                <a:latin typeface="Calibri" panose="020F0502020204030204" pitchFamily="34" charset="0"/>
              </a:rPr>
              <a:t>CHEM, CHSP </a:t>
            </a:r>
          </a:p>
          <a:p>
            <a:pPr algn="ctr" eaLnBrk="1" hangingPunct="1"/>
            <a:r>
              <a:rPr lang="en-US" altLang="en-US" sz="2000" dirty="0">
                <a:latin typeface="Calibri" panose="020F0502020204030204" pitchFamily="34" charset="0"/>
              </a:rPr>
              <a:t>Senior Engineer</a:t>
            </a:r>
          </a:p>
        </p:txBody>
      </p:sp>
      <p:sp>
        <p:nvSpPr>
          <p:cNvPr id="13319" name="TextBox 1"/>
          <p:cNvSpPr txBox="1">
            <a:spLocks noChangeArrowheads="1"/>
          </p:cNvSpPr>
          <p:nvPr/>
        </p:nvSpPr>
        <p:spPr bwMode="auto">
          <a:xfrm>
            <a:off x="269864" y="4950855"/>
            <a:ext cx="37480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3" panose="05040102010807070707" pitchFamily="18" charset="2"/>
              <a:buNone/>
            </a:pPr>
            <a:r>
              <a:rPr lang="en-US" altLang="en-US" sz="2400" dirty="0">
                <a:latin typeface="Calibri" panose="020F0502020204030204" pitchFamily="34" charset="0"/>
              </a:rPr>
              <a:t>James Woodson, </a:t>
            </a:r>
            <a:r>
              <a:rPr lang="en-US" altLang="en-US" sz="1600" dirty="0">
                <a:latin typeface="Calibri" panose="020F0502020204030204" pitchFamily="34" charset="0"/>
              </a:rPr>
              <a:t>P.E., CHFM</a:t>
            </a:r>
          </a:p>
          <a:p>
            <a:pPr algn="ctr" eaLnBrk="1" hangingPunct="1">
              <a:buFont typeface="Wingdings 3" panose="05040102010807070707" pitchFamily="18" charset="2"/>
              <a:buNone/>
            </a:pPr>
            <a:r>
              <a:rPr lang="en-US" altLang="en-US" sz="2000" dirty="0">
                <a:latin typeface="Calibri" panose="020F0502020204030204" pitchFamily="34" charset="0"/>
              </a:rPr>
              <a:t>Engineer </a:t>
            </a:r>
          </a:p>
        </p:txBody>
      </p:sp>
      <p:sp>
        <p:nvSpPr>
          <p:cNvPr id="8" name="TextBox 1"/>
          <p:cNvSpPr txBox="1">
            <a:spLocks noChangeArrowheads="1"/>
          </p:cNvSpPr>
          <p:nvPr/>
        </p:nvSpPr>
        <p:spPr bwMode="auto">
          <a:xfrm>
            <a:off x="4751020" y="2406882"/>
            <a:ext cx="37480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3" panose="05040102010807070707" pitchFamily="18" charset="2"/>
              <a:buNone/>
            </a:pPr>
            <a:r>
              <a:rPr lang="en-US" altLang="en-US" sz="2400" dirty="0">
                <a:latin typeface="Calibri" panose="020F0502020204030204" pitchFamily="34" charset="0"/>
              </a:rPr>
              <a:t>Andrea Browne, </a:t>
            </a:r>
            <a:r>
              <a:rPr lang="en-US" altLang="en-US" sz="1600" dirty="0">
                <a:latin typeface="Calibri" panose="020F0502020204030204" pitchFamily="34" charset="0"/>
              </a:rPr>
              <a:t>PhD., DABR</a:t>
            </a:r>
          </a:p>
          <a:p>
            <a:pPr algn="ctr" eaLnBrk="1" hangingPunct="1">
              <a:buFont typeface="Wingdings 3" panose="05040102010807070707" pitchFamily="18" charset="2"/>
              <a:buNone/>
            </a:pPr>
            <a:r>
              <a:rPr lang="en-US" altLang="en-US" sz="2000" dirty="0">
                <a:latin typeface="Calibri" panose="020F0502020204030204" pitchFamily="34" charset="0"/>
              </a:rPr>
              <a:t>Medical Physicist </a:t>
            </a:r>
          </a:p>
        </p:txBody>
      </p:sp>
      <p:sp>
        <p:nvSpPr>
          <p:cNvPr id="9" name="Rectangle 5"/>
          <p:cNvSpPr>
            <a:spLocks noGrp="1" noChangeArrowheads="1"/>
          </p:cNvSpPr>
          <p:nvPr>
            <p:ph sz="quarter" idx="4294967295"/>
          </p:nvPr>
        </p:nvSpPr>
        <p:spPr>
          <a:xfrm>
            <a:off x="4328203" y="4950855"/>
            <a:ext cx="4212701" cy="982662"/>
          </a:xfrm>
        </p:spPr>
        <p:txBody>
          <a:bodyPr/>
          <a:lstStyle/>
          <a:p>
            <a:pPr marL="0" indent="0" algn="ctr" eaLnBrk="1" hangingPunct="1">
              <a:spcAft>
                <a:spcPts val="0"/>
              </a:spcAft>
              <a:buFont typeface="Wingdings 3" panose="05040102010807070707" pitchFamily="18" charset="2"/>
              <a:buNone/>
            </a:pPr>
            <a:r>
              <a:rPr lang="en-US" altLang="en-US" sz="2400" dirty="0"/>
              <a:t>Kate Dolezal, </a:t>
            </a:r>
            <a:r>
              <a:rPr lang="en-US" altLang="en-US" sz="1600" dirty="0"/>
              <a:t>MA, CRC, LPC</a:t>
            </a:r>
          </a:p>
          <a:p>
            <a:pPr marL="0" indent="0" algn="ctr" eaLnBrk="1" hangingPunct="1">
              <a:spcAft>
                <a:spcPts val="0"/>
              </a:spcAft>
              <a:buFont typeface="Wingdings 3" panose="05040102010807070707" pitchFamily="18" charset="2"/>
              <a:buNone/>
            </a:pPr>
            <a:r>
              <a:rPr lang="en-US" altLang="en-US" sz="2000" dirty="0"/>
              <a:t>Technical Coordinator  </a:t>
            </a:r>
          </a:p>
        </p:txBody>
      </p:sp>
    </p:spTree>
    <p:extLst>
      <p:ext uri="{BB962C8B-B14F-4D97-AF65-F5344CB8AC3E}">
        <p14:creationId xmlns:p14="http://schemas.microsoft.com/office/powerpoint/2010/main" val="21026732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20932" y="35622"/>
            <a:ext cx="8121482" cy="871537"/>
          </a:xfrm>
        </p:spPr>
        <p:txBody>
          <a:bodyPr/>
          <a:lstStyle/>
          <a:p>
            <a:pPr>
              <a:defRPr/>
            </a:pPr>
            <a:r>
              <a:rPr lang="en-US" sz="3600" i="1" dirty="0">
                <a:solidFill>
                  <a:schemeClr val="accent2"/>
                </a:solidFill>
              </a:rPr>
              <a:t>The Joint Commission Disclaimer</a:t>
            </a:r>
          </a:p>
        </p:txBody>
      </p:sp>
      <p:sp>
        <p:nvSpPr>
          <p:cNvPr id="38914" name="Rectangle 3"/>
          <p:cNvSpPr>
            <a:spLocks noGrp="1" noChangeArrowheads="1"/>
          </p:cNvSpPr>
          <p:nvPr>
            <p:ph idx="1"/>
          </p:nvPr>
        </p:nvSpPr>
        <p:spPr>
          <a:xfrm>
            <a:off x="712788" y="1409703"/>
            <a:ext cx="7684764" cy="4847164"/>
          </a:xfrm>
        </p:spPr>
        <p:txBody>
          <a:bodyPr/>
          <a:lstStyle/>
          <a:p>
            <a:r>
              <a:rPr lang="en-US" sz="2300" dirty="0"/>
              <a:t>These slides are current as </a:t>
            </a:r>
            <a:r>
              <a:rPr lang="en-US" sz="2300"/>
              <a:t>of </a:t>
            </a:r>
            <a:r>
              <a:rPr lang="en-US" sz="2300" smtClean="0">
                <a:solidFill>
                  <a:srgbClr val="800000"/>
                </a:solidFill>
              </a:rPr>
              <a:t>6/12/2017</a:t>
            </a:r>
            <a:r>
              <a:rPr lang="en-US" sz="2300" dirty="0">
                <a:solidFill>
                  <a:schemeClr val="accent2"/>
                </a:solidFill>
              </a:rPr>
              <a:t>.</a:t>
            </a:r>
            <a:r>
              <a:rPr lang="en-US" sz="2300" dirty="0"/>
              <a:t>  The Joint Commission reserves the right to change the content of the information, as appropriate</a:t>
            </a:r>
          </a:p>
          <a:p>
            <a:r>
              <a:rPr lang="en-US" sz="2300" dirty="0"/>
              <a:t>These slides are only meant to be cue points, which were expounded upon verbally by the original presenter and are not meant to be comprehensive statements of standards interpretation or represent all the content of the presentation. Thus, care should be exercised in interpreting Joint Commission requirements based solely on the content of these slides</a:t>
            </a:r>
          </a:p>
          <a:p>
            <a:r>
              <a:rPr lang="en-US" sz="2300" dirty="0"/>
              <a:t>These slides are copyrighted and may not be further used, shared or distributed without permission of the original presenter or The Joint Commission</a:t>
            </a:r>
          </a:p>
        </p:txBody>
      </p:sp>
    </p:spTree>
    <p:extLst>
      <p:ext uri="{BB962C8B-B14F-4D97-AF65-F5344CB8AC3E}">
        <p14:creationId xmlns:p14="http://schemas.microsoft.com/office/powerpoint/2010/main" val="16793151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997" y="146270"/>
            <a:ext cx="7898012" cy="871537"/>
          </a:xfrm>
        </p:spPr>
        <p:txBody>
          <a:bodyPr/>
          <a:lstStyle/>
          <a:p>
            <a:pPr>
              <a:defRPr/>
            </a:pPr>
            <a:r>
              <a:rPr lang="en-US" sz="3600" dirty="0">
                <a:solidFill>
                  <a:schemeClr val="tx1"/>
                </a:solidFill>
              </a:rPr>
              <a:t>LS.03.01.10 EP 1: ED Occupancy</a:t>
            </a:r>
            <a:endParaRPr lang="en-US" sz="3600" b="1" dirty="0">
              <a:solidFill>
                <a:schemeClr val="tx1"/>
              </a:solidFill>
            </a:endParaRPr>
          </a:p>
        </p:txBody>
      </p:sp>
      <p:sp>
        <p:nvSpPr>
          <p:cNvPr id="18435" name="Content Placeholder 3"/>
          <p:cNvSpPr>
            <a:spLocks noGrp="1"/>
          </p:cNvSpPr>
          <p:nvPr>
            <p:ph idx="1"/>
          </p:nvPr>
        </p:nvSpPr>
        <p:spPr>
          <a:xfrm>
            <a:off x="1006997" y="1017807"/>
            <a:ext cx="7670278" cy="5318125"/>
          </a:xfrm>
        </p:spPr>
        <p:txBody>
          <a:bodyPr/>
          <a:lstStyle/>
          <a:p>
            <a:pPr>
              <a:spcAft>
                <a:spcPts val="0"/>
              </a:spcAft>
            </a:pPr>
            <a:r>
              <a:rPr lang="en-US" dirty="0"/>
              <a:t>Ambulatory Health Care</a:t>
            </a:r>
          </a:p>
          <a:p>
            <a:pPr lvl="1">
              <a:spcAft>
                <a:spcPts val="0"/>
              </a:spcAft>
            </a:pPr>
            <a:r>
              <a:rPr lang="en-US" dirty="0"/>
              <a:t>Used to provide services or treatment simultaneously to four or more patients that provides, on an outpatient basis, one or more of the following: </a:t>
            </a:r>
          </a:p>
          <a:p>
            <a:pPr lvl="2">
              <a:spcAft>
                <a:spcPts val="0"/>
              </a:spcAft>
              <a:buClr>
                <a:srgbClr val="072169"/>
              </a:buClr>
            </a:pPr>
            <a:r>
              <a:rPr lang="en-US" b="1" i="1" dirty="0"/>
              <a:t>Emergency or urgent care for patients who, due to the nature of their injury or illness, are incapable of taking action for self-preservation under emergency conditions without the assistance of others. </a:t>
            </a:r>
            <a:endParaRPr lang="en-US" dirty="0"/>
          </a:p>
          <a:p>
            <a:pPr lvl="2">
              <a:buClr>
                <a:srgbClr val="072169"/>
              </a:buClr>
            </a:pPr>
            <a:endParaRPr lang="en-US" dirty="0"/>
          </a:p>
        </p:txBody>
      </p:sp>
      <p:sp>
        <p:nvSpPr>
          <p:cNvPr id="5" name="TextBox 4"/>
          <p:cNvSpPr txBox="1"/>
          <p:nvPr/>
        </p:nvSpPr>
        <p:spPr>
          <a:xfrm>
            <a:off x="1933565" y="6012766"/>
            <a:ext cx="5182724" cy="646331"/>
          </a:xfrm>
          <a:prstGeom prst="rect">
            <a:avLst/>
          </a:prstGeom>
          <a:noFill/>
        </p:spPr>
        <p:txBody>
          <a:bodyPr wrap="square" rtlCol="0">
            <a:spAutoFit/>
          </a:bodyPr>
          <a:lstStyle/>
          <a:p>
            <a:r>
              <a:rPr lang="en-US" dirty="0"/>
              <a:t>See also </a:t>
            </a:r>
            <a:r>
              <a:rPr lang="en-US" i="1" dirty="0"/>
              <a:t>Joint Commission Online, May 24, 2017</a:t>
            </a:r>
          </a:p>
          <a:p>
            <a:pPr algn="ctr"/>
            <a:r>
              <a:rPr lang="en-US" dirty="0">
                <a:hlinkClick r:id="rId3"/>
              </a:rPr>
              <a:t>www.jointcommission.org/issues</a:t>
            </a:r>
            <a:endParaRPr lang="en-US" dirty="0"/>
          </a:p>
        </p:txBody>
      </p:sp>
    </p:spTree>
    <p:extLst>
      <p:ext uri="{BB962C8B-B14F-4D97-AF65-F5344CB8AC3E}">
        <p14:creationId xmlns:p14="http://schemas.microsoft.com/office/powerpoint/2010/main" val="227623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3781" y="1718070"/>
            <a:ext cx="8146808" cy="4203336"/>
          </a:xfrm>
          <a:prstGeom prst="rect">
            <a:avLst/>
          </a:prstGeom>
        </p:spPr>
      </p:pic>
    </p:spTree>
    <p:extLst>
      <p:ext uri="{BB962C8B-B14F-4D97-AF65-F5344CB8AC3E}">
        <p14:creationId xmlns:p14="http://schemas.microsoft.com/office/powerpoint/2010/main" val="29998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98" y="35622"/>
            <a:ext cx="8148115" cy="993078"/>
          </a:xfrm>
        </p:spPr>
        <p:txBody>
          <a:bodyPr/>
          <a:lstStyle/>
          <a:p>
            <a:r>
              <a:rPr lang="en-US" sz="3600" i="1" dirty="0">
                <a:solidFill>
                  <a:schemeClr val="accent2"/>
                </a:solidFill>
              </a:rPr>
              <a:t>Leadership Vision</a:t>
            </a:r>
          </a:p>
        </p:txBody>
      </p:sp>
      <p:sp>
        <p:nvSpPr>
          <p:cNvPr id="3" name="Content Placeholder 2"/>
          <p:cNvSpPr>
            <a:spLocks noGrp="1"/>
          </p:cNvSpPr>
          <p:nvPr>
            <p:ph idx="1"/>
          </p:nvPr>
        </p:nvSpPr>
        <p:spPr/>
        <p:txBody>
          <a:bodyPr/>
          <a:lstStyle/>
          <a:p>
            <a:r>
              <a:rPr lang="en-US" sz="3600" dirty="0"/>
              <a:t>Develop </a:t>
            </a:r>
            <a:r>
              <a:rPr lang="en-US" sz="3600" i="1" u="sng" dirty="0">
                <a:solidFill>
                  <a:schemeClr val="accent2"/>
                </a:solidFill>
              </a:rPr>
              <a:t>one single, comprehensive method</a:t>
            </a:r>
            <a:r>
              <a:rPr lang="en-US" sz="3600" dirty="0">
                <a:solidFill>
                  <a:schemeClr val="accent2"/>
                </a:solidFill>
              </a:rPr>
              <a:t> </a:t>
            </a:r>
            <a:r>
              <a:rPr lang="en-US" sz="3600" dirty="0"/>
              <a:t>of categorizing the risk associated with standards</a:t>
            </a:r>
          </a:p>
          <a:p>
            <a:pPr marL="0" indent="0">
              <a:buNone/>
            </a:pPr>
            <a:endParaRPr lang="en-US" dirty="0"/>
          </a:p>
        </p:txBody>
      </p:sp>
    </p:spTree>
    <p:extLst>
      <p:ext uri="{BB962C8B-B14F-4D97-AF65-F5344CB8AC3E}">
        <p14:creationId xmlns:p14="http://schemas.microsoft.com/office/powerpoint/2010/main" val="348291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997" y="146270"/>
            <a:ext cx="7898012" cy="871537"/>
          </a:xfrm>
        </p:spPr>
        <p:txBody>
          <a:bodyPr/>
          <a:lstStyle/>
          <a:p>
            <a:pPr>
              <a:defRPr/>
            </a:pPr>
            <a:r>
              <a:rPr lang="en-US" sz="3600" dirty="0">
                <a:solidFill>
                  <a:schemeClr val="tx1"/>
                </a:solidFill>
              </a:rPr>
              <a:t>EC.02.06.01  EP 1 </a:t>
            </a:r>
            <a:r>
              <a:rPr lang="en-US" sz="3600" b="1" dirty="0">
                <a:solidFill>
                  <a:schemeClr val="tx1"/>
                </a:solidFill>
              </a:rPr>
              <a:t>	                	</a:t>
            </a:r>
          </a:p>
        </p:txBody>
      </p:sp>
      <p:sp>
        <p:nvSpPr>
          <p:cNvPr id="18435" name="Content Placeholder 3"/>
          <p:cNvSpPr>
            <a:spLocks noGrp="1"/>
          </p:cNvSpPr>
          <p:nvPr>
            <p:ph idx="1"/>
          </p:nvPr>
        </p:nvSpPr>
        <p:spPr>
          <a:xfrm>
            <a:off x="1006997" y="1271155"/>
            <a:ext cx="7670278" cy="5318125"/>
          </a:xfrm>
        </p:spPr>
        <p:txBody>
          <a:bodyPr/>
          <a:lstStyle/>
          <a:p>
            <a:r>
              <a:rPr lang="en-US" sz="2800" dirty="0"/>
              <a:t>Interior spaces meet the needs of the patient population and are safe and suitable to the care, treatment and services provided. </a:t>
            </a:r>
          </a:p>
          <a:p>
            <a:pPr lvl="1">
              <a:buClr>
                <a:srgbClr val="700000"/>
              </a:buClr>
              <a:buSzPct val="80000"/>
            </a:pPr>
            <a:r>
              <a:rPr lang="en-US" sz="2400" dirty="0"/>
              <a:t>Ligature/self harm risks (i.e. BHC)</a:t>
            </a:r>
          </a:p>
          <a:p>
            <a:pPr lvl="2">
              <a:buClr>
                <a:srgbClr val="072169"/>
              </a:buClr>
              <a:buSzPct val="80000"/>
            </a:pPr>
            <a:r>
              <a:rPr lang="en-US" dirty="0"/>
              <a:t>Current Risk Assessment</a:t>
            </a:r>
          </a:p>
          <a:p>
            <a:pPr lvl="2">
              <a:buClr>
                <a:srgbClr val="072169"/>
              </a:buClr>
              <a:buSzPct val="80000"/>
            </a:pPr>
            <a:r>
              <a:rPr lang="en-US" dirty="0"/>
              <a:t>Best Practice Guidelines</a:t>
            </a:r>
          </a:p>
          <a:p>
            <a:pPr lvl="3">
              <a:buClr>
                <a:srgbClr val="006600"/>
              </a:buClr>
            </a:pPr>
            <a:r>
              <a:rPr lang="en-US" sz="2000" dirty="0"/>
              <a:t>Design Guide for the Built Environment of Behavioral Health Facilities</a:t>
            </a:r>
          </a:p>
          <a:p>
            <a:pPr>
              <a:buFont typeface="Wingdings 3" pitchFamily="18" charset="2"/>
              <a:buNone/>
            </a:pPr>
            <a:endParaRPr lang="en-US" sz="2000" dirty="0"/>
          </a:p>
        </p:txBody>
      </p:sp>
    </p:spTree>
    <p:extLst>
      <p:ext uri="{BB962C8B-B14F-4D97-AF65-F5344CB8AC3E}">
        <p14:creationId xmlns:p14="http://schemas.microsoft.com/office/powerpoint/2010/main" val="274926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466" y="184572"/>
            <a:ext cx="7659687" cy="871537"/>
          </a:xfrm>
        </p:spPr>
        <p:txBody>
          <a:bodyPr/>
          <a:lstStyle/>
          <a:p>
            <a:r>
              <a:rPr lang="en-US" sz="3600" i="1" dirty="0">
                <a:solidFill>
                  <a:schemeClr val="accent2"/>
                </a:solidFill>
              </a:rPr>
              <a:t>Project Overview</a:t>
            </a:r>
          </a:p>
        </p:txBody>
      </p:sp>
      <p:sp>
        <p:nvSpPr>
          <p:cNvPr id="3" name="Content Placeholder 2"/>
          <p:cNvSpPr>
            <a:spLocks noGrp="1"/>
          </p:cNvSpPr>
          <p:nvPr>
            <p:ph idx="1"/>
          </p:nvPr>
        </p:nvSpPr>
        <p:spPr>
          <a:xfrm>
            <a:off x="901841" y="1189458"/>
            <a:ext cx="7669212" cy="4804941"/>
          </a:xfrm>
        </p:spPr>
        <p:txBody>
          <a:bodyPr/>
          <a:lstStyle/>
          <a:p>
            <a:pPr>
              <a:buSzPct val="80000"/>
            </a:pPr>
            <a:r>
              <a:rPr lang="en-US" sz="2800" dirty="0"/>
              <a:t>Address customer concerns </a:t>
            </a:r>
          </a:p>
          <a:p>
            <a:pPr>
              <a:buSzPct val="80000"/>
            </a:pPr>
            <a:r>
              <a:rPr lang="en-US" sz="2800" dirty="0"/>
              <a:t>Address contemporary issues in our standards</a:t>
            </a:r>
          </a:p>
          <a:p>
            <a:pPr>
              <a:buSzPct val="80000"/>
            </a:pPr>
            <a:r>
              <a:rPr lang="en-US" sz="2800" dirty="0"/>
              <a:t>Reduce complexity </a:t>
            </a:r>
          </a:p>
          <a:p>
            <a:pPr>
              <a:buSzPct val="80000"/>
            </a:pPr>
            <a:r>
              <a:rPr lang="en-US" sz="2800" dirty="0"/>
              <a:t>Streamline manual</a:t>
            </a:r>
          </a:p>
          <a:p>
            <a:pPr>
              <a:buSzPct val="80000"/>
            </a:pPr>
            <a:r>
              <a:rPr lang="en-US" sz="2800" dirty="0"/>
              <a:t>Hospital program </a:t>
            </a:r>
          </a:p>
          <a:p>
            <a:pPr>
              <a:buSzPct val="80000"/>
            </a:pPr>
            <a:r>
              <a:rPr lang="en-US" sz="2800" dirty="0"/>
              <a:t>Occurring in phases</a:t>
            </a:r>
          </a:p>
          <a:p>
            <a:pPr>
              <a:buSzPct val="80000"/>
            </a:pPr>
            <a:r>
              <a:rPr lang="en-US" sz="2800" dirty="0"/>
              <a:t>Did not affect Elements of Performance (EPs) directly related to Medicare Requirements (CoPs)</a:t>
            </a:r>
          </a:p>
          <a:p>
            <a:pPr marL="0" indent="0">
              <a:buNone/>
            </a:pPr>
            <a:endParaRPr lang="en-US" dirty="0"/>
          </a:p>
          <a:p>
            <a:endParaRPr lang="en-US" sz="2600" dirty="0"/>
          </a:p>
          <a:p>
            <a:pPr marL="0" indent="0">
              <a:buNone/>
            </a:pPr>
            <a:endParaRPr lang="en-US" sz="2600" dirty="0"/>
          </a:p>
        </p:txBody>
      </p:sp>
    </p:spTree>
    <p:extLst>
      <p:ext uri="{BB962C8B-B14F-4D97-AF65-F5344CB8AC3E}">
        <p14:creationId xmlns:p14="http://schemas.microsoft.com/office/powerpoint/2010/main" val="278457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288" y="1757779"/>
            <a:ext cx="7773987" cy="2852027"/>
          </a:xfrm>
        </p:spPr>
        <p:txBody>
          <a:bodyPr/>
          <a:lstStyle/>
          <a:p>
            <a:pPr algn="ctr"/>
            <a:r>
              <a:rPr lang="en-US" dirty="0">
                <a:solidFill>
                  <a:srgbClr val="700000"/>
                </a:solidFill>
              </a:rPr>
              <a:t>S</a:t>
            </a:r>
            <a:r>
              <a:rPr lang="en-US" dirty="0">
                <a:solidFill>
                  <a:schemeClr val="accent2"/>
                </a:solidFill>
              </a:rPr>
              <a:t>urvey</a:t>
            </a:r>
            <a:r>
              <a:rPr lang="en-US" dirty="0"/>
              <a:t> </a:t>
            </a:r>
            <a:r>
              <a:rPr lang="en-US" dirty="0">
                <a:solidFill>
                  <a:srgbClr val="700000"/>
                </a:solidFill>
              </a:rPr>
              <a:t>A</a:t>
            </a:r>
            <a:r>
              <a:rPr lang="en-US" dirty="0">
                <a:solidFill>
                  <a:schemeClr val="accent2"/>
                </a:solidFill>
              </a:rPr>
              <a:t>nalysis</a:t>
            </a:r>
            <a:r>
              <a:rPr lang="en-US" dirty="0"/>
              <a:t> </a:t>
            </a:r>
            <a:r>
              <a:rPr lang="en-US" dirty="0">
                <a:solidFill>
                  <a:srgbClr val="700000"/>
                </a:solidFill>
              </a:rPr>
              <a:t>F</a:t>
            </a:r>
            <a:r>
              <a:rPr lang="en-US" dirty="0">
                <a:solidFill>
                  <a:schemeClr val="accent2"/>
                </a:solidFill>
              </a:rPr>
              <a:t>or</a:t>
            </a:r>
            <a:r>
              <a:rPr lang="en-US" dirty="0"/>
              <a:t> </a:t>
            </a:r>
            <a:r>
              <a:rPr lang="en-US" dirty="0">
                <a:solidFill>
                  <a:srgbClr val="700000"/>
                </a:solidFill>
              </a:rPr>
              <a:t>E</a:t>
            </a:r>
            <a:r>
              <a:rPr lang="en-US" dirty="0">
                <a:solidFill>
                  <a:schemeClr val="accent2"/>
                </a:solidFill>
              </a:rPr>
              <a:t>valuating </a:t>
            </a:r>
            <a:r>
              <a:rPr lang="en-US" dirty="0">
                <a:solidFill>
                  <a:srgbClr val="700000"/>
                </a:solidFill>
              </a:rPr>
              <a:t>R</a:t>
            </a:r>
            <a:r>
              <a:rPr lang="en-US" dirty="0">
                <a:solidFill>
                  <a:schemeClr val="accent2"/>
                </a:solidFill>
              </a:rPr>
              <a:t>isk</a:t>
            </a:r>
            <a:r>
              <a:rPr lang="en-US" dirty="0"/>
              <a:t> (</a:t>
            </a:r>
            <a:r>
              <a:rPr lang="en-US" dirty="0">
                <a:solidFill>
                  <a:srgbClr val="700000"/>
                </a:solidFill>
              </a:rPr>
              <a:t>SAFER</a:t>
            </a:r>
            <a:r>
              <a:rPr lang="en-US" dirty="0"/>
              <a:t>) Matrix </a:t>
            </a:r>
            <a:br>
              <a:rPr lang="en-US" dirty="0"/>
            </a:br>
            <a:r>
              <a:rPr lang="en-US" dirty="0"/>
              <a:t/>
            </a:r>
            <a:br>
              <a:rPr lang="en-US" dirty="0"/>
            </a:br>
            <a:r>
              <a:rPr lang="en-US" dirty="0"/>
              <a:t>&amp;</a:t>
            </a:r>
            <a:br>
              <a:rPr lang="en-US" dirty="0"/>
            </a:br>
            <a:r>
              <a:rPr lang="en-US" dirty="0"/>
              <a:t/>
            </a:r>
            <a:br>
              <a:rPr lang="en-US" dirty="0"/>
            </a:br>
            <a:r>
              <a:rPr lang="en-US" dirty="0"/>
              <a:t>Post-Survey Follow-up</a:t>
            </a:r>
          </a:p>
        </p:txBody>
      </p:sp>
      <p:sp>
        <p:nvSpPr>
          <p:cNvPr id="3" name="TextBox 2"/>
          <p:cNvSpPr txBox="1"/>
          <p:nvPr/>
        </p:nvSpPr>
        <p:spPr>
          <a:xfrm>
            <a:off x="1164566" y="5257800"/>
            <a:ext cx="6798334" cy="738664"/>
          </a:xfrm>
          <a:prstGeom prst="rect">
            <a:avLst/>
          </a:prstGeom>
          <a:noFill/>
        </p:spPr>
        <p:txBody>
          <a:bodyPr wrap="square" rtlCol="0">
            <a:spAutoFit/>
          </a:bodyPr>
          <a:lstStyle/>
          <a:p>
            <a:pPr algn="ctr"/>
            <a:r>
              <a:rPr lang="en-US" sz="2400" dirty="0">
                <a:solidFill>
                  <a:srgbClr val="800000"/>
                </a:solidFill>
                <a:latin typeface="Calibri" panose="020F0502020204030204" pitchFamily="34" charset="0"/>
              </a:rPr>
              <a:t>For more information see January 2017 </a:t>
            </a:r>
            <a:r>
              <a:rPr lang="en-US" sz="2400" i="1" dirty="0">
                <a:solidFill>
                  <a:srgbClr val="800000"/>
                </a:solidFill>
                <a:latin typeface="Calibri" panose="020F0502020204030204" pitchFamily="34" charset="0"/>
              </a:rPr>
              <a:t>Perspectives</a:t>
            </a:r>
          </a:p>
          <a:p>
            <a:endParaRPr lang="en-US" dirty="0"/>
          </a:p>
        </p:txBody>
      </p:sp>
    </p:spTree>
    <p:extLst>
      <p:ext uri="{BB962C8B-B14F-4D97-AF65-F5344CB8AC3E}">
        <p14:creationId xmlns:p14="http://schemas.microsoft.com/office/powerpoint/2010/main" val="79488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56993961"/>
              </p:ext>
            </p:extLst>
          </p:nvPr>
        </p:nvGraphicFramePr>
        <p:xfrm>
          <a:off x="816747" y="1499751"/>
          <a:ext cx="7165964" cy="4988683"/>
        </p:xfrm>
        <a:graphic>
          <a:graphicData uri="http://schemas.openxmlformats.org/drawingml/2006/table">
            <a:tbl>
              <a:tblPr firstRow="1" firstCol="1">
                <a:tableStyleId>{5C22544A-7EE6-4342-B048-85BDC9FD1C3A}</a:tableStyleId>
              </a:tblPr>
              <a:tblGrid>
                <a:gridCol w="866216">
                  <a:extLst>
                    <a:ext uri="{9D8B030D-6E8A-4147-A177-3AD203B41FA5}">
                      <a16:colId xmlns:a16="http://schemas.microsoft.com/office/drawing/2014/main" xmlns="" val="20000"/>
                    </a:ext>
                  </a:extLst>
                </a:gridCol>
                <a:gridCol w="1574937">
                  <a:extLst>
                    <a:ext uri="{9D8B030D-6E8A-4147-A177-3AD203B41FA5}">
                      <a16:colId xmlns:a16="http://schemas.microsoft.com/office/drawing/2014/main" xmlns="" val="20001"/>
                    </a:ext>
                  </a:extLst>
                </a:gridCol>
                <a:gridCol w="1574937">
                  <a:extLst>
                    <a:ext uri="{9D8B030D-6E8A-4147-A177-3AD203B41FA5}">
                      <a16:colId xmlns:a16="http://schemas.microsoft.com/office/drawing/2014/main" xmlns="" val="20002"/>
                    </a:ext>
                  </a:extLst>
                </a:gridCol>
                <a:gridCol w="1574937">
                  <a:extLst>
                    <a:ext uri="{9D8B030D-6E8A-4147-A177-3AD203B41FA5}">
                      <a16:colId xmlns:a16="http://schemas.microsoft.com/office/drawing/2014/main" xmlns="" val="20003"/>
                    </a:ext>
                  </a:extLst>
                </a:gridCol>
                <a:gridCol w="1574937">
                  <a:extLst>
                    <a:ext uri="{9D8B030D-6E8A-4147-A177-3AD203B41FA5}">
                      <a16:colId xmlns:a16="http://schemas.microsoft.com/office/drawing/2014/main" xmlns="" val="20004"/>
                    </a:ext>
                  </a:extLst>
                </a:gridCol>
              </a:tblGrid>
              <a:tr h="517268">
                <a:tc>
                  <a:txBody>
                    <a:bodyPr/>
                    <a:lstStyle/>
                    <a:p>
                      <a:pPr marL="71755" marR="71755" algn="ctr">
                        <a:spcBef>
                          <a:spcPts val="0"/>
                        </a:spcBef>
                        <a:spcAft>
                          <a:spcPts val="0"/>
                        </a:spcAft>
                      </a:pPr>
                      <a:endPar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endParaRPr lang="en-US" sz="1400" b="1" dirty="0">
                        <a:solidFill>
                          <a:schemeClr val="tx1"/>
                        </a:solidFill>
                        <a:effectLst/>
                      </a:endParaRPr>
                    </a:p>
                  </a:txBody>
                  <a:tcPr marL="59188" marR="59188"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3">
                  <a:txBody>
                    <a:bodyPr/>
                    <a:lstStyle/>
                    <a:p>
                      <a:pPr marL="0" marR="0" algn="ctr">
                        <a:spcBef>
                          <a:spcPts val="0"/>
                        </a:spcBef>
                        <a:spcAft>
                          <a:spcPts val="0"/>
                        </a:spcAft>
                      </a:pPr>
                      <a:r>
                        <a:rPr lang="en-US" sz="14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Immediate Threat</a:t>
                      </a:r>
                      <a:r>
                        <a:rPr lang="en-US" sz="1400" i="1" baseline="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to Life</a:t>
                      </a:r>
                    </a:p>
                    <a:p>
                      <a:pPr marL="0" marR="0" algn="ctr">
                        <a:spcBef>
                          <a:spcPts val="0"/>
                        </a:spcBef>
                        <a:spcAft>
                          <a:spcPts val="0"/>
                        </a:spcAft>
                      </a:pPr>
                      <a:r>
                        <a:rPr lang="en-US" sz="1400" i="1" baseline="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(follows current ITL processes)</a:t>
                      </a:r>
                      <a:endParaRPr lang="en-US" sz="14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E0000"/>
                    </a:solidFill>
                  </a:tcPr>
                </a:tc>
                <a:tc hMerge="1">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0"/>
                  </a:ext>
                </a:extLst>
              </a:tr>
              <a:tr h="1336178">
                <a:tc rowSpan="3">
                  <a:txBody>
                    <a:bodyPr/>
                    <a:lstStyle/>
                    <a:p>
                      <a:pPr marL="71755" marR="71755" algn="ctr">
                        <a:spcBef>
                          <a:spcPts val="0"/>
                        </a:spcBef>
                        <a:spcAft>
                          <a:spcPts val="0"/>
                        </a:spcAft>
                      </a:pPr>
                      <a:r>
                        <a:rPr lang="en-US" sz="1800" dirty="0">
                          <a:solidFill>
                            <a:schemeClr val="tx1"/>
                          </a:solidFill>
                          <a:effectLst/>
                          <a:latin typeface="Calibri" panose="020F0502020204030204" pitchFamily="34" charset="0"/>
                        </a:rPr>
                        <a:t>Likelihood to Harm</a:t>
                      </a:r>
                      <a:r>
                        <a:rPr lang="en-US" sz="1800" baseline="0" dirty="0">
                          <a:solidFill>
                            <a:schemeClr val="tx1"/>
                          </a:solidFill>
                          <a:effectLst/>
                          <a:latin typeface="Calibri" panose="020F0502020204030204" pitchFamily="34" charset="0"/>
                        </a:rPr>
                        <a:t> a </a:t>
                      </a:r>
                    </a:p>
                    <a:p>
                      <a:pPr marL="71755" marR="71755" algn="ctr">
                        <a:spcBef>
                          <a:spcPts val="0"/>
                        </a:spcBef>
                        <a:spcAft>
                          <a:spcPts val="0"/>
                        </a:spcAft>
                      </a:pPr>
                      <a:r>
                        <a:rPr lang="en-US" sz="1800" baseline="0" dirty="0">
                          <a:solidFill>
                            <a:schemeClr val="tx1"/>
                          </a:solidFill>
                          <a:effectLst/>
                          <a:latin typeface="Calibri" panose="020F0502020204030204" pitchFamily="34" charset="0"/>
                        </a:rPr>
                        <a:t>Patient/Visitor/Staff</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88" marR="59188" marT="0" marB="0"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800" b="1" baseline="0" dirty="0">
                          <a:solidFill>
                            <a:schemeClr val="accent2"/>
                          </a:solidFill>
                          <a:effectLst/>
                          <a:latin typeface="Calibri" panose="020F0502020204030204" pitchFamily="34" charset="0"/>
                        </a:rPr>
                        <a:t>HIGH</a:t>
                      </a:r>
                    </a:p>
                  </a:txBody>
                  <a:tcPr marL="59188" marR="59188"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dirty="0">
                          <a:solidFill>
                            <a:schemeClr val="tx1"/>
                          </a:solidFill>
                          <a:effectLst/>
                        </a:rPr>
                        <a:t> </a:t>
                      </a:r>
                      <a:endParaRPr lang="en-US"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spcBef>
                          <a:spcPts val="0"/>
                        </a:spcBef>
                        <a:spcAft>
                          <a:spcPts val="0"/>
                        </a:spcAft>
                      </a:pPr>
                      <a:endParaRPr lang="en-US"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spcBef>
                          <a:spcPts val="0"/>
                        </a:spcBef>
                        <a:spcAft>
                          <a:spcPts val="0"/>
                        </a:spcAft>
                      </a:pPr>
                      <a:endParaRPr lang="en-US"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1"/>
                  </a:ext>
                </a:extLst>
              </a:tr>
              <a:tr h="1336178">
                <a:tc vMerge="1">
                  <a:txBody>
                    <a:bodyPr/>
                    <a:lstStyle/>
                    <a:p>
                      <a:endParaRPr lang="en-US"/>
                    </a:p>
                  </a:txBody>
                  <a:tcPr/>
                </a:tc>
                <a:tc>
                  <a:txBody>
                    <a:bodyPr/>
                    <a:lstStyle/>
                    <a:p>
                      <a:pPr marL="0" marR="0" algn="ctr">
                        <a:spcBef>
                          <a:spcPts val="300"/>
                        </a:spcBef>
                        <a:spcAft>
                          <a:spcPts val="0"/>
                        </a:spcAft>
                      </a:pPr>
                      <a:r>
                        <a:rPr lang="en-US" sz="1800" b="1" baseline="0" dirty="0">
                          <a:solidFill>
                            <a:schemeClr val="accent2"/>
                          </a:solidFill>
                          <a:effectLst/>
                          <a:latin typeface="Calibri" panose="020F0502020204030204" pitchFamily="34" charset="0"/>
                        </a:rPr>
                        <a:t>MODERATE</a:t>
                      </a:r>
                      <a:endParaRPr lang="en-US" sz="1800" b="1"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88" marR="59188" marT="0" marB="0" anchor="ctr">
                    <a:lnL w="381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endParaRPr lang="en-US"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marL="0" marR="0" algn="ctr">
                        <a:spcBef>
                          <a:spcPts val="0"/>
                        </a:spcBef>
                        <a:spcAft>
                          <a:spcPts val="0"/>
                        </a:spcAft>
                      </a:pPr>
                      <a:endParaRPr lang="en-US"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xmlns="" val="10002"/>
                  </a:ext>
                </a:extLst>
              </a:tr>
              <a:tr h="1336178">
                <a:tc vMerge="1">
                  <a:txBody>
                    <a:bodyPr/>
                    <a:lstStyle/>
                    <a:p>
                      <a:endParaRPr lang="en-US"/>
                    </a:p>
                  </a:txBody>
                  <a:tcPr/>
                </a:tc>
                <a:tc>
                  <a:txBody>
                    <a:bodyPr/>
                    <a:lstStyle/>
                    <a:p>
                      <a:pPr marL="0" marR="0" algn="ctr">
                        <a:spcBef>
                          <a:spcPts val="300"/>
                        </a:spcBef>
                        <a:spcAft>
                          <a:spcPts val="0"/>
                        </a:spcAft>
                      </a:pPr>
                      <a:r>
                        <a:rPr lang="en-US" sz="1800" b="1" baseline="0" dirty="0">
                          <a:solidFill>
                            <a:schemeClr val="accent2"/>
                          </a:solidFill>
                          <a:effectLst/>
                          <a:latin typeface="Calibri" panose="020F0502020204030204" pitchFamily="34" charset="0"/>
                        </a:rPr>
                        <a:t>LOW</a:t>
                      </a:r>
                    </a:p>
                    <a:p>
                      <a:pPr marL="0" marR="0">
                        <a:spcBef>
                          <a:spcPts val="300"/>
                        </a:spcBef>
                        <a:spcAft>
                          <a:spcPts val="0"/>
                        </a:spcAft>
                      </a:pPr>
                      <a:r>
                        <a:rPr lang="en-US" sz="1800" b="1" baseline="0" dirty="0">
                          <a:solidFill>
                            <a:schemeClr val="accent2"/>
                          </a:solidFill>
                          <a:effectLst/>
                          <a:latin typeface="Calibri" panose="020F0502020204030204" pitchFamily="34" charset="0"/>
                        </a:rPr>
                        <a:t> </a:t>
                      </a:r>
                      <a:endParaRPr lang="en-US" sz="1800" b="1"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88" marR="59188" marT="0" marB="0" anchor="ctr">
                    <a:lnL w="381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endParaRPr lang="en-US"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endParaRPr lang="en-US"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3"/>
                  </a:ext>
                </a:extLst>
              </a:tr>
              <a:tr h="462881">
                <a:tc gridSpan="2">
                  <a:txBody>
                    <a:bodyPr/>
                    <a:lstStyle/>
                    <a:p>
                      <a:pPr marL="0" marR="0" algn="ctr">
                        <a:spcBef>
                          <a:spcPts val="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188" marR="59188"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a:spcBef>
                          <a:spcPts val="300"/>
                        </a:spcBef>
                        <a:spcAft>
                          <a:spcPts val="0"/>
                        </a:spcAft>
                      </a:pPr>
                      <a:r>
                        <a:rPr lang="en-US" sz="1500" b="1" baseline="0" dirty="0">
                          <a:solidFill>
                            <a:schemeClr val="accent2"/>
                          </a:solidFill>
                          <a:effectLst/>
                          <a:latin typeface="Calibri" panose="020F0502020204030204" pitchFamily="34" charset="0"/>
                        </a:rPr>
                        <a:t>LIMITED</a:t>
                      </a:r>
                    </a:p>
                  </a:txBody>
                  <a:tcPr marL="59188" marR="59188"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500" b="1" baseline="0" dirty="0">
                          <a:solidFill>
                            <a:schemeClr val="accent2"/>
                          </a:solidFill>
                          <a:effectLst/>
                          <a:latin typeface="Calibri" panose="020F0502020204030204" pitchFamily="34" charset="0"/>
                        </a:rPr>
                        <a:t>PATTERN</a:t>
                      </a:r>
                    </a:p>
                  </a:txBody>
                  <a:tcPr marL="59188" marR="59188"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500" b="1" baseline="0" dirty="0">
                          <a:solidFill>
                            <a:schemeClr val="accent2"/>
                          </a:solidFill>
                          <a:effectLst/>
                          <a:latin typeface="Calibri" panose="020F0502020204030204" pitchFamily="34" charset="0"/>
                        </a:rPr>
                        <a:t>WIDESPREAD</a:t>
                      </a:r>
                    </a:p>
                  </a:txBody>
                  <a:tcPr marL="59188" marR="59188"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0243" name="Title 1"/>
          <p:cNvSpPr txBox="1">
            <a:spLocks/>
          </p:cNvSpPr>
          <p:nvPr/>
        </p:nvSpPr>
        <p:spPr bwMode="auto">
          <a:xfrm>
            <a:off x="927922" y="211138"/>
            <a:ext cx="76596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3" panose="05040102010807070707" pitchFamily="18" charset="2"/>
              <a:buChar char="z"/>
              <a:defRPr sz="3200">
                <a:solidFill>
                  <a:schemeClr val="tx1"/>
                </a:solidFill>
                <a:latin typeface="Arial" panose="020B0604020202020204" pitchFamily="34" charset="0"/>
              </a:defRPr>
            </a:lvl1pPr>
            <a:lvl2pPr marL="742950" indent="-285750">
              <a:spcBef>
                <a:spcPct val="20000"/>
              </a:spcBef>
              <a:buClr>
                <a:srgbClr val="C21D1F"/>
              </a:buClr>
              <a:buChar char="–"/>
              <a:defRPr sz="2800">
                <a:solidFill>
                  <a:schemeClr val="tx1"/>
                </a:solidFill>
                <a:latin typeface="Arial" panose="020B0604020202020204" pitchFamily="34" charset="0"/>
              </a:defRPr>
            </a:lvl2pPr>
            <a:lvl3pPr marL="1085850" indent="-228600">
              <a:spcBef>
                <a:spcPct val="20000"/>
              </a:spcBef>
              <a:buClr>
                <a:srgbClr val="C21D1F"/>
              </a:buClr>
              <a:buChar char="–"/>
              <a:defRPr sz="2800">
                <a:solidFill>
                  <a:schemeClr val="tx1"/>
                </a:solidFill>
                <a:latin typeface="Arial" panose="020B0604020202020204" pitchFamily="34" charset="0"/>
              </a:defRPr>
            </a:lvl3pPr>
            <a:lvl4pPr marL="1428750" indent="-228600">
              <a:spcBef>
                <a:spcPct val="20000"/>
              </a:spcBef>
              <a:buClr>
                <a:srgbClr val="C21D1F"/>
              </a:buClr>
              <a:buChar char="–"/>
              <a:defRPr sz="2800">
                <a:solidFill>
                  <a:schemeClr val="tx1"/>
                </a:solidFill>
                <a:latin typeface="Arial" panose="020B0604020202020204" pitchFamily="34" charset="0"/>
              </a:defRPr>
            </a:lvl4pPr>
            <a:lvl5pPr marL="1771650" indent="-228600">
              <a:spcBef>
                <a:spcPct val="20000"/>
              </a:spcBef>
              <a:defRPr sz="2800">
                <a:solidFill>
                  <a:schemeClr val="tx1"/>
                </a:solidFill>
                <a:latin typeface="Arial" panose="020B0604020202020204" pitchFamily="34" charset="0"/>
              </a:defRPr>
            </a:lvl5pPr>
            <a:lvl6pPr marL="2228850" indent="-228600" eaLnBrk="0" fontAlgn="base" hangingPunct="0">
              <a:spcBef>
                <a:spcPct val="20000"/>
              </a:spcBef>
              <a:spcAft>
                <a:spcPct val="0"/>
              </a:spcAft>
              <a:defRPr sz="2800">
                <a:solidFill>
                  <a:schemeClr val="tx1"/>
                </a:solidFill>
                <a:latin typeface="Arial" panose="020B0604020202020204" pitchFamily="34" charset="0"/>
              </a:defRPr>
            </a:lvl6pPr>
            <a:lvl7pPr marL="2686050" indent="-228600" eaLnBrk="0" fontAlgn="base" hangingPunct="0">
              <a:spcBef>
                <a:spcPct val="20000"/>
              </a:spcBef>
              <a:spcAft>
                <a:spcPct val="0"/>
              </a:spcAft>
              <a:defRPr sz="2800">
                <a:solidFill>
                  <a:schemeClr val="tx1"/>
                </a:solidFill>
                <a:latin typeface="Arial" panose="020B0604020202020204" pitchFamily="34" charset="0"/>
              </a:defRPr>
            </a:lvl7pPr>
            <a:lvl8pPr marL="3143250" indent="-228600" eaLnBrk="0" fontAlgn="base" hangingPunct="0">
              <a:spcBef>
                <a:spcPct val="20000"/>
              </a:spcBef>
              <a:spcAft>
                <a:spcPct val="0"/>
              </a:spcAft>
              <a:defRPr sz="2800">
                <a:solidFill>
                  <a:schemeClr val="tx1"/>
                </a:solidFill>
                <a:latin typeface="Arial" panose="020B0604020202020204" pitchFamily="34" charset="0"/>
              </a:defRPr>
            </a:lvl8pPr>
            <a:lvl9pPr marL="3600450" indent="-228600" eaLnBrk="0" fontAlgn="base" hangingPunct="0">
              <a:spcBef>
                <a:spcPct val="20000"/>
              </a:spcBef>
              <a:spcAft>
                <a:spcPct val="0"/>
              </a:spcAft>
              <a:defRPr sz="2800">
                <a:solidFill>
                  <a:schemeClr val="tx1"/>
                </a:solidFill>
                <a:latin typeface="Arial" panose="020B0604020202020204" pitchFamily="34" charset="0"/>
              </a:defRPr>
            </a:lvl9pPr>
          </a:lstStyle>
          <a:p>
            <a:pPr eaLnBrk="1" hangingPunct="1">
              <a:spcBef>
                <a:spcPct val="0"/>
              </a:spcBef>
              <a:buClrTx/>
              <a:buFontTx/>
              <a:buNone/>
            </a:pPr>
            <a:r>
              <a:rPr lang="en-US" altLang="en-US" sz="3600" i="1" cap="small" dirty="0">
                <a:solidFill>
                  <a:schemeClr val="accent2"/>
                </a:solidFill>
                <a:latin typeface="Calibri" panose="020F0502020204030204" pitchFamily="34" charset="0"/>
              </a:rPr>
              <a:t>A New </a:t>
            </a:r>
            <a:r>
              <a:rPr lang="en-US" altLang="en-US" sz="3600" i="1" cap="small" dirty="0">
                <a:solidFill>
                  <a:srgbClr val="990033"/>
                </a:solidFill>
                <a:latin typeface="Calibri" panose="020F0502020204030204" pitchFamily="34" charset="0"/>
              </a:rPr>
              <a:t>SAFER</a:t>
            </a:r>
            <a:r>
              <a:rPr lang="en-US" altLang="en-US" sz="3600" i="1" cap="small" dirty="0">
                <a:solidFill>
                  <a:schemeClr val="accent2"/>
                </a:solidFill>
                <a:latin typeface="Calibri" panose="020F0502020204030204" pitchFamily="34" charset="0"/>
              </a:rPr>
              <a:t> Model</a:t>
            </a:r>
          </a:p>
        </p:txBody>
      </p:sp>
      <p:sp>
        <p:nvSpPr>
          <p:cNvPr id="2" name="TextBox 1"/>
          <p:cNvSpPr txBox="1"/>
          <p:nvPr/>
        </p:nvSpPr>
        <p:spPr>
          <a:xfrm>
            <a:off x="8210748" y="6356456"/>
            <a:ext cx="405353" cy="276999"/>
          </a:xfrm>
          <a:prstGeom prst="rect">
            <a:avLst/>
          </a:prstGeom>
          <a:noFill/>
        </p:spPr>
        <p:txBody>
          <a:bodyPr wrap="square" rtlCol="0">
            <a:spAutoFit/>
          </a:bodyPr>
          <a:lstStyle/>
          <a:p>
            <a:r>
              <a:rPr lang="en-US" sz="1200" dirty="0"/>
              <a:t>17</a:t>
            </a:r>
          </a:p>
        </p:txBody>
      </p:sp>
    </p:spTree>
    <p:extLst>
      <p:ext uri="{BB962C8B-B14F-4D97-AF65-F5344CB8AC3E}">
        <p14:creationId xmlns:p14="http://schemas.microsoft.com/office/powerpoint/2010/main" val="366821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20932" y="35622"/>
            <a:ext cx="8121482" cy="993078"/>
          </a:xfrm>
        </p:spPr>
        <p:txBody>
          <a:bodyPr/>
          <a:lstStyle/>
          <a:p>
            <a:pPr eaLnBrk="1" hangingPunct="1"/>
            <a:r>
              <a:rPr lang="en-US" altLang="en-US" sz="3600" i="1" dirty="0">
                <a:solidFill>
                  <a:schemeClr val="accent2"/>
                </a:solidFill>
              </a:rPr>
              <a:t>How is Risk Determined? </a:t>
            </a:r>
          </a:p>
        </p:txBody>
      </p:sp>
      <p:sp>
        <p:nvSpPr>
          <p:cNvPr id="3" name="Content Placeholder 2"/>
          <p:cNvSpPr>
            <a:spLocks noGrp="1"/>
          </p:cNvSpPr>
          <p:nvPr>
            <p:ph idx="1"/>
          </p:nvPr>
        </p:nvSpPr>
        <p:spPr/>
        <p:txBody>
          <a:bodyPr/>
          <a:lstStyle/>
          <a:p>
            <a:pPr>
              <a:defRPr/>
            </a:pPr>
            <a:r>
              <a:rPr lang="en-US" dirty="0"/>
              <a:t>Operational definitions and “anchors”</a:t>
            </a:r>
          </a:p>
          <a:p>
            <a:pPr eaLnBrk="1" hangingPunct="1">
              <a:defRPr/>
            </a:pPr>
            <a:r>
              <a:rPr lang="en-US" dirty="0"/>
              <a:t>Surveyor experience and expertise will provide the support to determine the “scope” and “likelihood to harm” for the finding </a:t>
            </a:r>
          </a:p>
          <a:p>
            <a:pPr>
              <a:defRPr/>
            </a:pPr>
            <a:r>
              <a:rPr lang="en-US" dirty="0"/>
              <a:t>Based on the context of the finding</a:t>
            </a:r>
            <a:endParaRPr lang="en-US" dirty="0">
              <a:solidFill>
                <a:schemeClr val="tx2"/>
              </a:solidFill>
            </a:endParaRPr>
          </a:p>
          <a:p>
            <a:pPr eaLnBrk="1" hangingPunct="1">
              <a:defRPr/>
            </a:pPr>
            <a:r>
              <a:rPr lang="en-US" dirty="0">
                <a:solidFill>
                  <a:schemeClr val="tx2"/>
                </a:solidFill>
              </a:rPr>
              <a:t>Discussion amongst the survey team</a:t>
            </a:r>
          </a:p>
          <a:p>
            <a:pPr marL="0" indent="0" eaLnBrk="1" hangingPunct="1">
              <a:buNone/>
              <a:defRPr/>
            </a:pPr>
            <a:endParaRPr lang="en-US" dirty="0">
              <a:solidFill>
                <a:schemeClr val="tx2"/>
              </a:solidFill>
            </a:endParaRPr>
          </a:p>
          <a:p>
            <a:pPr marL="0" indent="0" eaLnBrk="1" hangingPunct="1">
              <a:buNone/>
              <a:defRPr/>
            </a:pPr>
            <a:endParaRPr lang="en-US" dirty="0">
              <a:solidFill>
                <a:schemeClr val="tx2"/>
              </a:solidFill>
            </a:endParaRPr>
          </a:p>
          <a:p>
            <a:pPr marL="0" indent="0" eaLnBrk="1" hangingPunct="1">
              <a:buFont typeface="Wingdings 3" panose="05040102010807070707" pitchFamily="18" charset="2"/>
              <a:buNone/>
              <a:defRPr/>
            </a:pPr>
            <a:endParaRPr lang="en-US" dirty="0"/>
          </a:p>
          <a:p>
            <a:pPr eaLnBrk="1" hangingPunct="1">
              <a:defRPr/>
            </a:pPr>
            <a:endParaRPr lang="en-US" dirty="0"/>
          </a:p>
        </p:txBody>
      </p:sp>
    </p:spTree>
    <p:extLst>
      <p:ext uri="{BB962C8B-B14F-4D97-AF65-F5344CB8AC3E}">
        <p14:creationId xmlns:p14="http://schemas.microsoft.com/office/powerpoint/2010/main" val="255894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96295" y="87631"/>
            <a:ext cx="7659687" cy="871537"/>
          </a:xfrm>
        </p:spPr>
        <p:txBody>
          <a:bodyPr/>
          <a:lstStyle/>
          <a:p>
            <a:pPr eaLnBrk="1" hangingPunct="1"/>
            <a:r>
              <a:rPr lang="en-US" altLang="en-US" sz="3600" i="1" dirty="0">
                <a:solidFill>
                  <a:schemeClr val="accent2"/>
                </a:solidFill>
              </a:rPr>
              <a:t>Customer Impacts as of 1/1/2017</a:t>
            </a:r>
          </a:p>
        </p:txBody>
      </p:sp>
      <p:sp>
        <p:nvSpPr>
          <p:cNvPr id="3" name="Content Placeholder 2"/>
          <p:cNvSpPr>
            <a:spLocks noGrp="1"/>
          </p:cNvSpPr>
          <p:nvPr>
            <p:ph idx="1"/>
          </p:nvPr>
        </p:nvSpPr>
        <p:spPr>
          <a:xfrm>
            <a:off x="781235" y="1340528"/>
            <a:ext cx="8089809" cy="5005408"/>
          </a:xfrm>
        </p:spPr>
        <p:txBody>
          <a:bodyPr/>
          <a:lstStyle/>
          <a:p>
            <a:pPr>
              <a:defRPr/>
            </a:pPr>
            <a:r>
              <a:rPr lang="en-US" altLang="en-US" dirty="0"/>
              <a:t>No more Direct and Indirect EP designations</a:t>
            </a:r>
          </a:p>
          <a:p>
            <a:pPr>
              <a:defRPr/>
            </a:pPr>
            <a:r>
              <a:rPr lang="en-US" altLang="en-US" dirty="0"/>
              <a:t>All ESC now 60-day time frame</a:t>
            </a:r>
          </a:p>
          <a:p>
            <a:pPr lvl="1">
              <a:defRPr/>
            </a:pPr>
            <a:r>
              <a:rPr lang="en-US" altLang="en-US" dirty="0"/>
              <a:t>Consolidated Evidence of Standards Compliance (ESC) into one time frame</a:t>
            </a:r>
          </a:p>
          <a:p>
            <a:pPr>
              <a:defRPr/>
            </a:pPr>
            <a:r>
              <a:rPr lang="en-US" dirty="0"/>
              <a:t>No more Measures of Success (MOS)</a:t>
            </a:r>
          </a:p>
          <a:p>
            <a:pPr>
              <a:defRPr/>
            </a:pPr>
            <a:r>
              <a:rPr lang="en-US" dirty="0"/>
              <a:t>No more Opportunities for Improvement (OFIs)</a:t>
            </a:r>
          </a:p>
          <a:p>
            <a:pPr>
              <a:defRPr/>
            </a:pPr>
            <a:r>
              <a:rPr lang="en-US" dirty="0"/>
              <a:t>See it / Cite it Survey Methodology </a:t>
            </a:r>
          </a:p>
          <a:p>
            <a:pPr eaLnBrk="1" hangingPunct="1">
              <a:defRPr/>
            </a:pPr>
            <a:r>
              <a:rPr lang="en-US" altLang="en-US" dirty="0"/>
              <a:t>No more ‘A’ or ‘C’ categories</a:t>
            </a:r>
            <a:endParaRPr lang="en-US" sz="2800" dirty="0"/>
          </a:p>
          <a:p>
            <a:pPr marL="0" indent="0" eaLnBrk="1" hangingPunct="1">
              <a:buFont typeface="Wingdings 3" panose="05040102010807070707" pitchFamily="18" charset="2"/>
              <a:buNone/>
              <a:defRPr/>
            </a:pPr>
            <a:r>
              <a:rPr lang="en-US" sz="2800" dirty="0"/>
              <a:t> </a:t>
            </a:r>
          </a:p>
        </p:txBody>
      </p:sp>
    </p:spTree>
    <p:extLst>
      <p:ext uri="{BB962C8B-B14F-4D97-AF65-F5344CB8AC3E}">
        <p14:creationId xmlns:p14="http://schemas.microsoft.com/office/powerpoint/2010/main" val="330663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27900" y="2107579"/>
            <a:ext cx="8457073" cy="1952625"/>
          </a:xfrm>
        </p:spPr>
        <p:txBody>
          <a:bodyPr/>
          <a:lstStyle/>
          <a:p>
            <a:pPr algn="ctr"/>
            <a:r>
              <a:rPr lang="en-US" altLang="en-US" dirty="0"/>
              <a:t/>
            </a:r>
            <a:br>
              <a:rPr lang="en-US" altLang="en-US" dirty="0"/>
            </a:br>
            <a:r>
              <a:rPr lang="en-US" altLang="en-US" sz="4400" dirty="0">
                <a:solidFill>
                  <a:schemeClr val="accent2"/>
                </a:solidFill>
              </a:rPr>
              <a:t>Reducing Post-Survey </a:t>
            </a:r>
            <a:br>
              <a:rPr lang="en-US" altLang="en-US" sz="4400" dirty="0">
                <a:solidFill>
                  <a:schemeClr val="accent2"/>
                </a:solidFill>
              </a:rPr>
            </a:br>
            <a:r>
              <a:rPr lang="en-US" altLang="en-US" sz="4400" dirty="0">
                <a:solidFill>
                  <a:schemeClr val="accent2"/>
                </a:solidFill>
              </a:rPr>
              <a:t>Clarifications</a:t>
            </a:r>
          </a:p>
        </p:txBody>
      </p:sp>
    </p:spTree>
    <p:extLst>
      <p:ext uri="{BB962C8B-B14F-4D97-AF65-F5344CB8AC3E}">
        <p14:creationId xmlns:p14="http://schemas.microsoft.com/office/powerpoint/2010/main" val="353308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4298" y="35622"/>
            <a:ext cx="8148115" cy="993078"/>
          </a:xfrm>
        </p:spPr>
        <p:txBody>
          <a:bodyPr/>
          <a:lstStyle/>
          <a:p>
            <a:r>
              <a:rPr lang="en-US" sz="3600" i="1" dirty="0">
                <a:solidFill>
                  <a:schemeClr val="accent2"/>
                </a:solidFill>
              </a:rPr>
              <a:t>What is Clarification?</a:t>
            </a:r>
          </a:p>
        </p:txBody>
      </p:sp>
      <p:sp>
        <p:nvSpPr>
          <p:cNvPr id="4" name="Content Placeholder 3"/>
          <p:cNvSpPr>
            <a:spLocks noGrp="1"/>
          </p:cNvSpPr>
          <p:nvPr>
            <p:ph idx="1"/>
          </p:nvPr>
        </p:nvSpPr>
        <p:spPr>
          <a:xfrm>
            <a:off x="712788" y="1775533"/>
            <a:ext cx="7756510" cy="4481333"/>
          </a:xfrm>
        </p:spPr>
        <p:txBody>
          <a:bodyPr/>
          <a:lstStyle/>
          <a:p>
            <a:pPr marL="0" indent="0" algn="ctr">
              <a:buNone/>
            </a:pPr>
            <a:r>
              <a:rPr lang="en-US" sz="3200" dirty="0"/>
              <a:t>“After a survey event, organizations have </a:t>
            </a:r>
            <a:br>
              <a:rPr lang="en-US" sz="3200" dirty="0"/>
            </a:br>
            <a:r>
              <a:rPr lang="en-US" sz="3200" dirty="0"/>
              <a:t>the opportunity to submit clarifying ESC if </a:t>
            </a:r>
            <a:br>
              <a:rPr lang="en-US" sz="3200" dirty="0"/>
            </a:br>
            <a:r>
              <a:rPr lang="en-US" sz="3200" dirty="0"/>
              <a:t>they believe that their organization was in compliance with a particular standard </a:t>
            </a:r>
            <a:br>
              <a:rPr lang="en-US" sz="3200" dirty="0"/>
            </a:br>
            <a:r>
              <a:rPr lang="en-US" sz="3200" dirty="0"/>
              <a:t>at the time of Survey.” </a:t>
            </a:r>
          </a:p>
          <a:p>
            <a:pPr marL="0" indent="0" algn="r">
              <a:buNone/>
            </a:pPr>
            <a:r>
              <a:rPr lang="en-US" dirty="0">
                <a:solidFill>
                  <a:schemeClr val="accent2"/>
                </a:solidFill>
              </a:rPr>
              <a:t>ACC-60</a:t>
            </a:r>
          </a:p>
          <a:p>
            <a:endParaRPr lang="en-US" dirty="0"/>
          </a:p>
        </p:txBody>
      </p:sp>
    </p:spTree>
    <p:extLst>
      <p:ext uri="{BB962C8B-B14F-4D97-AF65-F5344CB8AC3E}">
        <p14:creationId xmlns:p14="http://schemas.microsoft.com/office/powerpoint/2010/main" val="333547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03176" y="35622"/>
            <a:ext cx="8139237" cy="993078"/>
          </a:xfrm>
        </p:spPr>
        <p:txBody>
          <a:bodyPr/>
          <a:lstStyle/>
          <a:p>
            <a:r>
              <a:rPr lang="en-US" altLang="en-US" sz="3600" i="1" dirty="0">
                <a:solidFill>
                  <a:schemeClr val="accent2"/>
                </a:solidFill>
              </a:rPr>
              <a:t>Hospital Clarifications</a:t>
            </a:r>
          </a:p>
        </p:txBody>
      </p:sp>
      <p:sp>
        <p:nvSpPr>
          <p:cNvPr id="7171" name="Content Placeholder 2"/>
          <p:cNvSpPr>
            <a:spLocks noGrp="1"/>
          </p:cNvSpPr>
          <p:nvPr>
            <p:ph idx="1"/>
          </p:nvPr>
        </p:nvSpPr>
        <p:spPr>
          <a:xfrm>
            <a:off x="824930" y="1028700"/>
            <a:ext cx="7964487" cy="4847164"/>
          </a:xfrm>
        </p:spPr>
        <p:txBody>
          <a:bodyPr/>
          <a:lstStyle/>
          <a:p>
            <a:r>
              <a:rPr lang="en-US" altLang="en-US" dirty="0"/>
              <a:t>In  2016</a:t>
            </a:r>
          </a:p>
          <a:p>
            <a:pPr lvl="1"/>
            <a:r>
              <a:rPr lang="en-US" altLang="en-US" dirty="0"/>
              <a:t>50% of Hospital Accreditation Programs (HAP) request Clarifications</a:t>
            </a:r>
          </a:p>
          <a:p>
            <a:pPr lvl="1"/>
            <a:r>
              <a:rPr lang="en-US" altLang="en-US" dirty="0"/>
              <a:t>51% of HAP Clarifications are in the Environment of Care (EC) and Life Safety (LS) Chapters</a:t>
            </a:r>
          </a:p>
          <a:p>
            <a:pPr lvl="1"/>
            <a:r>
              <a:rPr lang="en-US" altLang="en-US" dirty="0"/>
              <a:t>Dominant clarification themes:</a:t>
            </a:r>
          </a:p>
          <a:p>
            <a:pPr lvl="2"/>
            <a:r>
              <a:rPr lang="en-US" altLang="en-US" dirty="0"/>
              <a:t>Lack of Documentation (65%)</a:t>
            </a:r>
          </a:p>
          <a:p>
            <a:pPr lvl="2"/>
            <a:r>
              <a:rPr lang="en-US" altLang="en-US" dirty="0"/>
              <a:t>Incorrect Findings</a:t>
            </a:r>
          </a:p>
          <a:p>
            <a:pPr lvl="2"/>
            <a:r>
              <a:rPr lang="en-US" altLang="en-US" dirty="0"/>
              <a:t>Survey Process Issues</a:t>
            </a:r>
          </a:p>
        </p:txBody>
      </p:sp>
    </p:spTree>
    <p:extLst>
      <p:ext uri="{BB962C8B-B14F-4D97-AF65-F5344CB8AC3E}">
        <p14:creationId xmlns:p14="http://schemas.microsoft.com/office/powerpoint/2010/main" val="3324997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94298" y="35622"/>
            <a:ext cx="8148115" cy="993078"/>
          </a:xfrm>
        </p:spPr>
        <p:txBody>
          <a:bodyPr/>
          <a:lstStyle/>
          <a:p>
            <a:r>
              <a:rPr lang="en-US" altLang="en-US" sz="3600" i="1" dirty="0">
                <a:solidFill>
                  <a:schemeClr val="accent2"/>
                </a:solidFill>
              </a:rPr>
              <a:t>Documentation</a:t>
            </a:r>
          </a:p>
        </p:txBody>
      </p:sp>
      <p:sp>
        <p:nvSpPr>
          <p:cNvPr id="3" name="Content Placeholder 2"/>
          <p:cNvSpPr>
            <a:spLocks noGrp="1"/>
          </p:cNvSpPr>
          <p:nvPr>
            <p:ph idx="1"/>
          </p:nvPr>
        </p:nvSpPr>
        <p:spPr>
          <a:xfrm>
            <a:off x="795083" y="886968"/>
            <a:ext cx="8074597" cy="5559551"/>
          </a:xfrm>
        </p:spPr>
        <p:txBody>
          <a:bodyPr/>
          <a:lstStyle/>
          <a:p>
            <a:pPr>
              <a:spcAft>
                <a:spcPts val="0"/>
              </a:spcAft>
            </a:pPr>
            <a:r>
              <a:rPr lang="en-US" altLang="en-US" dirty="0"/>
              <a:t>Embedded in the EPs is the       icon</a:t>
            </a:r>
          </a:p>
          <a:p>
            <a:pPr>
              <a:spcAft>
                <a:spcPts val="0"/>
              </a:spcAft>
            </a:pPr>
            <a:r>
              <a:rPr lang="en-US" altLang="en-US" dirty="0"/>
              <a:t>NFPA</a:t>
            </a:r>
            <a:r>
              <a:rPr lang="en-US" altLang="en-US" dirty="0">
                <a:solidFill>
                  <a:srgbClr val="800000"/>
                </a:solidFill>
              </a:rPr>
              <a:t>*</a:t>
            </a:r>
            <a:r>
              <a:rPr lang="en-US" altLang="en-US" dirty="0"/>
              <a:t> requires documentation be available 				“</a:t>
            </a:r>
            <a:r>
              <a:rPr lang="en-US" altLang="en-US" i="1" dirty="0">
                <a:solidFill>
                  <a:srgbClr val="800000"/>
                </a:solidFill>
              </a:rPr>
              <a:t>UPON REQUEST</a:t>
            </a:r>
            <a:r>
              <a:rPr lang="en-US" altLang="en-US" dirty="0"/>
              <a:t>” </a:t>
            </a:r>
          </a:p>
          <a:p>
            <a:pPr lvl="1">
              <a:spcAft>
                <a:spcPts val="0"/>
              </a:spcAft>
            </a:pPr>
            <a:r>
              <a:rPr lang="en-US" sz="2000" i="1" dirty="0">
                <a:solidFill>
                  <a:srgbClr val="800000"/>
                </a:solidFill>
              </a:rPr>
              <a:t>*See NFPA 25-2011 4.3 and NFPA 72-2012 14.6.3.2</a:t>
            </a:r>
            <a:endParaRPr lang="en-US" altLang="en-US" sz="2000" dirty="0"/>
          </a:p>
          <a:p>
            <a:pPr>
              <a:spcAft>
                <a:spcPts val="0"/>
              </a:spcAft>
            </a:pPr>
            <a:r>
              <a:rPr lang="en-US" altLang="en-US" dirty="0"/>
              <a:t>Required Documents not available at the time of survey generate Requirements for Improvements (RFIs) that are not eligible for clarification</a:t>
            </a:r>
          </a:p>
          <a:p>
            <a:pPr lvl="1">
              <a:spcAft>
                <a:spcPts val="0"/>
              </a:spcAft>
            </a:pPr>
            <a:r>
              <a:rPr lang="en-US" dirty="0"/>
              <a:t>The organization should review the “</a:t>
            </a:r>
            <a:r>
              <a:rPr lang="en-US" i="1" u="sng" dirty="0">
                <a:solidFill>
                  <a:schemeClr val="accent2"/>
                </a:solidFill>
              </a:rPr>
              <a:t>Checklist of   Required Documentation</a:t>
            </a:r>
            <a:r>
              <a:rPr lang="en-US" dirty="0"/>
              <a:t>” prior to the start of survey</a:t>
            </a:r>
          </a:p>
          <a:p>
            <a:pPr lvl="1">
              <a:spcAft>
                <a:spcPts val="0"/>
              </a:spcAft>
            </a:pPr>
            <a:r>
              <a:rPr lang="en-US" dirty="0"/>
              <a:t>In off-survey years, discussion of Required Documentation during Intracycle Monitoring (ICM) events may occur</a:t>
            </a:r>
          </a:p>
          <a:p>
            <a:pPr lvl="1"/>
            <a:endParaRPr lang="en-US" altLang="en-US" dirty="0"/>
          </a:p>
        </p:txBody>
      </p:sp>
      <p:pic>
        <p:nvPicPr>
          <p:cNvPr id="4" name="image5.png"/>
          <p:cNvPicPr/>
          <p:nvPr/>
        </p:nvPicPr>
        <p:blipFill>
          <a:blip r:embed="rId3" cstate="print"/>
          <a:stretch>
            <a:fillRect/>
          </a:stretch>
        </p:blipFill>
        <p:spPr>
          <a:xfrm>
            <a:off x="5255748" y="1092708"/>
            <a:ext cx="375021" cy="311761"/>
          </a:xfrm>
          <a:prstGeom prst="rect">
            <a:avLst/>
          </a:prstGeom>
        </p:spPr>
      </p:pic>
    </p:spTree>
    <p:extLst>
      <p:ext uri="{BB962C8B-B14F-4D97-AF65-F5344CB8AC3E}">
        <p14:creationId xmlns:p14="http://schemas.microsoft.com/office/powerpoint/2010/main" val="413629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7800" y="708187"/>
            <a:ext cx="6756399" cy="5713251"/>
          </a:xfrm>
          <a:prstGeom prst="rect">
            <a:avLst/>
          </a:prstGeom>
          <a:ln>
            <a:solidFill>
              <a:schemeClr val="accent2"/>
            </a:solidFill>
          </a:ln>
        </p:spPr>
      </p:pic>
      <p:sp>
        <p:nvSpPr>
          <p:cNvPr id="5" name="Rectangle 4"/>
          <p:cNvSpPr/>
          <p:nvPr/>
        </p:nvSpPr>
        <p:spPr>
          <a:xfrm>
            <a:off x="897359" y="0"/>
            <a:ext cx="3928640" cy="646331"/>
          </a:xfrm>
          <a:prstGeom prst="rect">
            <a:avLst/>
          </a:prstGeom>
        </p:spPr>
        <p:txBody>
          <a:bodyPr wrap="none">
            <a:spAutoFit/>
          </a:bodyPr>
          <a:lstStyle/>
          <a:p>
            <a:r>
              <a:rPr lang="en-US" sz="3600" i="1" cap="small" dirty="0">
                <a:solidFill>
                  <a:schemeClr val="accent2"/>
                </a:solidFill>
                <a:latin typeface="Calibri" panose="020F0502020204030204" pitchFamily="34" charset="0"/>
              </a:rPr>
              <a:t>Pre-Survey Checklist</a:t>
            </a:r>
            <a:endParaRPr lang="en-US" sz="3600" cap="small" dirty="0">
              <a:latin typeface="Calibri" panose="020F0502020204030204" pitchFamily="34" charset="0"/>
            </a:endParaRPr>
          </a:p>
        </p:txBody>
      </p:sp>
    </p:spTree>
    <p:extLst>
      <p:ext uri="{BB962C8B-B14F-4D97-AF65-F5344CB8AC3E}">
        <p14:creationId xmlns:p14="http://schemas.microsoft.com/office/powerpoint/2010/main" val="155400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997" y="146270"/>
            <a:ext cx="7898012" cy="871537"/>
          </a:xfrm>
        </p:spPr>
        <p:txBody>
          <a:bodyPr/>
          <a:lstStyle/>
          <a:p>
            <a:pPr>
              <a:defRPr/>
            </a:pPr>
            <a:r>
              <a:rPr lang="en-US" sz="3600" dirty="0">
                <a:solidFill>
                  <a:schemeClr val="tx1"/>
                </a:solidFill>
              </a:rPr>
              <a:t>Ligature Risks – Psychiatric Settings</a:t>
            </a:r>
            <a:endParaRPr lang="en-US" sz="3600" b="1" dirty="0">
              <a:solidFill>
                <a:schemeClr val="tx1"/>
              </a:solidFill>
            </a:endParaRPr>
          </a:p>
        </p:txBody>
      </p:sp>
      <p:sp>
        <p:nvSpPr>
          <p:cNvPr id="18435" name="Content Placeholder 3"/>
          <p:cNvSpPr>
            <a:spLocks noGrp="1"/>
          </p:cNvSpPr>
          <p:nvPr>
            <p:ph idx="1"/>
          </p:nvPr>
        </p:nvSpPr>
        <p:spPr>
          <a:xfrm>
            <a:off x="1006997" y="1271155"/>
            <a:ext cx="7670278" cy="5318125"/>
          </a:xfrm>
        </p:spPr>
        <p:txBody>
          <a:bodyPr/>
          <a:lstStyle/>
          <a:p>
            <a:r>
              <a:rPr lang="en-US" dirty="0"/>
              <a:t>Inpatient and Designated Non-behavioral settings for treatment</a:t>
            </a:r>
          </a:p>
          <a:p>
            <a:pPr lvl="1"/>
            <a:r>
              <a:rPr lang="en-US" dirty="0"/>
              <a:t>Ligature and self-harm risks identified and eliminated</a:t>
            </a:r>
          </a:p>
          <a:p>
            <a:pPr lvl="1"/>
            <a:r>
              <a:rPr lang="en-US" dirty="0"/>
              <a:t>Corrections in process OK if</a:t>
            </a:r>
          </a:p>
          <a:p>
            <a:pPr lvl="2">
              <a:buClr>
                <a:srgbClr val="072169"/>
              </a:buClr>
            </a:pPr>
            <a:r>
              <a:rPr lang="en-US" dirty="0"/>
              <a:t>Policies and procedures developed &amp; implemented</a:t>
            </a:r>
          </a:p>
          <a:p>
            <a:pPr lvl="2">
              <a:buClr>
                <a:srgbClr val="072169"/>
              </a:buClr>
            </a:pPr>
            <a:endParaRPr lang="en-US" dirty="0"/>
          </a:p>
          <a:p>
            <a:pPr lvl="1"/>
            <a:endParaRPr lang="en-US" sz="2400" dirty="0"/>
          </a:p>
          <a:p>
            <a:endParaRPr lang="en-US" sz="2000" dirty="0"/>
          </a:p>
          <a:p>
            <a:pPr>
              <a:buFont typeface="Wingdings 3" pitchFamily="18" charset="2"/>
              <a:buNone/>
            </a:pPr>
            <a:endParaRPr lang="en-US" sz="2000" dirty="0"/>
          </a:p>
        </p:txBody>
      </p:sp>
      <p:sp>
        <p:nvSpPr>
          <p:cNvPr id="2" name="TextBox 1"/>
          <p:cNvSpPr txBox="1"/>
          <p:nvPr/>
        </p:nvSpPr>
        <p:spPr>
          <a:xfrm>
            <a:off x="2308688" y="5392883"/>
            <a:ext cx="5183157" cy="646331"/>
          </a:xfrm>
          <a:prstGeom prst="rect">
            <a:avLst/>
          </a:prstGeom>
          <a:noFill/>
        </p:spPr>
        <p:txBody>
          <a:bodyPr wrap="square" rtlCol="0">
            <a:spAutoFit/>
          </a:bodyPr>
          <a:lstStyle/>
          <a:p>
            <a:r>
              <a:rPr lang="en-US" dirty="0"/>
              <a:t>See also </a:t>
            </a:r>
            <a:r>
              <a:rPr lang="en-US" i="1" dirty="0"/>
              <a:t>Joint Commission Online, May 24, 2017</a:t>
            </a:r>
          </a:p>
          <a:p>
            <a:pPr algn="ctr"/>
            <a:r>
              <a:rPr lang="en-US" dirty="0">
                <a:hlinkClick r:id="rId3"/>
              </a:rPr>
              <a:t>www.jointcommission.org/issues</a:t>
            </a:r>
            <a:endParaRPr lang="en-US" dirty="0"/>
          </a:p>
        </p:txBody>
      </p:sp>
    </p:spTree>
    <p:extLst>
      <p:ext uri="{BB962C8B-B14F-4D97-AF65-F5344CB8AC3E}">
        <p14:creationId xmlns:p14="http://schemas.microsoft.com/office/powerpoint/2010/main" val="947323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90895533"/>
              </p:ext>
            </p:extLst>
          </p:nvPr>
        </p:nvGraphicFramePr>
        <p:xfrm>
          <a:off x="731519" y="1353316"/>
          <a:ext cx="8211311" cy="4749530"/>
        </p:xfrm>
        <a:graphic>
          <a:graphicData uri="http://schemas.openxmlformats.org/drawingml/2006/table">
            <a:tbl>
              <a:tblPr firstRow="1" bandRow="1">
                <a:tableStyleId>{10A1B5D5-9B99-4C35-A422-299274C87663}</a:tableStyleId>
              </a:tblPr>
              <a:tblGrid>
                <a:gridCol w="1426666">
                  <a:extLst>
                    <a:ext uri="{9D8B030D-6E8A-4147-A177-3AD203B41FA5}">
                      <a16:colId xmlns:a16="http://schemas.microsoft.com/office/drawing/2014/main" xmlns="" val="20000"/>
                    </a:ext>
                  </a:extLst>
                </a:gridCol>
                <a:gridCol w="1162537">
                  <a:extLst>
                    <a:ext uri="{9D8B030D-6E8A-4147-A177-3AD203B41FA5}">
                      <a16:colId xmlns:a16="http://schemas.microsoft.com/office/drawing/2014/main" xmlns="" val="20001"/>
                    </a:ext>
                  </a:extLst>
                </a:gridCol>
                <a:gridCol w="705147">
                  <a:extLst>
                    <a:ext uri="{9D8B030D-6E8A-4147-A177-3AD203B41FA5}">
                      <a16:colId xmlns:a16="http://schemas.microsoft.com/office/drawing/2014/main" xmlns="" val="20003"/>
                    </a:ext>
                  </a:extLst>
                </a:gridCol>
                <a:gridCol w="452670">
                  <a:extLst>
                    <a:ext uri="{9D8B030D-6E8A-4147-A177-3AD203B41FA5}">
                      <a16:colId xmlns:a16="http://schemas.microsoft.com/office/drawing/2014/main" xmlns="" val="20004"/>
                    </a:ext>
                  </a:extLst>
                </a:gridCol>
                <a:gridCol w="4464291">
                  <a:extLst>
                    <a:ext uri="{9D8B030D-6E8A-4147-A177-3AD203B41FA5}">
                      <a16:colId xmlns:a16="http://schemas.microsoft.com/office/drawing/2014/main" xmlns="" val="20002"/>
                    </a:ext>
                  </a:extLst>
                </a:gridCol>
              </a:tblGrid>
              <a:tr h="841313">
                <a:tc>
                  <a:txBody>
                    <a:bodyPr/>
                    <a:lstStyle/>
                    <a:p>
                      <a:pPr algn="ctr"/>
                      <a:r>
                        <a:rPr lang="en-US" sz="1800" b="0" dirty="0">
                          <a:latin typeface="Calibri" pitchFamily="34" charset="0"/>
                        </a:rPr>
                        <a:t>Standard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800" b="0" dirty="0">
                          <a:latin typeface="Calibri" panose="020F0502020204030204" pitchFamily="34" charset="0"/>
                        </a:rPr>
                        <a:t>%</a:t>
                      </a:r>
                      <a:r>
                        <a:rPr lang="en-US" sz="1800" b="0" baseline="0" dirty="0">
                          <a:latin typeface="Calibri" panose="020F0502020204030204" pitchFamily="34" charset="0"/>
                        </a:rPr>
                        <a:t> </a:t>
                      </a:r>
                      <a:r>
                        <a:rPr lang="en-US" sz="1800" b="0" dirty="0">
                          <a:latin typeface="Calibri" panose="020F0502020204030204" pitchFamily="34" charset="0"/>
                        </a:rPr>
                        <a:t>Non-compliant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800" b="0" dirty="0">
                          <a:latin typeface="Calibri" pitchFamily="34" charset="0"/>
                        </a:rPr>
                        <a:t>2016 Rank</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800" b="0" dirty="0">
                          <a:latin typeface="Calibri" pitchFamily="34" charset="0"/>
                        </a:rPr>
                        <a:t>EP</a:t>
                      </a:r>
                      <a:r>
                        <a:rPr lang="en-US" sz="1800" b="0" baseline="0" dirty="0">
                          <a:latin typeface="Calibri" pitchFamily="34" charset="0"/>
                        </a:rPr>
                        <a:t> </a:t>
                      </a:r>
                      <a:endParaRPr lang="en-US" sz="1800" b="0" dirty="0">
                        <a:latin typeface="Calibri"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800" b="0" dirty="0">
                          <a:latin typeface="Calibri" panose="020F0502020204030204" pitchFamily="34" charset="0"/>
                        </a:rPr>
                        <a:t>Summary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418073">
                <a:tc rowSpan="2">
                  <a:txBody>
                    <a:bodyPr/>
                    <a:lstStyle/>
                    <a:p>
                      <a:pPr algn="ctr"/>
                      <a:r>
                        <a:rPr lang="en-US" sz="2000" dirty="0">
                          <a:latin typeface="Calibri" panose="020F0502020204030204" pitchFamily="34" charset="0"/>
                        </a:rPr>
                        <a:t>EC.02.06.01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000" dirty="0">
                          <a:latin typeface="Calibri" panose="020F0502020204030204" pitchFamily="34" charset="0"/>
                        </a:rPr>
                        <a:t>66%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000" dirty="0">
                          <a:latin typeface="Calibri" panose="020F0502020204030204" pitchFamily="34" charset="0"/>
                        </a:rPr>
                        <a:t>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alibri" panose="020F0502020204030204" pitchFamily="34" charset="0"/>
                        </a:rPr>
                        <a:t>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latin typeface="Calibri" panose="020F0502020204030204" pitchFamily="34" charset="0"/>
                        </a:rPr>
                        <a:t>Maintain a safe</a:t>
                      </a:r>
                      <a:r>
                        <a:rPr lang="en-US" sz="2000" baseline="0" dirty="0">
                          <a:latin typeface="Calibri" panose="020F0502020204030204" pitchFamily="34" charset="0"/>
                        </a:rPr>
                        <a:t>, functional environment </a:t>
                      </a:r>
                      <a:endParaRPr lang="en-US" sz="20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15716">
                <a:tc vMerge="1">
                  <a:txBody>
                    <a:bodyPr/>
                    <a:lstStyle/>
                    <a:p>
                      <a:pPr algn="ctr"/>
                      <a:endParaRPr lang="en-US" sz="1600" i="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i="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i="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i="0" dirty="0">
                          <a:solidFill>
                            <a:schemeClr val="tx1"/>
                          </a:solidFill>
                          <a:latin typeface="Calibri" panose="020F0502020204030204" pitchFamily="34" charset="0"/>
                        </a:rPr>
                        <a:t>13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i="0" dirty="0">
                          <a:solidFill>
                            <a:schemeClr val="tx1"/>
                          </a:solidFill>
                          <a:latin typeface="Calibri" panose="020F0502020204030204" pitchFamily="34" charset="0"/>
                        </a:rPr>
                        <a:t>Maintain Ventilation, Temperature</a:t>
                      </a:r>
                      <a:r>
                        <a:rPr lang="en-US" sz="2000" i="0" baseline="0" dirty="0">
                          <a:solidFill>
                            <a:schemeClr val="tx1"/>
                          </a:solidFill>
                          <a:latin typeface="Calibri" panose="020F0502020204030204" pitchFamily="34" charset="0"/>
                        </a:rPr>
                        <a:t> &amp; Humidity </a:t>
                      </a:r>
                      <a:r>
                        <a:rPr lang="en-US" sz="2000" i="0" dirty="0">
                          <a:solidFill>
                            <a:schemeClr val="tx1"/>
                          </a:solidFill>
                          <a:latin typeface="Calibri" panose="020F0502020204030204" pitchFamily="34" charset="0"/>
                        </a:rPr>
                        <a:t>(for RH, see also S&amp;C 15-27)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743324">
                <a:tc>
                  <a:txBody>
                    <a:bodyPr/>
                    <a:lstStyle/>
                    <a:p>
                      <a:pPr algn="ctr"/>
                      <a:r>
                        <a:rPr lang="en-US" sz="2000" i="1" dirty="0">
                          <a:solidFill>
                            <a:srgbClr val="800000"/>
                          </a:solidFill>
                          <a:latin typeface="Calibri" panose="020F0502020204030204" pitchFamily="34" charset="0"/>
                        </a:rPr>
                        <a:t>IC.02.02.01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i="1" dirty="0">
                          <a:solidFill>
                            <a:srgbClr val="800000"/>
                          </a:solidFill>
                          <a:latin typeface="Calibri" panose="020F0502020204030204" pitchFamily="34" charset="0"/>
                        </a:rPr>
                        <a:t>59%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i="1" dirty="0">
                          <a:solidFill>
                            <a:srgbClr val="800000"/>
                          </a:solidFill>
                          <a:latin typeface="Calibri" panose="020F0502020204030204" pitchFamily="34" charset="0"/>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i="1" dirty="0">
                        <a:solidFill>
                          <a:srgbClr val="800000"/>
                        </a:solidFill>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i="1" dirty="0">
                          <a:solidFill>
                            <a:srgbClr val="800000"/>
                          </a:solidFill>
                          <a:latin typeface="Calibri" panose="020F0502020204030204" pitchFamily="34" charset="0"/>
                        </a:rPr>
                        <a:t>Reduce</a:t>
                      </a:r>
                      <a:r>
                        <a:rPr lang="en-US" sz="2000" i="1" baseline="0" dirty="0">
                          <a:solidFill>
                            <a:srgbClr val="800000"/>
                          </a:solidFill>
                          <a:latin typeface="Calibri" panose="020F0502020204030204" pitchFamily="34" charset="0"/>
                        </a:rPr>
                        <a:t>s risk of infections associated with equipment, devices and supplies</a:t>
                      </a:r>
                      <a:endParaRPr lang="en-US" sz="2000" i="1" dirty="0">
                        <a:solidFill>
                          <a:srgbClr val="800000"/>
                        </a:solidFill>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000343">
                <a:tc>
                  <a:txBody>
                    <a:bodyPr/>
                    <a:lstStyle/>
                    <a:p>
                      <a:pPr algn="ctr"/>
                      <a:r>
                        <a:rPr lang="en-US" sz="2000" dirty="0">
                          <a:latin typeface="Calibri" panose="020F0502020204030204" pitchFamily="34" charset="0"/>
                        </a:rPr>
                        <a:t>EC.02.05.01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alibri" panose="020F0502020204030204" pitchFamily="34" charset="0"/>
                        </a:rPr>
                        <a:t>56%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alibri" panose="020F0502020204030204" pitchFamily="34" charset="0"/>
                        </a:rPr>
                        <a:t>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alibri" panose="020F0502020204030204" pitchFamily="34" charset="0"/>
                        </a:rPr>
                        <a:t>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latin typeface="Calibri" panose="020F0502020204030204" pitchFamily="34" charset="0"/>
                        </a:rPr>
                        <a:t>Manage risk associated</a:t>
                      </a:r>
                      <a:r>
                        <a:rPr lang="en-US" sz="2000" baseline="0" dirty="0">
                          <a:latin typeface="Calibri" panose="020F0502020204030204" pitchFamily="34" charset="0"/>
                        </a:rPr>
                        <a:t> with Utility Systems, including </a:t>
                      </a:r>
                    </a:p>
                    <a:p>
                      <a:pPr algn="l"/>
                      <a:r>
                        <a:rPr lang="en-US" sz="2000" baseline="0" dirty="0">
                          <a:latin typeface="Calibri" panose="020F0502020204030204" pitchFamily="34" charset="0"/>
                        </a:rPr>
                        <a:t>- Supply, Exhaust, Filtration and Air Exchanges (ac/h) </a:t>
                      </a:r>
                      <a:endParaRPr lang="en-US" sz="20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743324">
                <a:tc>
                  <a:txBody>
                    <a:bodyPr/>
                    <a:lstStyle/>
                    <a:p>
                      <a:pPr algn="ctr"/>
                      <a:r>
                        <a:rPr lang="en-US" sz="2000" dirty="0">
                          <a:latin typeface="Calibri" panose="020F0502020204030204" pitchFamily="34" charset="0"/>
                        </a:rPr>
                        <a:t>LS.02.01.20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alibri" panose="020F0502020204030204" pitchFamily="34" charset="0"/>
                        </a:rPr>
                        <a:t>50%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alibri" panose="020F0502020204030204" pitchFamily="34" charset="0"/>
                        </a:rPr>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alibri" panose="020F0502020204030204" pitchFamily="34" charset="0"/>
                        </a:rPr>
                        <a:t>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latin typeface="Calibri" panose="020F0502020204030204" pitchFamily="34" charset="0"/>
                        </a:rPr>
                        <a:t>Manage</a:t>
                      </a:r>
                      <a:r>
                        <a:rPr lang="en-US" sz="2000" baseline="0" dirty="0">
                          <a:latin typeface="Calibri" panose="020F0502020204030204" pitchFamily="34" charset="0"/>
                        </a:rPr>
                        <a:t> the Means of Egress, including door locking features &amp; corridor clutter </a:t>
                      </a:r>
                      <a:endParaRPr lang="en-US" sz="20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0" name="Title 9"/>
          <p:cNvSpPr>
            <a:spLocks noGrp="1"/>
          </p:cNvSpPr>
          <p:nvPr>
            <p:ph type="title"/>
          </p:nvPr>
        </p:nvSpPr>
        <p:spPr>
          <a:xfrm>
            <a:off x="1017559" y="187453"/>
            <a:ext cx="6105617" cy="591931"/>
          </a:xfrm>
        </p:spPr>
        <p:txBody>
          <a:bodyPr/>
          <a:lstStyle/>
          <a:p>
            <a:r>
              <a:rPr lang="en-US" i="1" dirty="0">
                <a:solidFill>
                  <a:schemeClr val="accent6"/>
                </a:solidFill>
              </a:rPr>
              <a:t>Top 6 Findings In 2016 </a:t>
            </a:r>
          </a:p>
        </p:txBody>
      </p:sp>
    </p:spTree>
    <p:extLst>
      <p:ext uri="{BB962C8B-B14F-4D97-AF65-F5344CB8AC3E}">
        <p14:creationId xmlns:p14="http://schemas.microsoft.com/office/powerpoint/2010/main" val="527090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87552" y="221453"/>
            <a:ext cx="7021403" cy="744809"/>
          </a:xfrm>
        </p:spPr>
        <p:txBody>
          <a:bodyPr/>
          <a:lstStyle/>
          <a:p>
            <a:r>
              <a:rPr lang="en-US" i="1" dirty="0">
                <a:solidFill>
                  <a:schemeClr val="accent6"/>
                </a:solidFill>
              </a:rPr>
              <a:t>LS.02.01.20  EP 1   Exit Chained Shut</a:t>
            </a:r>
          </a:p>
        </p:txBody>
      </p:sp>
      <p:pic>
        <p:nvPicPr>
          <p:cNvPr id="10244" name="Picture 2" descr="H:\DCIM\100NCD40\DSC_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968" y="1264552"/>
            <a:ext cx="7690104" cy="511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786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192" y="172731"/>
            <a:ext cx="7505448" cy="744809"/>
          </a:xfrm>
        </p:spPr>
        <p:txBody>
          <a:bodyPr/>
          <a:lstStyle/>
          <a:p>
            <a:r>
              <a:rPr lang="en-US" i="1" dirty="0">
                <a:solidFill>
                  <a:schemeClr val="accent6"/>
                </a:solidFill>
              </a:rPr>
              <a:t>#4  LS.02.01.20 EP 1 &amp; 13            50%</a:t>
            </a:r>
          </a:p>
        </p:txBody>
      </p:sp>
      <p:sp>
        <p:nvSpPr>
          <p:cNvPr id="3" name="Content Placeholder 2"/>
          <p:cNvSpPr>
            <a:spLocks noGrp="1"/>
          </p:cNvSpPr>
          <p:nvPr>
            <p:ph idx="1"/>
          </p:nvPr>
        </p:nvSpPr>
        <p:spPr>
          <a:xfrm>
            <a:off x="493776" y="1408176"/>
            <a:ext cx="8378953" cy="5074920"/>
          </a:xfrm>
        </p:spPr>
        <p:txBody>
          <a:bodyPr/>
          <a:lstStyle/>
          <a:p>
            <a:r>
              <a:rPr lang="en-US" sz="2400" dirty="0"/>
              <a:t>Doors in a means of egress are not equipped with a latch or lock that requires the use of a tool or key from the egress side</a:t>
            </a:r>
          </a:p>
          <a:p>
            <a:pPr lvl="1"/>
            <a:r>
              <a:rPr lang="en-US" sz="2400" dirty="0"/>
              <a:t>Unless permitted by one of the following:</a:t>
            </a:r>
          </a:p>
          <a:p>
            <a:pPr marL="1011634" lvl="2" indent="-385763">
              <a:buAutoNum type="arabicParenBoth"/>
            </a:pPr>
            <a:r>
              <a:rPr lang="en-US" sz="2400" dirty="0"/>
              <a:t>Locking arrangements complying with 19.2.2.2.5</a:t>
            </a:r>
          </a:p>
          <a:p>
            <a:pPr marL="1011634" lvl="2" indent="-385763">
              <a:buAutoNum type="arabicParenBoth"/>
            </a:pPr>
            <a:r>
              <a:rPr lang="en-US" sz="2400" dirty="0"/>
              <a:t>Delayed Egress 18/19.2.2.2.4 &amp; 7.2.1.6.1</a:t>
            </a:r>
          </a:p>
          <a:p>
            <a:pPr marL="1011634" lvl="2" indent="-385763">
              <a:buAutoNum type="arabicParenBoth"/>
            </a:pPr>
            <a:r>
              <a:rPr lang="en-US" sz="2400" dirty="0"/>
              <a:t>Access Controlled 18/19.2.2.2.4 &amp; 7.2.1.6.2</a:t>
            </a:r>
          </a:p>
          <a:p>
            <a:pPr marL="1011634" lvl="2" indent="-385763">
              <a:buAutoNum type="arabicParenBoth"/>
            </a:pPr>
            <a:r>
              <a:rPr lang="en-US" sz="2400" dirty="0"/>
              <a:t>Elevator lobby exit access door 18/19.2.2.2.4 &amp; 7.2.1.6.3</a:t>
            </a:r>
          </a:p>
          <a:p>
            <a:pPr marL="1011634" lvl="2" indent="-385763">
              <a:buAutoNum type="arabicParenBoth"/>
            </a:pPr>
            <a:r>
              <a:rPr lang="en-US" sz="2400" dirty="0"/>
              <a:t>Approved existing door-locking installations</a:t>
            </a:r>
          </a:p>
          <a:p>
            <a:r>
              <a:rPr lang="en-US" sz="2400" dirty="0"/>
              <a:t>See also 18/19.2.2.2.5.1 &amp; 18/19.2.2.2.5.2 </a:t>
            </a:r>
          </a:p>
          <a:p>
            <a:r>
              <a:rPr lang="en-US" sz="2400" dirty="0"/>
              <a:t>See also 18/19.2.2.2.6  locking related to patient special needs</a:t>
            </a:r>
          </a:p>
        </p:txBody>
      </p:sp>
    </p:spTree>
    <p:extLst>
      <p:ext uri="{BB962C8B-B14F-4D97-AF65-F5344CB8AC3E}">
        <p14:creationId xmlns:p14="http://schemas.microsoft.com/office/powerpoint/2010/main" val="511953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96200" y="127011"/>
            <a:ext cx="7735735" cy="744809"/>
          </a:xfrm>
        </p:spPr>
        <p:txBody>
          <a:bodyPr/>
          <a:lstStyle/>
          <a:p>
            <a:r>
              <a:rPr lang="en-US" i="1" dirty="0">
                <a:solidFill>
                  <a:schemeClr val="accent6"/>
                </a:solidFill>
              </a:rPr>
              <a:t>LS.02.01.20 EP 13     Corridor Clutter</a:t>
            </a:r>
          </a:p>
        </p:txBody>
      </p:sp>
      <p:pic>
        <p:nvPicPr>
          <p:cNvPr id="16388" name="Picture 2" descr="H:\DCIM\100NCD40\DSC_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199" y="1241556"/>
            <a:ext cx="7735735" cy="51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752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76544" y="35622"/>
            <a:ext cx="8165870" cy="993078"/>
          </a:xfrm>
        </p:spPr>
        <p:txBody>
          <a:bodyPr/>
          <a:lstStyle/>
          <a:p>
            <a:r>
              <a:rPr lang="en-US" sz="3600" i="1" dirty="0">
                <a:solidFill>
                  <a:schemeClr val="accent6"/>
                </a:solidFill>
              </a:rPr>
              <a:t>LS.02.01.20  EP 13</a:t>
            </a:r>
            <a:r>
              <a:rPr lang="en-US" dirty="0"/>
              <a:t>	</a:t>
            </a:r>
          </a:p>
        </p:txBody>
      </p:sp>
      <p:sp>
        <p:nvSpPr>
          <p:cNvPr id="7171" name="Content Placeholder 2"/>
          <p:cNvSpPr>
            <a:spLocks noGrp="1"/>
          </p:cNvSpPr>
          <p:nvPr>
            <p:ph idx="1"/>
          </p:nvPr>
        </p:nvSpPr>
        <p:spPr>
          <a:xfrm>
            <a:off x="712787" y="1409703"/>
            <a:ext cx="7964487" cy="2532102"/>
          </a:xfrm>
        </p:spPr>
        <p:txBody>
          <a:bodyPr/>
          <a:lstStyle/>
          <a:p>
            <a:pPr>
              <a:lnSpc>
                <a:spcPts val="3000"/>
              </a:lnSpc>
            </a:pPr>
            <a:r>
              <a:rPr lang="en-US" sz="2400" dirty="0"/>
              <a:t>The hospital maintains the integrity of the means of egress</a:t>
            </a:r>
          </a:p>
          <a:p>
            <a:pPr>
              <a:lnSpc>
                <a:spcPts val="3000"/>
              </a:lnSpc>
            </a:pPr>
            <a:r>
              <a:rPr lang="en-US" sz="2400" dirty="0"/>
              <a:t>Anything in the egress corridor more than 30 minutes is storage</a:t>
            </a:r>
          </a:p>
          <a:p>
            <a:pPr>
              <a:lnSpc>
                <a:spcPts val="3000"/>
              </a:lnSpc>
            </a:pPr>
            <a:r>
              <a:rPr lang="en-US" sz="2400" dirty="0"/>
              <a:t>Dead end corridors may be used for storage </a:t>
            </a:r>
          </a:p>
          <a:p>
            <a:pPr lvl="1">
              <a:lnSpc>
                <a:spcPts val="3000"/>
              </a:lnSpc>
            </a:pPr>
            <a:r>
              <a:rPr lang="en-US" sz="2400" dirty="0"/>
              <a:t>Less than or equal to 50sqft space</a:t>
            </a:r>
          </a:p>
        </p:txBody>
      </p:sp>
      <p:sp>
        <p:nvSpPr>
          <p:cNvPr id="11" name="Content Placeholder 2"/>
          <p:cNvSpPr txBox="1">
            <a:spLocks/>
          </p:cNvSpPr>
          <p:nvPr/>
        </p:nvSpPr>
        <p:spPr bwMode="auto">
          <a:xfrm>
            <a:off x="712788" y="3941805"/>
            <a:ext cx="3922712" cy="2321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1200"/>
              </a:spcAft>
              <a:buClr>
                <a:schemeClr val="accent2"/>
              </a:buClr>
              <a:buSzPct val="90000"/>
              <a:buFont typeface="Wingdings 3" pitchFamily="18" charset="2"/>
              <a:buChar char="z"/>
              <a:defRPr sz="2800">
                <a:solidFill>
                  <a:schemeClr val="tx1"/>
                </a:solidFill>
                <a:latin typeface="Calibri" pitchFamily="34" charset="0"/>
                <a:ea typeface="+mn-ea"/>
                <a:cs typeface="+mn-cs"/>
              </a:defRPr>
            </a:lvl1pPr>
            <a:lvl2pPr marL="804863" indent="-347663" algn="l" rtl="0" eaLnBrk="0" fontAlgn="base" hangingPunct="0">
              <a:spcBef>
                <a:spcPts val="0"/>
              </a:spcBef>
              <a:spcAft>
                <a:spcPts val="1200"/>
              </a:spcAft>
              <a:buClr>
                <a:srgbClr val="800000"/>
              </a:buClr>
              <a:buSzPct val="80000"/>
              <a:buFont typeface="Wingdings" pitchFamily="2" charset="2"/>
              <a:buChar char="q"/>
              <a:defRPr sz="2400">
                <a:solidFill>
                  <a:schemeClr val="tx1"/>
                </a:solidFill>
                <a:latin typeface="Calibri" pitchFamily="34" charset="0"/>
              </a:defRPr>
            </a:lvl2pPr>
            <a:lvl3pPr marL="1084263" indent="-228600" algn="l" rtl="0" eaLnBrk="0" fontAlgn="base" hangingPunct="0">
              <a:spcBef>
                <a:spcPts val="0"/>
              </a:spcBef>
              <a:spcAft>
                <a:spcPts val="1200"/>
              </a:spcAft>
              <a:buClr>
                <a:schemeClr val="accent2"/>
              </a:buClr>
              <a:buSzPct val="80000"/>
              <a:buFont typeface="Wingdings" pitchFamily="2" charset="2"/>
              <a:buChar char="§"/>
              <a:defRPr sz="2000">
                <a:solidFill>
                  <a:schemeClr val="tx1"/>
                </a:solidFill>
                <a:latin typeface="Calibri" pitchFamily="34" charset="0"/>
              </a:defRPr>
            </a:lvl3pPr>
            <a:lvl4pPr marL="1430338" indent="-228600" algn="l" rtl="0" eaLnBrk="0" fontAlgn="base" hangingPunct="0">
              <a:spcBef>
                <a:spcPts val="0"/>
              </a:spcBef>
              <a:spcAft>
                <a:spcPts val="1200"/>
              </a:spcAft>
              <a:buClr>
                <a:srgbClr val="014511"/>
              </a:buClr>
              <a:buSzPct val="80000"/>
              <a:buChar char="•"/>
              <a:defRPr sz="1800">
                <a:solidFill>
                  <a:schemeClr val="tx1"/>
                </a:solidFill>
                <a:latin typeface="Calibri" pitchFamily="34" charset="0"/>
              </a:defRPr>
            </a:lvl4pPr>
            <a:lvl5pPr marL="1771650" indent="-228600" algn="l" rtl="0" eaLnBrk="0" fontAlgn="base" hangingPunct="0">
              <a:spcBef>
                <a:spcPct val="20000"/>
              </a:spcBef>
              <a:spcAft>
                <a:spcPct val="0"/>
              </a:spcAft>
              <a:buSzPct val="80000"/>
              <a:buFont typeface="Arial" pitchFamily="34" charset="0"/>
              <a:buChar char="−"/>
              <a:defRPr sz="2800">
                <a:solidFill>
                  <a:schemeClr val="tx1"/>
                </a:solidFill>
                <a:latin typeface="Calibri" pitchFamily="34" charset="0"/>
              </a:defRPr>
            </a:lvl5pPr>
            <a:lvl6pPr marL="2228850" indent="-228600" algn="l" rtl="0" fontAlgn="base">
              <a:spcBef>
                <a:spcPct val="20000"/>
              </a:spcBef>
              <a:spcAft>
                <a:spcPct val="0"/>
              </a:spcAft>
              <a:buSzPct val="80000"/>
              <a:buFont typeface="Arial" charset="0"/>
              <a:buChar char="−"/>
              <a:defRPr sz="2800">
                <a:solidFill>
                  <a:schemeClr val="tx1"/>
                </a:solidFill>
                <a:latin typeface="+mn-lt"/>
              </a:defRPr>
            </a:lvl6pPr>
            <a:lvl7pPr marL="2686050" indent="-228600" algn="l" rtl="0" fontAlgn="base">
              <a:spcBef>
                <a:spcPct val="20000"/>
              </a:spcBef>
              <a:spcAft>
                <a:spcPct val="0"/>
              </a:spcAft>
              <a:buSzPct val="80000"/>
              <a:buFont typeface="Arial" charset="0"/>
              <a:buChar char="−"/>
              <a:defRPr sz="2800">
                <a:solidFill>
                  <a:schemeClr val="tx1"/>
                </a:solidFill>
                <a:latin typeface="+mn-lt"/>
              </a:defRPr>
            </a:lvl7pPr>
            <a:lvl8pPr marL="3143250" indent="-228600" algn="l" rtl="0" fontAlgn="base">
              <a:spcBef>
                <a:spcPct val="20000"/>
              </a:spcBef>
              <a:spcAft>
                <a:spcPct val="0"/>
              </a:spcAft>
              <a:buSzPct val="80000"/>
              <a:buFont typeface="Arial" charset="0"/>
              <a:buChar char="−"/>
              <a:defRPr sz="2800">
                <a:solidFill>
                  <a:schemeClr val="tx1"/>
                </a:solidFill>
                <a:latin typeface="+mn-lt"/>
              </a:defRPr>
            </a:lvl8pPr>
            <a:lvl9pPr marL="3600450" indent="-228600" algn="l" rtl="0" fontAlgn="base">
              <a:spcBef>
                <a:spcPct val="20000"/>
              </a:spcBef>
              <a:spcAft>
                <a:spcPct val="0"/>
              </a:spcAft>
              <a:buSzPct val="80000"/>
              <a:buFont typeface="Arial" charset="0"/>
              <a:buChar char="−"/>
              <a:defRPr sz="2800">
                <a:solidFill>
                  <a:schemeClr val="tx1"/>
                </a:solidFill>
                <a:latin typeface="+mn-lt"/>
              </a:defRPr>
            </a:lvl9pPr>
          </a:lstStyle>
          <a:p>
            <a:pPr>
              <a:spcAft>
                <a:spcPts val="600"/>
              </a:spcAft>
            </a:pPr>
            <a:r>
              <a:rPr lang="en-US" sz="2400" kern="0" dirty="0"/>
              <a:t>Carts Allowed:	</a:t>
            </a:r>
          </a:p>
          <a:p>
            <a:pPr lvl="1">
              <a:spcAft>
                <a:spcPts val="600"/>
              </a:spcAft>
            </a:pPr>
            <a:r>
              <a:rPr lang="en-US" kern="0" dirty="0"/>
              <a:t>Crash Carts</a:t>
            </a:r>
          </a:p>
          <a:p>
            <a:pPr lvl="1">
              <a:spcAft>
                <a:spcPts val="600"/>
              </a:spcAft>
            </a:pPr>
            <a:r>
              <a:rPr lang="en-US" kern="0" dirty="0"/>
              <a:t>Isolation Carts</a:t>
            </a:r>
          </a:p>
          <a:p>
            <a:pPr lvl="1">
              <a:spcAft>
                <a:spcPts val="600"/>
              </a:spcAft>
            </a:pPr>
            <a:r>
              <a:rPr lang="en-US" kern="0" dirty="0"/>
              <a:t>Chemo Carts</a:t>
            </a:r>
          </a:p>
          <a:p>
            <a:endParaRPr lang="en-US" kern="0" dirty="0"/>
          </a:p>
        </p:txBody>
      </p:sp>
      <p:sp>
        <p:nvSpPr>
          <p:cNvPr id="12" name="Content Placeholder 4"/>
          <p:cNvSpPr txBox="1">
            <a:spLocks/>
          </p:cNvSpPr>
          <p:nvPr/>
        </p:nvSpPr>
        <p:spPr>
          <a:xfrm>
            <a:off x="4826000" y="3918472"/>
            <a:ext cx="3949700" cy="2321697"/>
          </a:xfrm>
          <a:prstGeom prst="rect">
            <a:avLst/>
          </a:prstGeom>
        </p:spPr>
        <p:txBody>
          <a:bodyPr/>
          <a:lstStyle>
            <a:lvl1pPr marL="342900" indent="-342900" algn="l" rtl="0" eaLnBrk="0" fontAlgn="base" hangingPunct="0">
              <a:spcBef>
                <a:spcPts val="0"/>
              </a:spcBef>
              <a:spcAft>
                <a:spcPts val="1200"/>
              </a:spcAft>
              <a:buClr>
                <a:schemeClr val="accent2"/>
              </a:buClr>
              <a:buSzPct val="90000"/>
              <a:buFont typeface="Wingdings 3" pitchFamily="18" charset="2"/>
              <a:buChar char="z"/>
              <a:defRPr sz="2800">
                <a:solidFill>
                  <a:schemeClr val="tx1"/>
                </a:solidFill>
                <a:latin typeface="Calibri" pitchFamily="34" charset="0"/>
                <a:ea typeface="+mn-ea"/>
                <a:cs typeface="+mn-cs"/>
              </a:defRPr>
            </a:lvl1pPr>
            <a:lvl2pPr marL="742950" indent="-285750" algn="l" rtl="0" eaLnBrk="0" fontAlgn="base" hangingPunct="0">
              <a:spcBef>
                <a:spcPts val="0"/>
              </a:spcBef>
              <a:spcAft>
                <a:spcPts val="1200"/>
              </a:spcAft>
              <a:buClr>
                <a:srgbClr val="800000"/>
              </a:buClr>
              <a:buSzPct val="80000"/>
              <a:buFont typeface="Wingdings" pitchFamily="2" charset="2"/>
              <a:buChar char="q"/>
              <a:defRPr sz="2400">
                <a:solidFill>
                  <a:schemeClr val="tx1"/>
                </a:solidFill>
                <a:latin typeface="Calibri" pitchFamily="34" charset="0"/>
              </a:defRPr>
            </a:lvl2pPr>
            <a:lvl3pPr marL="1085850" indent="-228600" algn="l" rtl="0" eaLnBrk="0" fontAlgn="base" hangingPunct="0">
              <a:spcBef>
                <a:spcPts val="0"/>
              </a:spcBef>
              <a:spcAft>
                <a:spcPts val="1200"/>
              </a:spcAft>
              <a:buClr>
                <a:schemeClr val="accent2"/>
              </a:buClr>
              <a:buSzPct val="80000"/>
              <a:buFont typeface="Wingdings" pitchFamily="2" charset="2"/>
              <a:buChar char="§"/>
              <a:defRPr sz="2000">
                <a:solidFill>
                  <a:schemeClr val="tx1"/>
                </a:solidFill>
                <a:latin typeface="Calibri" pitchFamily="34" charset="0"/>
              </a:defRPr>
            </a:lvl3pPr>
            <a:lvl4pPr marL="1428750" indent="-228600" algn="l" rtl="0" eaLnBrk="0" fontAlgn="base" hangingPunct="0">
              <a:spcBef>
                <a:spcPts val="0"/>
              </a:spcBef>
              <a:spcAft>
                <a:spcPts val="1200"/>
              </a:spcAft>
              <a:buClr>
                <a:srgbClr val="014511"/>
              </a:buClr>
              <a:buSzPct val="80000"/>
              <a:buChar char="•"/>
              <a:defRPr sz="2000">
                <a:solidFill>
                  <a:schemeClr val="tx1"/>
                </a:solidFill>
                <a:latin typeface="Calibri" pitchFamily="34" charset="0"/>
              </a:defRPr>
            </a:lvl4pPr>
            <a:lvl5pPr marL="1771650" indent="-228600" algn="l" rtl="0" eaLnBrk="0" fontAlgn="base" hangingPunct="0">
              <a:spcBef>
                <a:spcPct val="20000"/>
              </a:spcBef>
              <a:spcAft>
                <a:spcPct val="0"/>
              </a:spcAft>
              <a:buSzPct val="80000"/>
              <a:buFont typeface="Arial" pitchFamily="34" charset="0"/>
              <a:buChar char="−"/>
              <a:defRPr sz="2800">
                <a:solidFill>
                  <a:schemeClr val="tx1"/>
                </a:solidFill>
                <a:latin typeface="Calibri" pitchFamily="34" charset="0"/>
              </a:defRPr>
            </a:lvl5pPr>
            <a:lvl6pPr marL="2228850" indent="-228600" algn="l" rtl="0" fontAlgn="base">
              <a:spcBef>
                <a:spcPct val="20000"/>
              </a:spcBef>
              <a:spcAft>
                <a:spcPct val="0"/>
              </a:spcAft>
              <a:buSzPct val="80000"/>
              <a:buFont typeface="Arial" charset="0"/>
              <a:buChar char="−"/>
              <a:defRPr sz="2800">
                <a:solidFill>
                  <a:schemeClr val="tx1"/>
                </a:solidFill>
                <a:latin typeface="+mn-lt"/>
              </a:defRPr>
            </a:lvl6pPr>
            <a:lvl7pPr marL="2686050" indent="-228600" algn="l" rtl="0" fontAlgn="base">
              <a:spcBef>
                <a:spcPct val="20000"/>
              </a:spcBef>
              <a:spcAft>
                <a:spcPct val="0"/>
              </a:spcAft>
              <a:buSzPct val="80000"/>
              <a:buFont typeface="Arial" charset="0"/>
              <a:buChar char="−"/>
              <a:defRPr sz="2800">
                <a:solidFill>
                  <a:schemeClr val="tx1"/>
                </a:solidFill>
                <a:latin typeface="+mn-lt"/>
              </a:defRPr>
            </a:lvl7pPr>
            <a:lvl8pPr marL="3143250" indent="-228600" algn="l" rtl="0" fontAlgn="base">
              <a:spcBef>
                <a:spcPct val="20000"/>
              </a:spcBef>
              <a:spcAft>
                <a:spcPct val="0"/>
              </a:spcAft>
              <a:buSzPct val="80000"/>
              <a:buFont typeface="Arial" charset="0"/>
              <a:buChar char="−"/>
              <a:defRPr sz="2800">
                <a:solidFill>
                  <a:schemeClr val="tx1"/>
                </a:solidFill>
                <a:latin typeface="+mn-lt"/>
              </a:defRPr>
            </a:lvl8pPr>
            <a:lvl9pPr marL="3600450" indent="-228600" algn="l" rtl="0" fontAlgn="base">
              <a:spcBef>
                <a:spcPct val="20000"/>
              </a:spcBef>
              <a:spcAft>
                <a:spcPct val="0"/>
              </a:spcAft>
              <a:buSzPct val="80000"/>
              <a:buFont typeface="Arial" charset="0"/>
              <a:buChar char="−"/>
              <a:defRPr sz="2800">
                <a:solidFill>
                  <a:schemeClr val="tx1"/>
                </a:solidFill>
                <a:latin typeface="+mn-lt"/>
              </a:defRPr>
            </a:lvl9pPr>
          </a:lstStyle>
          <a:p>
            <a:pPr>
              <a:spcAft>
                <a:spcPts val="600"/>
              </a:spcAft>
            </a:pPr>
            <a:r>
              <a:rPr lang="en-US" sz="2400" kern="0" dirty="0"/>
              <a:t>Also Allowed: </a:t>
            </a:r>
          </a:p>
          <a:p>
            <a:pPr marL="804863" lvl="1" indent="-347663">
              <a:spcAft>
                <a:spcPts val="600"/>
              </a:spcAft>
            </a:pPr>
            <a:r>
              <a:rPr lang="en-US" kern="0" dirty="0"/>
              <a:t>Fixed Furnishings</a:t>
            </a:r>
          </a:p>
          <a:p>
            <a:pPr marL="804863" lvl="1" indent="-347663">
              <a:spcAft>
                <a:spcPts val="600"/>
              </a:spcAft>
            </a:pPr>
            <a:r>
              <a:rPr lang="en-US" kern="0" dirty="0"/>
              <a:t>Transport Equipment</a:t>
            </a:r>
          </a:p>
          <a:p>
            <a:pPr marL="1147763" lvl="2" indent="-347663">
              <a:spcAft>
                <a:spcPts val="600"/>
              </a:spcAft>
            </a:pPr>
            <a:r>
              <a:rPr lang="en-US" sz="2400" kern="0" dirty="0"/>
              <a:t>Wheel Chairs</a:t>
            </a:r>
          </a:p>
          <a:p>
            <a:pPr marL="1147763" lvl="2" indent="-347663">
              <a:spcAft>
                <a:spcPts val="600"/>
              </a:spcAft>
            </a:pPr>
            <a:r>
              <a:rPr lang="en-US" sz="2400" kern="0" dirty="0"/>
              <a:t>Lifts</a:t>
            </a:r>
          </a:p>
        </p:txBody>
      </p:sp>
    </p:spTree>
    <p:extLst>
      <p:ext uri="{BB962C8B-B14F-4D97-AF65-F5344CB8AC3E}">
        <p14:creationId xmlns:p14="http://schemas.microsoft.com/office/powerpoint/2010/main" val="388989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35622"/>
            <a:ext cx="8139114" cy="796482"/>
          </a:xfrm>
        </p:spPr>
        <p:txBody>
          <a:bodyPr/>
          <a:lstStyle/>
          <a:p>
            <a:r>
              <a:rPr lang="en-US" i="1" dirty="0">
                <a:solidFill>
                  <a:schemeClr val="accent6"/>
                </a:solidFill>
              </a:rPr>
              <a:t>Top 6 Findings In 2016  (continued)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40069208"/>
              </p:ext>
            </p:extLst>
          </p:nvPr>
        </p:nvGraphicFramePr>
        <p:xfrm>
          <a:off x="692659" y="1261778"/>
          <a:ext cx="8195308" cy="5143500"/>
        </p:xfrm>
        <a:graphic>
          <a:graphicData uri="http://schemas.openxmlformats.org/drawingml/2006/table">
            <a:tbl>
              <a:tblPr firstRow="1" bandRow="1">
                <a:tableStyleId>{10A1B5D5-9B99-4C35-A422-299274C87663}</a:tableStyleId>
              </a:tblPr>
              <a:tblGrid>
                <a:gridCol w="1373885">
                  <a:extLst>
                    <a:ext uri="{9D8B030D-6E8A-4147-A177-3AD203B41FA5}">
                      <a16:colId xmlns:a16="http://schemas.microsoft.com/office/drawing/2014/main" xmlns="" val="20000"/>
                    </a:ext>
                  </a:extLst>
                </a:gridCol>
                <a:gridCol w="1124712">
                  <a:extLst>
                    <a:ext uri="{9D8B030D-6E8A-4147-A177-3AD203B41FA5}">
                      <a16:colId xmlns:a16="http://schemas.microsoft.com/office/drawing/2014/main" xmlns="" val="20001"/>
                    </a:ext>
                  </a:extLst>
                </a:gridCol>
                <a:gridCol w="621792">
                  <a:extLst>
                    <a:ext uri="{9D8B030D-6E8A-4147-A177-3AD203B41FA5}">
                      <a16:colId xmlns:a16="http://schemas.microsoft.com/office/drawing/2014/main" xmlns="" val="20002"/>
                    </a:ext>
                  </a:extLst>
                </a:gridCol>
                <a:gridCol w="841248">
                  <a:extLst>
                    <a:ext uri="{9D8B030D-6E8A-4147-A177-3AD203B41FA5}">
                      <a16:colId xmlns:a16="http://schemas.microsoft.com/office/drawing/2014/main" xmlns="" val="20003"/>
                    </a:ext>
                  </a:extLst>
                </a:gridCol>
                <a:gridCol w="4233671">
                  <a:extLst>
                    <a:ext uri="{9D8B030D-6E8A-4147-A177-3AD203B41FA5}">
                      <a16:colId xmlns:a16="http://schemas.microsoft.com/office/drawing/2014/main" xmlns="" val="20004"/>
                    </a:ext>
                  </a:extLst>
                </a:gridCol>
              </a:tblGrid>
              <a:tr h="450481">
                <a:tc>
                  <a:txBody>
                    <a:bodyPr/>
                    <a:lstStyle/>
                    <a:p>
                      <a:pPr algn="ctr"/>
                      <a:r>
                        <a:rPr lang="en-US" sz="1800" b="0" dirty="0">
                          <a:latin typeface="Calibri" pitchFamily="34" charset="0"/>
                        </a:rPr>
                        <a:t>Standard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800" b="0" dirty="0">
                          <a:latin typeface="Calibri" panose="020F0502020204030204" pitchFamily="34" charset="0"/>
                        </a:rPr>
                        <a:t>%</a:t>
                      </a:r>
                      <a:r>
                        <a:rPr lang="en-US" sz="1800" b="0" baseline="0" dirty="0">
                          <a:latin typeface="Calibri" panose="020F0502020204030204" pitchFamily="34" charset="0"/>
                        </a:rPr>
                        <a:t> </a:t>
                      </a:r>
                      <a:r>
                        <a:rPr lang="en-US" sz="1800" b="0" dirty="0">
                          <a:latin typeface="Calibri" panose="020F0502020204030204" pitchFamily="34" charset="0"/>
                        </a:rPr>
                        <a:t>Non-compliant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800" b="0" dirty="0">
                          <a:latin typeface="Calibri" pitchFamily="34" charset="0"/>
                        </a:rPr>
                        <a:t>2016 Rank</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800" b="0" dirty="0">
                          <a:latin typeface="Calibri" pitchFamily="34" charset="0"/>
                        </a:rPr>
                        <a:t>EP</a:t>
                      </a:r>
                      <a:r>
                        <a:rPr lang="en-US" sz="1800" b="0" baseline="0" dirty="0">
                          <a:latin typeface="Calibri" pitchFamily="34" charset="0"/>
                        </a:rPr>
                        <a:t> </a:t>
                      </a:r>
                      <a:endParaRPr lang="en-US" sz="1800" b="0" dirty="0">
                        <a:latin typeface="Calibri"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800" b="0" dirty="0">
                          <a:latin typeface="Calibri" panose="020F0502020204030204" pitchFamily="34" charset="0"/>
                        </a:rPr>
                        <a:t>Summary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782415">
                <a:tc rowSpan="2">
                  <a:txBody>
                    <a:bodyPr/>
                    <a:lstStyle/>
                    <a:p>
                      <a:pPr algn="ctr"/>
                      <a:r>
                        <a:rPr lang="en-US" sz="1800" dirty="0">
                          <a:latin typeface="Calibri" panose="020F0502020204030204" pitchFamily="34" charset="0"/>
                        </a:rPr>
                        <a:t>LS.02.01.35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800" dirty="0">
                          <a:latin typeface="Calibri" panose="020F0502020204030204" pitchFamily="34" charset="0"/>
                        </a:rPr>
                        <a:t>47%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800" dirty="0">
                          <a:latin typeface="Calibri" panose="020F0502020204030204" pitchFamily="34" charset="0"/>
                        </a:rPr>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rPr>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latin typeface="Calibri" panose="020F0502020204030204" pitchFamily="34" charset="0"/>
                        </a:rPr>
                        <a:t>Manage systems for</a:t>
                      </a:r>
                      <a:r>
                        <a:rPr lang="en-US" sz="1800" baseline="0" dirty="0">
                          <a:latin typeface="Calibri" panose="020F0502020204030204" pitchFamily="34" charset="0"/>
                        </a:rPr>
                        <a:t> extinguishing fires including the integrity (nothing supported by sprinkler piping, missing escutcheons)</a:t>
                      </a:r>
                      <a:endParaRPr lang="en-US" sz="18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19510">
                <a:tc v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panose="020F0502020204030204" pitchFamily="34" charset="0"/>
                        </a:rPr>
                        <a:t>14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latin typeface="Calibri" panose="020F0502020204030204" pitchFamily="34" charset="0"/>
                        </a:rPr>
                        <a:t>Other issues,</a:t>
                      </a:r>
                      <a:r>
                        <a:rPr lang="en-US" sz="1800" baseline="0" dirty="0">
                          <a:latin typeface="Calibri" panose="020F0502020204030204" pitchFamily="34" charset="0"/>
                        </a:rPr>
                        <a:t> including: ceiling tiles misplaced (LS.02.01.34 EP 3); K-Type Extinguisher signage (LS.02.01.35 EP 11); blocked access to fire extinguishers </a:t>
                      </a:r>
                      <a:endParaRPr lang="en-US" sz="18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45319">
                <a:tc rowSpan="2">
                  <a:txBody>
                    <a:bodyPr/>
                    <a:lstStyle/>
                    <a:p>
                      <a:pPr algn="ctr"/>
                      <a:r>
                        <a:rPr lang="en-US" sz="1800" dirty="0">
                          <a:latin typeface="Calibri" panose="020F0502020204030204" pitchFamily="34" charset="0"/>
                        </a:rPr>
                        <a:t>LS.02.01.10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800" dirty="0">
                          <a:latin typeface="Calibri" panose="020F0502020204030204" pitchFamily="34" charset="0"/>
                        </a:rPr>
                        <a:t>46%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800" dirty="0">
                          <a:latin typeface="Calibri" panose="020F0502020204030204" pitchFamily="34" charset="0"/>
                        </a:rPr>
                        <a:t>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rPr>
                        <a:t>7</a:t>
                      </a:r>
                      <a:r>
                        <a:rPr lang="en-US" sz="1800" baseline="0" dirty="0">
                          <a:latin typeface="Calibri" panose="020F0502020204030204" pitchFamily="34" charset="0"/>
                        </a:rPr>
                        <a:t> &amp; 8</a:t>
                      </a:r>
                      <a:endParaRPr lang="en-US" sz="18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latin typeface="Calibri" panose="020F0502020204030204" pitchFamily="34" charset="0"/>
                        </a:rPr>
                        <a:t>Building and fire</a:t>
                      </a:r>
                      <a:r>
                        <a:rPr lang="en-US" sz="1800" baseline="0" dirty="0">
                          <a:latin typeface="Calibri" panose="020F0502020204030204" pitchFamily="34" charset="0"/>
                        </a:rPr>
                        <a:t> protection general requirements:  Fire-rated door</a:t>
                      </a:r>
                      <a:endParaRPr lang="en-US" sz="18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45319">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rPr>
                        <a:t>9 &amp; 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Building and fire</a:t>
                      </a:r>
                      <a:r>
                        <a:rPr lang="en-US" sz="1800" baseline="0" dirty="0">
                          <a:latin typeface="Calibri" panose="020F0502020204030204" pitchFamily="34" charset="0"/>
                        </a:rPr>
                        <a:t> protection general requirements:  Barrier Penetrations</a:t>
                      </a:r>
                      <a:endParaRPr lang="en-US" sz="18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45319">
                <a:tc rowSpan="2">
                  <a:txBody>
                    <a:bodyPr/>
                    <a:lstStyle/>
                    <a:p>
                      <a:pPr algn="ctr"/>
                      <a:r>
                        <a:rPr lang="en-US" sz="1800" dirty="0">
                          <a:latin typeface="Calibri" panose="020F0502020204030204" pitchFamily="34" charset="0"/>
                        </a:rPr>
                        <a:t>LS.02.01.30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800" dirty="0">
                          <a:latin typeface="Calibri" panose="020F0502020204030204" pitchFamily="34" charset="0"/>
                        </a:rPr>
                        <a:t>46%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800" dirty="0">
                          <a:latin typeface="Calibri" panose="020F0502020204030204" pitchFamily="34" charset="0"/>
                        </a:rPr>
                        <a:t>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latin typeface="Calibri" panose="020F0502020204030204" pitchFamily="34" charset="0"/>
                        </a:rPr>
                        <a:t>Building</a:t>
                      </a:r>
                      <a:r>
                        <a:rPr lang="en-US" sz="1800" baseline="0" dirty="0">
                          <a:latin typeface="Calibri" panose="020F0502020204030204" pitchFamily="34" charset="0"/>
                        </a:rPr>
                        <a:t> and fire protection features: Hazardous area doors  </a:t>
                      </a:r>
                      <a:endParaRPr lang="en-US" sz="18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545319">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rPr>
                        <a:t>11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latin typeface="Calibri" panose="020F0502020204030204" pitchFamily="34" charset="0"/>
                        </a:rPr>
                        <a:t>Building</a:t>
                      </a:r>
                      <a:r>
                        <a:rPr lang="en-US" sz="1800" baseline="0" dirty="0">
                          <a:latin typeface="Calibri" panose="020F0502020204030204" pitchFamily="34" charset="0"/>
                        </a:rPr>
                        <a:t> and fire protection features: Corridor doors, such as doors to Suites</a:t>
                      </a:r>
                      <a:endParaRPr lang="en-US" sz="1800" dirty="0">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601450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H:\DCIM\100NCD40\DSC_0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857250"/>
            <a:ext cx="6699186" cy="445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024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descr="H:\DCIM\100NCD40\DSC_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57250"/>
            <a:ext cx="6658902" cy="44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775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H:\DCIM\100NCD40\DSC_0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857250"/>
            <a:ext cx="6719402" cy="446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186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5545" y="1286002"/>
            <a:ext cx="7488195" cy="1143000"/>
          </a:xfrm>
        </p:spPr>
        <p:txBody>
          <a:bodyPr/>
          <a:lstStyle/>
          <a:p>
            <a:pPr algn="ctr"/>
            <a:r>
              <a:rPr lang="en-US" sz="4800" i="1" cap="all" dirty="0">
                <a:solidFill>
                  <a:schemeClr val="accent2"/>
                </a:solidFill>
              </a:rPr>
              <a:t>Adoption of the </a:t>
            </a:r>
          </a:p>
        </p:txBody>
      </p:sp>
      <p:sp>
        <p:nvSpPr>
          <p:cNvPr id="5" name="Subtitle 4"/>
          <p:cNvSpPr>
            <a:spLocks noGrp="1"/>
          </p:cNvSpPr>
          <p:nvPr>
            <p:ph type="subTitle" idx="1"/>
          </p:nvPr>
        </p:nvSpPr>
        <p:spPr>
          <a:xfrm>
            <a:off x="585216" y="2450846"/>
            <a:ext cx="8083296" cy="2130298"/>
          </a:xfrm>
        </p:spPr>
        <p:txBody>
          <a:bodyPr/>
          <a:lstStyle/>
          <a:p>
            <a:r>
              <a:rPr lang="en-US" i="1" dirty="0">
                <a:solidFill>
                  <a:srgbClr val="800000"/>
                </a:solidFill>
              </a:rPr>
              <a:t>Life Safety Code </a:t>
            </a:r>
            <a:r>
              <a:rPr lang="en-US" dirty="0">
                <a:solidFill>
                  <a:srgbClr val="800000"/>
                </a:solidFill>
              </a:rPr>
              <a:t>(NFPA 101-2012)</a:t>
            </a:r>
          </a:p>
          <a:p>
            <a:r>
              <a:rPr lang="en-US" i="1" dirty="0">
                <a:solidFill>
                  <a:srgbClr val="800000"/>
                </a:solidFill>
              </a:rPr>
              <a:t>and </a:t>
            </a:r>
          </a:p>
          <a:p>
            <a:r>
              <a:rPr lang="en-US" i="1" dirty="0">
                <a:solidFill>
                  <a:srgbClr val="800000"/>
                </a:solidFill>
              </a:rPr>
              <a:t>Health Care Facilities Code </a:t>
            </a:r>
            <a:r>
              <a:rPr lang="en-US" dirty="0">
                <a:solidFill>
                  <a:srgbClr val="800000"/>
                </a:solidFill>
              </a:rPr>
              <a:t>(NFPA 99-2012)</a:t>
            </a:r>
          </a:p>
        </p:txBody>
      </p:sp>
    </p:spTree>
    <p:extLst>
      <p:ext uri="{BB962C8B-B14F-4D97-AF65-F5344CB8AC3E}">
        <p14:creationId xmlns:p14="http://schemas.microsoft.com/office/powerpoint/2010/main" val="230161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997" y="146270"/>
            <a:ext cx="7898012" cy="871537"/>
          </a:xfrm>
        </p:spPr>
        <p:txBody>
          <a:bodyPr/>
          <a:lstStyle/>
          <a:p>
            <a:pPr>
              <a:defRPr/>
            </a:pPr>
            <a:r>
              <a:rPr lang="en-US" sz="3600" dirty="0">
                <a:solidFill>
                  <a:schemeClr val="tx1"/>
                </a:solidFill>
              </a:rPr>
              <a:t>Ligature Risks – Psychiatric Settings</a:t>
            </a:r>
            <a:endParaRPr lang="en-US" sz="3600" b="1" dirty="0">
              <a:solidFill>
                <a:schemeClr val="tx1"/>
              </a:solidFill>
            </a:endParaRPr>
          </a:p>
        </p:txBody>
      </p:sp>
      <p:sp>
        <p:nvSpPr>
          <p:cNvPr id="18435" name="Content Placeholder 3"/>
          <p:cNvSpPr>
            <a:spLocks noGrp="1"/>
          </p:cNvSpPr>
          <p:nvPr>
            <p:ph idx="1"/>
          </p:nvPr>
        </p:nvSpPr>
        <p:spPr>
          <a:xfrm>
            <a:off x="1006997" y="1271155"/>
            <a:ext cx="7670278" cy="5318125"/>
          </a:xfrm>
        </p:spPr>
        <p:txBody>
          <a:bodyPr/>
          <a:lstStyle/>
          <a:p>
            <a:r>
              <a:rPr lang="en-US" dirty="0"/>
              <a:t>Process: self-harm risks identified</a:t>
            </a:r>
          </a:p>
          <a:p>
            <a:pPr lvl="1"/>
            <a:r>
              <a:rPr lang="en-US" dirty="0"/>
              <a:t>Determination if previously identified  </a:t>
            </a:r>
          </a:p>
          <a:p>
            <a:pPr lvl="1"/>
            <a:r>
              <a:rPr lang="en-US" dirty="0"/>
              <a:t>Evaluate existing plans for removing the risks </a:t>
            </a:r>
          </a:p>
          <a:p>
            <a:pPr lvl="1"/>
            <a:r>
              <a:rPr lang="en-US" dirty="0"/>
              <a:t>Evaluate the environmental risk assessment process</a:t>
            </a:r>
          </a:p>
          <a:p>
            <a:pPr lvl="1"/>
            <a:endParaRPr lang="en-US" sz="2400" dirty="0"/>
          </a:p>
          <a:p>
            <a:endParaRPr lang="en-US" sz="2000" dirty="0"/>
          </a:p>
          <a:p>
            <a:pPr>
              <a:buFont typeface="Wingdings 3" pitchFamily="18" charset="2"/>
              <a:buNone/>
            </a:pPr>
            <a:endParaRPr lang="en-US" sz="2000" dirty="0"/>
          </a:p>
        </p:txBody>
      </p:sp>
      <p:sp>
        <p:nvSpPr>
          <p:cNvPr id="2" name="TextBox 1"/>
          <p:cNvSpPr txBox="1"/>
          <p:nvPr/>
        </p:nvSpPr>
        <p:spPr>
          <a:xfrm>
            <a:off x="2308688" y="5361709"/>
            <a:ext cx="5203939" cy="646331"/>
          </a:xfrm>
          <a:prstGeom prst="rect">
            <a:avLst/>
          </a:prstGeom>
          <a:noFill/>
        </p:spPr>
        <p:txBody>
          <a:bodyPr wrap="square" rtlCol="0">
            <a:spAutoFit/>
          </a:bodyPr>
          <a:lstStyle/>
          <a:p>
            <a:r>
              <a:rPr lang="en-US" dirty="0"/>
              <a:t>See also </a:t>
            </a:r>
            <a:r>
              <a:rPr lang="en-US" i="1" dirty="0"/>
              <a:t>Joint Commission Online, May 24, 2017</a:t>
            </a:r>
          </a:p>
          <a:p>
            <a:pPr algn="ctr"/>
            <a:r>
              <a:rPr lang="en-US" dirty="0">
                <a:hlinkClick r:id="rId3"/>
              </a:rPr>
              <a:t>www.jointcommission.org/issues</a:t>
            </a:r>
            <a:endParaRPr lang="en-US" dirty="0"/>
          </a:p>
        </p:txBody>
      </p:sp>
    </p:spTree>
    <p:extLst>
      <p:ext uri="{BB962C8B-B14F-4D97-AF65-F5344CB8AC3E}">
        <p14:creationId xmlns:p14="http://schemas.microsoft.com/office/powerpoint/2010/main" val="1708967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932" y="35622"/>
            <a:ext cx="8121482" cy="993078"/>
          </a:xfrm>
        </p:spPr>
        <p:txBody>
          <a:bodyPr/>
          <a:lstStyle/>
          <a:p>
            <a:r>
              <a:rPr lang="en-US" sz="3600" i="1" dirty="0">
                <a:solidFill>
                  <a:schemeClr val="accent6"/>
                </a:solidFill>
              </a:rPr>
              <a:t>CMS Information</a:t>
            </a:r>
          </a:p>
        </p:txBody>
      </p:sp>
      <p:sp>
        <p:nvSpPr>
          <p:cNvPr id="3" name="Content Placeholder 2"/>
          <p:cNvSpPr>
            <a:spLocks noGrp="1"/>
          </p:cNvSpPr>
          <p:nvPr>
            <p:ph idx="1"/>
          </p:nvPr>
        </p:nvSpPr>
        <p:spPr>
          <a:xfrm>
            <a:off x="886968" y="1028700"/>
            <a:ext cx="7991856" cy="5454396"/>
          </a:xfrm>
        </p:spPr>
        <p:txBody>
          <a:bodyPr/>
          <a:lstStyle/>
          <a:p>
            <a:pPr>
              <a:spcAft>
                <a:spcPts val="0"/>
              </a:spcAft>
            </a:pPr>
            <a:r>
              <a:rPr lang="en-US" dirty="0"/>
              <a:t>Emergency Management </a:t>
            </a:r>
          </a:p>
          <a:p>
            <a:pPr lvl="1">
              <a:spcAft>
                <a:spcPts val="0"/>
              </a:spcAft>
            </a:pPr>
            <a:r>
              <a:rPr lang="en-US" sz="2800" dirty="0"/>
              <a:t>9/2016 Rule published</a:t>
            </a:r>
          </a:p>
          <a:p>
            <a:pPr lvl="1">
              <a:spcAft>
                <a:spcPts val="0"/>
              </a:spcAft>
            </a:pPr>
            <a:r>
              <a:rPr lang="en-US" sz="2800" dirty="0"/>
              <a:t>11/2016 Compliance</a:t>
            </a:r>
          </a:p>
          <a:p>
            <a:pPr lvl="1">
              <a:spcAft>
                <a:spcPts val="0"/>
              </a:spcAft>
            </a:pPr>
            <a:r>
              <a:rPr lang="en-US" sz="2800" dirty="0"/>
              <a:t>11/2017 Implementation </a:t>
            </a:r>
          </a:p>
          <a:p>
            <a:pPr>
              <a:spcAft>
                <a:spcPts val="0"/>
              </a:spcAft>
            </a:pPr>
            <a:r>
              <a:rPr lang="en-US" dirty="0"/>
              <a:t>Tuesday May, 3, 2016 CMS issued the final rule adopting the 2012 Life Safety Code®</a:t>
            </a:r>
          </a:p>
          <a:p>
            <a:pPr lvl="1">
              <a:spcAft>
                <a:spcPts val="0"/>
              </a:spcAft>
            </a:pPr>
            <a:r>
              <a:rPr lang="en-US" dirty="0"/>
              <a:t>The rule is effective July 5, 2016  </a:t>
            </a:r>
          </a:p>
          <a:p>
            <a:pPr lvl="1">
              <a:spcAft>
                <a:spcPts val="0"/>
              </a:spcAft>
            </a:pPr>
            <a:r>
              <a:rPr lang="en-US" sz="2800" dirty="0"/>
              <a:t>This rule also adopts most of NFPA 99-2012, except:  </a:t>
            </a:r>
          </a:p>
          <a:p>
            <a:pPr marL="1143000" lvl="2" indent="-338138">
              <a:spcAft>
                <a:spcPts val="0"/>
              </a:spcAft>
              <a:buClr>
                <a:schemeClr val="accent2"/>
              </a:buClr>
              <a:buSzPct val="90000"/>
            </a:pPr>
            <a:r>
              <a:rPr lang="en-US" sz="2400" dirty="0" err="1"/>
              <a:t>Ch</a:t>
            </a:r>
            <a:r>
              <a:rPr lang="en-US" sz="2400" dirty="0"/>
              <a:t> 7, Information Technology</a:t>
            </a:r>
          </a:p>
          <a:p>
            <a:pPr marL="1143000" lvl="2" indent="-338138">
              <a:spcAft>
                <a:spcPts val="0"/>
              </a:spcAft>
              <a:buClr>
                <a:schemeClr val="accent2"/>
              </a:buClr>
              <a:buSzPct val="90000"/>
            </a:pPr>
            <a:r>
              <a:rPr lang="en-US" sz="2400" dirty="0" err="1"/>
              <a:t>Ch</a:t>
            </a:r>
            <a:r>
              <a:rPr lang="en-US" sz="2400" dirty="0"/>
              <a:t> 8, Plumbing</a:t>
            </a:r>
          </a:p>
          <a:p>
            <a:pPr marL="1143000" lvl="2" indent="-338138">
              <a:spcAft>
                <a:spcPts val="0"/>
              </a:spcAft>
              <a:buClr>
                <a:schemeClr val="accent2"/>
              </a:buClr>
              <a:buSzPct val="90000"/>
            </a:pPr>
            <a:r>
              <a:rPr lang="en-US" sz="2400" dirty="0" err="1"/>
              <a:t>Ch</a:t>
            </a:r>
            <a:r>
              <a:rPr lang="en-US" sz="2400" dirty="0"/>
              <a:t> 12, Emergency Management</a:t>
            </a:r>
          </a:p>
          <a:p>
            <a:pPr marL="1143000" lvl="2" indent="-338138">
              <a:spcAft>
                <a:spcPts val="0"/>
              </a:spcAft>
              <a:buClr>
                <a:schemeClr val="accent2"/>
              </a:buClr>
              <a:buSzPct val="90000"/>
            </a:pPr>
            <a:r>
              <a:rPr lang="en-US" sz="2400" dirty="0" err="1"/>
              <a:t>Ch</a:t>
            </a:r>
            <a:r>
              <a:rPr lang="en-US" sz="2400" dirty="0"/>
              <a:t> 13, Security</a:t>
            </a:r>
          </a:p>
        </p:txBody>
      </p:sp>
    </p:spTree>
    <p:extLst>
      <p:ext uri="{BB962C8B-B14F-4D97-AF65-F5344CB8AC3E}">
        <p14:creationId xmlns:p14="http://schemas.microsoft.com/office/powerpoint/2010/main" val="1298553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76" y="35622"/>
            <a:ext cx="8139237" cy="993078"/>
          </a:xfrm>
        </p:spPr>
        <p:txBody>
          <a:bodyPr/>
          <a:lstStyle/>
          <a:p>
            <a:r>
              <a:rPr lang="en-US" sz="3600" i="1" dirty="0">
                <a:solidFill>
                  <a:schemeClr val="accent6"/>
                </a:solidFill>
              </a:rPr>
              <a:t>CMS Adoption Issues, Including </a:t>
            </a:r>
          </a:p>
        </p:txBody>
      </p:sp>
      <p:sp>
        <p:nvSpPr>
          <p:cNvPr id="3" name="Content Placeholder 2"/>
          <p:cNvSpPr>
            <a:spLocks noGrp="1"/>
          </p:cNvSpPr>
          <p:nvPr>
            <p:ph idx="1"/>
          </p:nvPr>
        </p:nvSpPr>
        <p:spPr>
          <a:xfrm>
            <a:off x="594360" y="1133856"/>
            <a:ext cx="8238743" cy="5449824"/>
          </a:xfrm>
        </p:spPr>
        <p:txBody>
          <a:bodyPr/>
          <a:lstStyle/>
          <a:p>
            <a:pPr>
              <a:spcAft>
                <a:spcPts val="600"/>
              </a:spcAft>
            </a:pPr>
            <a:r>
              <a:rPr lang="en-US" dirty="0"/>
              <a:t>Roller latches continue to be prohibited</a:t>
            </a:r>
          </a:p>
          <a:p>
            <a:pPr lvl="1">
              <a:spcAft>
                <a:spcPts val="600"/>
              </a:spcAft>
            </a:pPr>
            <a:r>
              <a:rPr lang="en-US" dirty="0"/>
              <a:t>Corridor doors</a:t>
            </a:r>
          </a:p>
          <a:p>
            <a:pPr lvl="1">
              <a:spcAft>
                <a:spcPts val="600"/>
              </a:spcAft>
            </a:pPr>
            <a:r>
              <a:rPr lang="en-US" dirty="0"/>
              <a:t>Doors protecting hazardous areas</a:t>
            </a:r>
          </a:p>
          <a:p>
            <a:pPr lvl="0">
              <a:spcAft>
                <a:spcPts val="600"/>
              </a:spcAft>
            </a:pPr>
            <a:r>
              <a:rPr lang="en-US" dirty="0"/>
              <a:t>ASC that renders one or more incapable continue to be AHC</a:t>
            </a:r>
          </a:p>
          <a:p>
            <a:pPr lvl="1">
              <a:spcAft>
                <a:spcPts val="600"/>
              </a:spcAft>
            </a:pPr>
            <a:r>
              <a:rPr lang="en-US" dirty="0"/>
              <a:t>Outpatient surgical departments   </a:t>
            </a:r>
          </a:p>
          <a:p>
            <a:pPr lvl="0">
              <a:spcAft>
                <a:spcPts val="600"/>
              </a:spcAft>
            </a:pPr>
            <a:r>
              <a:rPr lang="en-US" dirty="0"/>
              <a:t>Hospitals may install ABHR provided the installation adequately protects against inappropriate access  </a:t>
            </a:r>
          </a:p>
          <a:p>
            <a:pPr lvl="0">
              <a:spcAft>
                <a:spcPts val="600"/>
              </a:spcAft>
            </a:pPr>
            <a:r>
              <a:rPr lang="en-US" dirty="0"/>
              <a:t>Required sprinkler protection of all high rises (</a:t>
            </a:r>
            <a:r>
              <a:rPr lang="en-US" u="sng" dirty="0"/>
              <a:t>&gt;</a:t>
            </a:r>
            <a:r>
              <a:rPr lang="en-US" dirty="0"/>
              <a:t>75 </a:t>
            </a:r>
            <a:r>
              <a:rPr lang="en-US" dirty="0" err="1"/>
              <a:t>ft</a:t>
            </a:r>
            <a:r>
              <a:rPr lang="en-US" dirty="0"/>
              <a:t>) </a:t>
            </a:r>
          </a:p>
          <a:p>
            <a:pPr lvl="0">
              <a:spcAft>
                <a:spcPts val="600"/>
              </a:spcAft>
            </a:pPr>
            <a:r>
              <a:rPr lang="en-US" dirty="0"/>
              <a:t>Includes Chapter 43, Building Rehabilitation</a:t>
            </a:r>
          </a:p>
          <a:p>
            <a:pPr lvl="0">
              <a:spcAft>
                <a:spcPts val="600"/>
              </a:spcAft>
            </a:pPr>
            <a:r>
              <a:rPr lang="en-US" dirty="0"/>
              <a:t>Exempts chapters 7, 8, 12 &amp; 13 in NFPA 99-2012 </a:t>
            </a:r>
          </a:p>
          <a:p>
            <a:pPr marL="0" lvl="0" indent="0">
              <a:buNone/>
            </a:pPr>
            <a:endParaRPr lang="en-US" sz="2400" dirty="0"/>
          </a:p>
        </p:txBody>
      </p:sp>
    </p:spTree>
    <p:extLst>
      <p:ext uri="{BB962C8B-B14F-4D97-AF65-F5344CB8AC3E}">
        <p14:creationId xmlns:p14="http://schemas.microsoft.com/office/powerpoint/2010/main" val="2651946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76" y="35622"/>
            <a:ext cx="8139237" cy="993078"/>
          </a:xfrm>
        </p:spPr>
        <p:txBody>
          <a:bodyPr/>
          <a:lstStyle/>
          <a:p>
            <a:r>
              <a:rPr lang="en-US" sz="3600" i="1" dirty="0">
                <a:solidFill>
                  <a:schemeClr val="accent2"/>
                </a:solidFill>
              </a:rPr>
              <a:t>Statement of Conditions™  </a:t>
            </a:r>
          </a:p>
        </p:txBody>
      </p:sp>
      <p:sp>
        <p:nvSpPr>
          <p:cNvPr id="4" name="Content Placeholder 3"/>
          <p:cNvSpPr>
            <a:spLocks noGrp="1"/>
          </p:cNvSpPr>
          <p:nvPr>
            <p:ph idx="1"/>
          </p:nvPr>
        </p:nvSpPr>
        <p:spPr/>
        <p:txBody>
          <a:bodyPr/>
          <a:lstStyle/>
          <a:p>
            <a:r>
              <a:rPr lang="en-US" dirty="0"/>
              <a:t>Plan For Improvement (PFI) Modifications</a:t>
            </a:r>
          </a:p>
          <a:p>
            <a:r>
              <a:rPr lang="en-US" dirty="0"/>
              <a:t>Interim Life Safety Measures (ILSM) </a:t>
            </a:r>
          </a:p>
          <a:p>
            <a:r>
              <a:rPr lang="en-US" dirty="0"/>
              <a:t>Extensions</a:t>
            </a:r>
          </a:p>
          <a:p>
            <a:r>
              <a:rPr lang="en-US" dirty="0"/>
              <a:t>Equivalency Process Modifications</a:t>
            </a:r>
          </a:p>
          <a:p>
            <a:pPr marL="0" indent="0">
              <a:buNone/>
            </a:pPr>
            <a:endParaRPr lang="en-US" dirty="0"/>
          </a:p>
        </p:txBody>
      </p:sp>
    </p:spTree>
    <p:extLst>
      <p:ext uri="{BB962C8B-B14F-4D97-AF65-F5344CB8AC3E}">
        <p14:creationId xmlns:p14="http://schemas.microsoft.com/office/powerpoint/2010/main" val="274607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6" y="35622"/>
            <a:ext cx="8429627" cy="993078"/>
          </a:xfrm>
        </p:spPr>
        <p:txBody>
          <a:bodyPr/>
          <a:lstStyle/>
          <a:p>
            <a:r>
              <a:rPr lang="en-US" sz="3200" i="1" dirty="0">
                <a:solidFill>
                  <a:schemeClr val="accent6"/>
                </a:solidFill>
              </a:rPr>
              <a:t>Impact of §488.28(d)  Plan For Improvement (PFI) </a:t>
            </a:r>
          </a:p>
        </p:txBody>
      </p:sp>
      <p:sp>
        <p:nvSpPr>
          <p:cNvPr id="3" name="Content Placeholder 2"/>
          <p:cNvSpPr>
            <a:spLocks noGrp="1"/>
          </p:cNvSpPr>
          <p:nvPr>
            <p:ph idx="1"/>
          </p:nvPr>
        </p:nvSpPr>
        <p:spPr/>
        <p:txBody>
          <a:bodyPr/>
          <a:lstStyle/>
          <a:p>
            <a:r>
              <a:rPr lang="en-US" dirty="0"/>
              <a:t>The PFI Process is now an optional management program made available to the accredited organizations </a:t>
            </a:r>
          </a:p>
          <a:p>
            <a:r>
              <a:rPr lang="en-US" dirty="0"/>
              <a:t>All PFIs are no longer reviewed as part of survey</a:t>
            </a:r>
          </a:p>
          <a:p>
            <a:r>
              <a:rPr lang="en-US" dirty="0"/>
              <a:t>All open PFIs are not considered when a Life Safety Chapter deficiency is identified</a:t>
            </a:r>
          </a:p>
          <a:p>
            <a:pPr lvl="1"/>
            <a:r>
              <a:rPr lang="en-US" b="1" i="1" dirty="0">
                <a:solidFill>
                  <a:srgbClr val="800000"/>
                </a:solidFill>
              </a:rPr>
              <a:t>See it, Cite it </a:t>
            </a:r>
            <a:r>
              <a:rPr lang="en-US" dirty="0"/>
              <a:t>survey methodology </a:t>
            </a:r>
          </a:p>
          <a:p>
            <a:r>
              <a:rPr lang="en-US" dirty="0"/>
              <a:t>The Open PFIs are not imported into the Final Report</a:t>
            </a:r>
          </a:p>
        </p:txBody>
      </p:sp>
    </p:spTree>
    <p:extLst>
      <p:ext uri="{BB962C8B-B14F-4D97-AF65-F5344CB8AC3E}">
        <p14:creationId xmlns:p14="http://schemas.microsoft.com/office/powerpoint/2010/main" val="1351359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66" y="35622"/>
            <a:ext cx="8174748" cy="993078"/>
          </a:xfrm>
        </p:spPr>
        <p:txBody>
          <a:bodyPr/>
          <a:lstStyle/>
          <a:p>
            <a:r>
              <a:rPr lang="en-US" sz="3600" i="1" dirty="0">
                <a:solidFill>
                  <a:schemeClr val="accent6"/>
                </a:solidFill>
              </a:rPr>
              <a:t>CFR Title 42: Public Health…  §488.28(d)</a:t>
            </a:r>
          </a:p>
        </p:txBody>
      </p:sp>
      <p:sp>
        <p:nvSpPr>
          <p:cNvPr id="3" name="Content Placeholder 2"/>
          <p:cNvSpPr>
            <a:spLocks noGrp="1"/>
          </p:cNvSpPr>
          <p:nvPr>
            <p:ph idx="1"/>
          </p:nvPr>
        </p:nvSpPr>
        <p:spPr/>
        <p:txBody>
          <a:bodyPr/>
          <a:lstStyle/>
          <a:p>
            <a:r>
              <a:rPr lang="en-US" i="1" dirty="0">
                <a:solidFill>
                  <a:schemeClr val="accent6"/>
                </a:solidFill>
              </a:rPr>
              <a:t>Ordinarily a provider or supplier is expected to take the steps needed to achieve compliance within 60-days of being notified of the deficiencies</a:t>
            </a:r>
            <a:r>
              <a:rPr lang="en-US" dirty="0"/>
              <a:t>, but the State survey agency may recommend that additional time be granted by the Secretary in individual situations, if in its judgment, it is not reasonable to expect compliance within 60-days, for example, a facility must obtain the approval of its governing body, or engage in competitive bidding </a:t>
            </a:r>
          </a:p>
        </p:txBody>
      </p:sp>
    </p:spTree>
    <p:extLst>
      <p:ext uri="{BB962C8B-B14F-4D97-AF65-F5344CB8AC3E}">
        <p14:creationId xmlns:p14="http://schemas.microsoft.com/office/powerpoint/2010/main" val="855469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932" y="35622"/>
            <a:ext cx="8121482" cy="993078"/>
          </a:xfrm>
        </p:spPr>
        <p:txBody>
          <a:bodyPr/>
          <a:lstStyle/>
          <a:p>
            <a:r>
              <a:rPr lang="en-US" sz="3600" i="1" dirty="0">
                <a:solidFill>
                  <a:schemeClr val="accent2"/>
                </a:solidFill>
              </a:rPr>
              <a:t>Survey-related Deficiencies: Process</a:t>
            </a:r>
          </a:p>
        </p:txBody>
      </p:sp>
      <p:sp>
        <p:nvSpPr>
          <p:cNvPr id="3" name="Content Placeholder 2"/>
          <p:cNvSpPr>
            <a:spLocks noGrp="1"/>
          </p:cNvSpPr>
          <p:nvPr>
            <p:ph idx="1"/>
          </p:nvPr>
        </p:nvSpPr>
        <p:spPr>
          <a:xfrm>
            <a:off x="612203" y="1187760"/>
            <a:ext cx="8284909" cy="5185607"/>
          </a:xfrm>
        </p:spPr>
        <p:txBody>
          <a:bodyPr/>
          <a:lstStyle/>
          <a:p>
            <a:pPr>
              <a:spcAft>
                <a:spcPts val="600"/>
              </a:spcAft>
            </a:pPr>
            <a:r>
              <a:rPr lang="en-US" dirty="0"/>
              <a:t>All survey-related deficiencies are cited as RFIs </a:t>
            </a:r>
          </a:p>
          <a:p>
            <a:pPr>
              <a:spcAft>
                <a:spcPts val="600"/>
              </a:spcAft>
            </a:pPr>
            <a:r>
              <a:rPr lang="en-US" dirty="0"/>
              <a:t>All survey-related deficiencies are to be corrected within 60-days from the end of survey</a:t>
            </a:r>
          </a:p>
          <a:p>
            <a:pPr>
              <a:lnSpc>
                <a:spcPts val="3000"/>
              </a:lnSpc>
              <a:spcAft>
                <a:spcPts val="600"/>
              </a:spcAft>
            </a:pPr>
            <a:r>
              <a:rPr lang="en-US" dirty="0"/>
              <a:t>For those survey related deficiencies that may take greater than 60 days the organization will need to create a SPFI within </a:t>
            </a:r>
            <a:r>
              <a:rPr lang="en-US" b="1" dirty="0">
                <a:solidFill>
                  <a:srgbClr val="800000"/>
                </a:solidFill>
              </a:rPr>
              <a:t>30</a:t>
            </a:r>
            <a:r>
              <a:rPr lang="en-US" dirty="0"/>
              <a:t> days</a:t>
            </a:r>
          </a:p>
          <a:p>
            <a:pPr lvl="1">
              <a:spcAft>
                <a:spcPts val="600"/>
              </a:spcAft>
            </a:pPr>
            <a:r>
              <a:rPr lang="en-US" sz="2800" dirty="0"/>
              <a:t>This initiates the Time Limited Waiver request process</a:t>
            </a:r>
          </a:p>
          <a:p>
            <a:pPr>
              <a:lnSpc>
                <a:spcPts val="3000"/>
              </a:lnSpc>
              <a:spcAft>
                <a:spcPts val="600"/>
              </a:spcAft>
            </a:pPr>
            <a:r>
              <a:rPr lang="en-US" dirty="0"/>
              <a:t>Failure to complete the TLW on time will result in an AFS action</a:t>
            </a:r>
          </a:p>
          <a:p>
            <a:pPr>
              <a:spcAft>
                <a:spcPts val="0"/>
              </a:spcAft>
            </a:pPr>
            <a:endParaRPr lang="en-US" sz="2400" dirty="0"/>
          </a:p>
        </p:txBody>
      </p:sp>
    </p:spTree>
    <p:extLst>
      <p:ext uri="{BB962C8B-B14F-4D97-AF65-F5344CB8AC3E}">
        <p14:creationId xmlns:p14="http://schemas.microsoft.com/office/powerpoint/2010/main" val="2569892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52" y="0"/>
            <a:ext cx="8112604" cy="993078"/>
          </a:xfrm>
        </p:spPr>
        <p:txBody>
          <a:bodyPr/>
          <a:lstStyle/>
          <a:p>
            <a:r>
              <a:rPr lang="en-US" i="1" dirty="0">
                <a:solidFill>
                  <a:schemeClr val="accent2"/>
                </a:solidFill>
              </a:rPr>
              <a:t>Time-Limited Waiver (TLW) </a:t>
            </a:r>
          </a:p>
        </p:txBody>
      </p:sp>
      <p:sp>
        <p:nvSpPr>
          <p:cNvPr id="3" name="Content Placeholder 2"/>
          <p:cNvSpPr>
            <a:spLocks noGrp="1"/>
          </p:cNvSpPr>
          <p:nvPr>
            <p:ph idx="1"/>
          </p:nvPr>
        </p:nvSpPr>
        <p:spPr>
          <a:xfrm>
            <a:off x="886968" y="993078"/>
            <a:ext cx="7909560" cy="5362002"/>
          </a:xfrm>
        </p:spPr>
        <p:txBody>
          <a:bodyPr/>
          <a:lstStyle/>
          <a:p>
            <a:pPr marL="0" indent="0">
              <a:spcAft>
                <a:spcPts val="0"/>
              </a:spcAft>
              <a:buNone/>
            </a:pPr>
            <a:r>
              <a:rPr lang="en-US" sz="2600" dirty="0"/>
              <a:t>If additional time is required the organization must submit a Time Limited Waiver </a:t>
            </a:r>
          </a:p>
          <a:p>
            <a:pPr lvl="1">
              <a:spcAft>
                <a:spcPts val="0"/>
              </a:spcAft>
            </a:pPr>
            <a:r>
              <a:rPr lang="en-US" sz="2600" dirty="0"/>
              <a:t>This is managed in Salesforce, and a notification is sent to the organization affirming the TLW request submittal</a:t>
            </a:r>
          </a:p>
          <a:p>
            <a:pPr lvl="1">
              <a:spcAft>
                <a:spcPts val="0"/>
              </a:spcAft>
            </a:pPr>
            <a:r>
              <a:rPr lang="en-US" sz="2600" dirty="0"/>
              <a:t>A second email is sent from the Department of Engineering accepting the application and forwarding it to CMS</a:t>
            </a:r>
          </a:p>
          <a:p>
            <a:pPr lvl="2">
              <a:spcAft>
                <a:spcPts val="0"/>
              </a:spcAft>
            </a:pPr>
            <a:r>
              <a:rPr lang="en-US" sz="2600" dirty="0"/>
              <a:t>This second notification will be used if a MEDDEF or ESC review occurs as Evidence of Compliance (ESC)</a:t>
            </a:r>
          </a:p>
          <a:p>
            <a:pPr lvl="1">
              <a:spcAft>
                <a:spcPts val="0"/>
              </a:spcAft>
            </a:pPr>
            <a:r>
              <a:rPr lang="en-US" sz="2600" dirty="0"/>
              <a:t>A final decision will be emailed and the SOC SPFI will be modified </a:t>
            </a:r>
          </a:p>
        </p:txBody>
      </p:sp>
    </p:spTree>
    <p:extLst>
      <p:ext uri="{BB962C8B-B14F-4D97-AF65-F5344CB8AC3E}">
        <p14:creationId xmlns:p14="http://schemas.microsoft.com/office/powerpoint/2010/main" val="4115164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54" y="35622"/>
            <a:ext cx="8130360" cy="993078"/>
          </a:xfrm>
        </p:spPr>
        <p:txBody>
          <a:bodyPr/>
          <a:lstStyle/>
          <a:p>
            <a:r>
              <a:rPr lang="en-US" sz="3600" i="1" dirty="0">
                <a:solidFill>
                  <a:schemeClr val="accent2"/>
                </a:solidFill>
              </a:rPr>
              <a:t>Time Limited Waiver (TLW) </a:t>
            </a:r>
          </a:p>
        </p:txBody>
      </p:sp>
      <p:sp>
        <p:nvSpPr>
          <p:cNvPr id="3" name="Content Placeholder 2"/>
          <p:cNvSpPr>
            <a:spLocks noGrp="1"/>
          </p:cNvSpPr>
          <p:nvPr>
            <p:ph idx="1"/>
          </p:nvPr>
        </p:nvSpPr>
        <p:spPr>
          <a:xfrm>
            <a:off x="685355" y="1165860"/>
            <a:ext cx="8092885" cy="5271516"/>
          </a:xfrm>
        </p:spPr>
        <p:txBody>
          <a:bodyPr/>
          <a:lstStyle/>
          <a:p>
            <a:pPr>
              <a:lnSpc>
                <a:spcPts val="2700"/>
              </a:lnSpc>
              <a:spcAft>
                <a:spcPts val="0"/>
              </a:spcAft>
            </a:pPr>
            <a:r>
              <a:rPr lang="en-US" sz="2400" i="1" dirty="0">
                <a:solidFill>
                  <a:schemeClr val="accent2"/>
                </a:solidFill>
              </a:rPr>
              <a:t>Organizations that </a:t>
            </a:r>
            <a:r>
              <a:rPr lang="en-US" sz="2400" i="1" u="sng" dirty="0">
                <a:solidFill>
                  <a:srgbClr val="800000"/>
                </a:solidFill>
              </a:rPr>
              <a:t>DO NOT</a:t>
            </a:r>
            <a:r>
              <a:rPr lang="en-US" sz="2400" i="1" dirty="0">
                <a:solidFill>
                  <a:srgbClr val="800000"/>
                </a:solidFill>
              </a:rPr>
              <a:t> </a:t>
            </a:r>
            <a:r>
              <a:rPr lang="en-US" sz="2400" i="1" dirty="0">
                <a:solidFill>
                  <a:schemeClr val="accent2"/>
                </a:solidFill>
              </a:rPr>
              <a:t>use Joint Commission accreditation for deemed status purposes:</a:t>
            </a:r>
          </a:p>
          <a:p>
            <a:pPr lvl="1">
              <a:spcAft>
                <a:spcPts val="0"/>
              </a:spcAft>
            </a:pPr>
            <a:r>
              <a:rPr lang="en-US" sz="2400" dirty="0"/>
              <a:t>Create a Survey-related Plan For Improvement (SPFI)</a:t>
            </a:r>
          </a:p>
          <a:p>
            <a:pPr lvl="1">
              <a:spcAft>
                <a:spcPts val="0"/>
              </a:spcAft>
            </a:pPr>
            <a:r>
              <a:rPr lang="en-US" sz="2400" dirty="0"/>
              <a:t>Enter the requested date in the Scheduled Completion Date field</a:t>
            </a:r>
          </a:p>
          <a:p>
            <a:pPr lvl="1">
              <a:spcAft>
                <a:spcPts val="0"/>
              </a:spcAft>
            </a:pPr>
            <a:r>
              <a:rPr lang="en-US" sz="2400" dirty="0"/>
              <a:t>When prompted, complete the Time Limited Waiver form</a:t>
            </a:r>
          </a:p>
          <a:p>
            <a:pPr lvl="1">
              <a:spcAft>
                <a:spcPts val="0"/>
              </a:spcAft>
            </a:pPr>
            <a:r>
              <a:rPr lang="en-US" sz="2400" dirty="0"/>
              <a:t>Submit to the Joint Commission</a:t>
            </a:r>
          </a:p>
          <a:p>
            <a:pPr lvl="1">
              <a:spcAft>
                <a:spcPts val="0"/>
              </a:spcAft>
            </a:pPr>
            <a:r>
              <a:rPr lang="en-US" sz="2400" dirty="0"/>
              <a:t>The Joint Commission will review the request</a:t>
            </a:r>
          </a:p>
          <a:p>
            <a:pPr lvl="1">
              <a:spcAft>
                <a:spcPts val="0"/>
              </a:spcAft>
            </a:pPr>
            <a:r>
              <a:rPr lang="en-US" sz="2400" dirty="0"/>
              <a:t>Once the decision has been made the Department of Engineering enters the organization SPFI and accepts the new date</a:t>
            </a:r>
          </a:p>
          <a:p>
            <a:pPr lvl="1">
              <a:spcAft>
                <a:spcPts val="0"/>
              </a:spcAft>
            </a:pPr>
            <a:r>
              <a:rPr lang="en-US" sz="2400" dirty="0"/>
              <a:t>After the Department of Engineering modifies the SPFI they will annotate the History Audit Trail </a:t>
            </a:r>
          </a:p>
          <a:p>
            <a:pPr lvl="1"/>
            <a:endParaRPr lang="en-US" sz="2400" dirty="0"/>
          </a:p>
        </p:txBody>
      </p:sp>
    </p:spTree>
    <p:extLst>
      <p:ext uri="{BB962C8B-B14F-4D97-AF65-F5344CB8AC3E}">
        <p14:creationId xmlns:p14="http://schemas.microsoft.com/office/powerpoint/2010/main" val="2622915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54" y="35622"/>
            <a:ext cx="8130360" cy="993078"/>
          </a:xfrm>
        </p:spPr>
        <p:txBody>
          <a:bodyPr/>
          <a:lstStyle/>
          <a:p>
            <a:r>
              <a:rPr lang="en-US" sz="3600" i="1" dirty="0">
                <a:solidFill>
                  <a:schemeClr val="accent2"/>
                </a:solidFill>
              </a:rPr>
              <a:t>Impact of §488.28(d): Summary</a:t>
            </a:r>
          </a:p>
        </p:txBody>
      </p:sp>
      <p:sp>
        <p:nvSpPr>
          <p:cNvPr id="3" name="Content Placeholder 2"/>
          <p:cNvSpPr>
            <a:spLocks noGrp="1"/>
          </p:cNvSpPr>
          <p:nvPr>
            <p:ph idx="1"/>
          </p:nvPr>
        </p:nvSpPr>
        <p:spPr>
          <a:xfrm>
            <a:off x="712787" y="1170005"/>
            <a:ext cx="8212138" cy="4847164"/>
          </a:xfrm>
        </p:spPr>
        <p:txBody>
          <a:bodyPr/>
          <a:lstStyle/>
          <a:p>
            <a:r>
              <a:rPr lang="en-US" sz="2200" dirty="0"/>
              <a:t>The requested Scheduled Completion Date is a “not to exceed” date</a:t>
            </a:r>
          </a:p>
          <a:p>
            <a:r>
              <a:rPr lang="en-US" sz="2200" dirty="0"/>
              <a:t>The Open PFI section of the Final Report has been removed</a:t>
            </a:r>
          </a:p>
          <a:p>
            <a:pPr>
              <a:spcAft>
                <a:spcPts val="600"/>
              </a:spcAft>
            </a:pPr>
            <a:r>
              <a:rPr lang="en-US" sz="2200" dirty="0"/>
              <a:t>The surveyor will no longer review and accept open PFIs</a:t>
            </a:r>
          </a:p>
          <a:p>
            <a:pPr lvl="1"/>
            <a:r>
              <a:rPr lang="en-US" sz="2200" dirty="0"/>
              <a:t>The PFI component becomes a management program for the organization to use without survey involvement</a:t>
            </a:r>
          </a:p>
          <a:p>
            <a:pPr>
              <a:spcAft>
                <a:spcPts val="600"/>
              </a:spcAft>
            </a:pPr>
            <a:r>
              <a:rPr lang="en-US" sz="2200" dirty="0"/>
              <a:t>The surveyor will be provided with a quick-link that will extract only the following:</a:t>
            </a:r>
          </a:p>
          <a:p>
            <a:pPr lvl="1">
              <a:spcAft>
                <a:spcPts val="600"/>
              </a:spcAft>
            </a:pPr>
            <a:r>
              <a:rPr lang="en-US" sz="2200" dirty="0"/>
              <a:t>Statement of Conditions Home Page </a:t>
            </a:r>
          </a:p>
          <a:p>
            <a:pPr lvl="1">
              <a:spcAft>
                <a:spcPts val="600"/>
              </a:spcAft>
            </a:pPr>
            <a:r>
              <a:rPr lang="en-US" sz="2200" dirty="0"/>
              <a:t>Basic Building Information (BBI)</a:t>
            </a:r>
          </a:p>
          <a:p>
            <a:pPr lvl="1">
              <a:spcAft>
                <a:spcPts val="600"/>
              </a:spcAft>
            </a:pPr>
            <a:r>
              <a:rPr lang="en-US" sz="2200" dirty="0"/>
              <a:t>History Audit Trail </a:t>
            </a:r>
          </a:p>
          <a:p>
            <a:pPr lvl="1">
              <a:spcAft>
                <a:spcPts val="600"/>
              </a:spcAft>
            </a:pPr>
            <a:r>
              <a:rPr lang="en-US" sz="2200" dirty="0"/>
              <a:t>Other relevant information</a:t>
            </a:r>
          </a:p>
          <a:p>
            <a:pPr lvl="1"/>
            <a:endParaRPr lang="en-US" sz="2000" dirty="0"/>
          </a:p>
        </p:txBody>
      </p:sp>
    </p:spTree>
    <p:extLst>
      <p:ext uri="{BB962C8B-B14F-4D97-AF65-F5344CB8AC3E}">
        <p14:creationId xmlns:p14="http://schemas.microsoft.com/office/powerpoint/2010/main" val="4120138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7563" y="1670050"/>
            <a:ext cx="7488238" cy="1143000"/>
          </a:xfrm>
        </p:spPr>
        <p:txBody>
          <a:bodyPr/>
          <a:lstStyle/>
          <a:p>
            <a:pPr algn="ctr"/>
            <a:r>
              <a:rPr lang="en-US" sz="4800" b="1" dirty="0">
                <a:solidFill>
                  <a:srgbClr val="002060"/>
                </a:solidFill>
              </a:rPr>
              <a:t>Interim Life Safety Measures </a:t>
            </a:r>
          </a:p>
        </p:txBody>
      </p:sp>
      <p:sp>
        <p:nvSpPr>
          <p:cNvPr id="5" name="Subtitle 4"/>
          <p:cNvSpPr>
            <a:spLocks noGrp="1"/>
          </p:cNvSpPr>
          <p:nvPr>
            <p:ph type="subTitle" idx="1"/>
          </p:nvPr>
        </p:nvSpPr>
        <p:spPr>
          <a:xfrm>
            <a:off x="817563" y="2489200"/>
            <a:ext cx="7488237" cy="1752600"/>
          </a:xfrm>
        </p:spPr>
        <p:txBody>
          <a:bodyPr/>
          <a:lstStyle/>
          <a:p>
            <a:pPr marL="457200" indent="-336550">
              <a:buFont typeface="Wingdings" panose="05000000000000000000" pitchFamily="2" charset="2"/>
              <a:buChar char="§"/>
            </a:pPr>
            <a:r>
              <a:rPr lang="en-US" dirty="0"/>
              <a:t>Standards Change</a:t>
            </a:r>
          </a:p>
          <a:p>
            <a:pPr marL="457200" indent="-336550">
              <a:buFont typeface="Wingdings" panose="05000000000000000000" pitchFamily="2" charset="2"/>
              <a:buChar char="§"/>
            </a:pPr>
            <a:r>
              <a:rPr lang="en-US" dirty="0"/>
              <a:t>Inclusion in the SPFI Process</a:t>
            </a:r>
          </a:p>
          <a:p>
            <a:pPr marL="457200" indent="-336550">
              <a:buFont typeface="Wingdings" panose="05000000000000000000" pitchFamily="2" charset="2"/>
              <a:buChar char="§"/>
            </a:pPr>
            <a:r>
              <a:rPr lang="en-US" dirty="0"/>
              <a:t>Inclusion in the Survey Process</a:t>
            </a:r>
          </a:p>
        </p:txBody>
      </p:sp>
    </p:spTree>
    <p:extLst>
      <p:ext uri="{BB962C8B-B14F-4D97-AF65-F5344CB8AC3E}">
        <p14:creationId xmlns:p14="http://schemas.microsoft.com/office/powerpoint/2010/main" val="55700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997" y="146270"/>
            <a:ext cx="7898012" cy="871537"/>
          </a:xfrm>
        </p:spPr>
        <p:txBody>
          <a:bodyPr/>
          <a:lstStyle/>
          <a:p>
            <a:pPr>
              <a:defRPr/>
            </a:pPr>
            <a:r>
              <a:rPr lang="en-US" sz="3600" dirty="0">
                <a:solidFill>
                  <a:schemeClr val="tx1"/>
                </a:solidFill>
              </a:rPr>
              <a:t>Ligature Risks – Psychiatric Settings</a:t>
            </a:r>
            <a:endParaRPr lang="en-US" sz="3600" b="1" dirty="0">
              <a:solidFill>
                <a:schemeClr val="tx1"/>
              </a:solidFill>
            </a:endParaRPr>
          </a:p>
        </p:txBody>
      </p:sp>
      <p:sp>
        <p:nvSpPr>
          <p:cNvPr id="18435" name="Content Placeholder 3"/>
          <p:cNvSpPr>
            <a:spLocks noGrp="1"/>
          </p:cNvSpPr>
          <p:nvPr>
            <p:ph idx="1"/>
          </p:nvPr>
        </p:nvSpPr>
        <p:spPr>
          <a:xfrm>
            <a:off x="1006997" y="1017807"/>
            <a:ext cx="7670278" cy="5318125"/>
          </a:xfrm>
        </p:spPr>
        <p:txBody>
          <a:bodyPr/>
          <a:lstStyle/>
          <a:p>
            <a:r>
              <a:rPr lang="en-US" dirty="0"/>
              <a:t>Further evaluation</a:t>
            </a:r>
          </a:p>
          <a:p>
            <a:pPr lvl="1"/>
            <a:r>
              <a:rPr lang="en-US" dirty="0"/>
              <a:t>Plans and policies on mitigation of harm posed by risks while removal occurs </a:t>
            </a:r>
          </a:p>
          <a:p>
            <a:pPr lvl="1"/>
            <a:r>
              <a:rPr lang="en-US" dirty="0"/>
              <a:t>Adequacy of staffing patterns to the mitigation plans </a:t>
            </a:r>
          </a:p>
          <a:p>
            <a:pPr lvl="1"/>
            <a:r>
              <a:rPr lang="en-US" dirty="0"/>
              <a:t>The patient suicide risk assessment process </a:t>
            </a:r>
          </a:p>
        </p:txBody>
      </p:sp>
      <p:sp>
        <p:nvSpPr>
          <p:cNvPr id="5" name="TextBox 4"/>
          <p:cNvSpPr txBox="1"/>
          <p:nvPr/>
        </p:nvSpPr>
        <p:spPr>
          <a:xfrm>
            <a:off x="2245146" y="5351319"/>
            <a:ext cx="5215528" cy="646331"/>
          </a:xfrm>
          <a:prstGeom prst="rect">
            <a:avLst/>
          </a:prstGeom>
          <a:noFill/>
        </p:spPr>
        <p:txBody>
          <a:bodyPr wrap="square" rtlCol="0">
            <a:spAutoFit/>
          </a:bodyPr>
          <a:lstStyle/>
          <a:p>
            <a:r>
              <a:rPr lang="en-US" dirty="0"/>
              <a:t>See also </a:t>
            </a:r>
            <a:r>
              <a:rPr lang="en-US" i="1" dirty="0"/>
              <a:t>Joint Commission Online, May 24, 2017</a:t>
            </a:r>
          </a:p>
          <a:p>
            <a:pPr algn="ctr"/>
            <a:r>
              <a:rPr lang="en-US" dirty="0">
                <a:hlinkClick r:id="rId3"/>
              </a:rPr>
              <a:t>www.jointcommission.org/issues</a:t>
            </a:r>
            <a:endParaRPr lang="en-US" dirty="0"/>
          </a:p>
        </p:txBody>
      </p:sp>
    </p:spTree>
    <p:extLst>
      <p:ext uri="{BB962C8B-B14F-4D97-AF65-F5344CB8AC3E}">
        <p14:creationId xmlns:p14="http://schemas.microsoft.com/office/powerpoint/2010/main" val="1101743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98" y="35622"/>
            <a:ext cx="8148115" cy="993078"/>
          </a:xfrm>
        </p:spPr>
        <p:txBody>
          <a:bodyPr/>
          <a:lstStyle/>
          <a:p>
            <a:r>
              <a:rPr lang="en-US" sz="3600" i="1" dirty="0">
                <a:solidFill>
                  <a:schemeClr val="accent2"/>
                </a:solidFill>
              </a:rPr>
              <a:t>Changes to the ILSM Process </a:t>
            </a:r>
          </a:p>
        </p:txBody>
      </p:sp>
      <p:sp>
        <p:nvSpPr>
          <p:cNvPr id="3" name="Content Placeholder 2"/>
          <p:cNvSpPr>
            <a:spLocks noGrp="1"/>
          </p:cNvSpPr>
          <p:nvPr>
            <p:ph idx="1"/>
          </p:nvPr>
        </p:nvSpPr>
        <p:spPr>
          <a:xfrm>
            <a:off x="813371" y="1028700"/>
            <a:ext cx="7964487" cy="5609844"/>
          </a:xfrm>
        </p:spPr>
        <p:txBody>
          <a:bodyPr/>
          <a:lstStyle/>
          <a:p>
            <a:pPr>
              <a:spcAft>
                <a:spcPts val="0"/>
              </a:spcAft>
            </a:pPr>
            <a:r>
              <a:rPr lang="en-US" dirty="0"/>
              <a:t>ILSM assessment occurs when a new SPFI is created</a:t>
            </a:r>
          </a:p>
          <a:p>
            <a:pPr>
              <a:spcAft>
                <a:spcPts val="0"/>
              </a:spcAft>
            </a:pPr>
            <a:r>
              <a:rPr lang="en-US" dirty="0"/>
              <a:t>There is a drop down menu that includes the 14 ILSM in LS.01.02.01 (EP’s 2 – 15)</a:t>
            </a:r>
          </a:p>
          <a:p>
            <a:pPr>
              <a:spcAft>
                <a:spcPts val="0"/>
              </a:spcAft>
            </a:pPr>
            <a:r>
              <a:rPr lang="en-US" dirty="0"/>
              <a:t>The selected ILSM appear in the SPFI</a:t>
            </a:r>
          </a:p>
          <a:p>
            <a:pPr>
              <a:spcAft>
                <a:spcPts val="0"/>
              </a:spcAft>
            </a:pPr>
            <a:r>
              <a:rPr lang="en-US" dirty="0"/>
              <a:t>EC deficiencies may require ILSM (as needed) </a:t>
            </a:r>
          </a:p>
          <a:p>
            <a:pPr>
              <a:spcAft>
                <a:spcPts val="0"/>
              </a:spcAft>
            </a:pPr>
            <a:r>
              <a:rPr lang="en-US" u="sng" dirty="0"/>
              <a:t>Survey process</a:t>
            </a:r>
            <a:r>
              <a:rPr lang="en-US" dirty="0"/>
              <a:t>: </a:t>
            </a:r>
          </a:p>
          <a:p>
            <a:pPr lvl="1">
              <a:spcAft>
                <a:spcPts val="0"/>
              </a:spcAft>
            </a:pPr>
            <a:r>
              <a:rPr lang="en-US" dirty="0"/>
              <a:t>When a deficiency is discovered the surveyor will discuss which ILSM the organization will implement</a:t>
            </a:r>
          </a:p>
          <a:p>
            <a:pPr lvl="1">
              <a:spcAft>
                <a:spcPts val="0"/>
              </a:spcAft>
            </a:pPr>
            <a:r>
              <a:rPr lang="en-US" dirty="0"/>
              <a:t>The identified ILSM are included in the Requirement for Improvement (RFI) </a:t>
            </a:r>
          </a:p>
        </p:txBody>
      </p:sp>
    </p:spTree>
    <p:extLst>
      <p:ext uri="{BB962C8B-B14F-4D97-AF65-F5344CB8AC3E}">
        <p14:creationId xmlns:p14="http://schemas.microsoft.com/office/powerpoint/2010/main" val="2329058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686" y="35622"/>
            <a:ext cx="8103727" cy="993078"/>
          </a:xfrm>
        </p:spPr>
        <p:txBody>
          <a:bodyPr/>
          <a:lstStyle/>
          <a:p>
            <a:r>
              <a:rPr lang="en-US" sz="3600" i="1" dirty="0">
                <a:solidFill>
                  <a:schemeClr val="accent2"/>
                </a:solidFill>
              </a:rPr>
              <a:t>Creating a New SPFI With ILSM Assessment</a:t>
            </a:r>
          </a:p>
        </p:txBody>
      </p:sp>
      <p:pic>
        <p:nvPicPr>
          <p:cNvPr id="4" name="Picture 3"/>
          <p:cNvPicPr/>
          <p:nvPr/>
        </p:nvPicPr>
        <p:blipFill rotWithShape="1">
          <a:blip r:embed="rId2"/>
          <a:srcRect l="70284" t="35799" r="17414" b="19210"/>
          <a:stretch/>
        </p:blipFill>
        <p:spPr bwMode="auto">
          <a:xfrm>
            <a:off x="1651552" y="876729"/>
            <a:ext cx="6069496" cy="5685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1332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44183"/>
            <a:ext cx="7477125" cy="1742018"/>
          </a:xfrm>
        </p:spPr>
        <p:txBody>
          <a:bodyPr/>
          <a:lstStyle/>
          <a:p>
            <a:pPr algn="ctr"/>
            <a:r>
              <a:rPr lang="en-US" sz="6000" b="1" dirty="0">
                <a:solidFill>
                  <a:srgbClr val="002060"/>
                </a:solidFill>
              </a:rPr>
              <a:t>Extensions</a:t>
            </a:r>
          </a:p>
        </p:txBody>
      </p:sp>
      <p:sp>
        <p:nvSpPr>
          <p:cNvPr id="3" name="Oval 2"/>
          <p:cNvSpPr/>
          <p:nvPr/>
        </p:nvSpPr>
        <p:spPr>
          <a:xfrm>
            <a:off x="2634029" y="1504950"/>
            <a:ext cx="3795345" cy="2990850"/>
          </a:xfrm>
          <a:prstGeom prst="ellipse">
            <a:avLst/>
          </a:prstGeom>
          <a:noFill/>
          <a:ln w="76200">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 name="Straight Connector 4"/>
          <p:cNvCxnSpPr/>
          <p:nvPr/>
        </p:nvCxnSpPr>
        <p:spPr>
          <a:xfrm>
            <a:off x="3106411" y="1120155"/>
            <a:ext cx="2660079" cy="3897297"/>
          </a:xfrm>
          <a:prstGeom prst="line">
            <a:avLst/>
          </a:prstGeom>
          <a:ln w="76200">
            <a:solidFill>
              <a:srgbClr val="7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647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04" y="1966614"/>
            <a:ext cx="7500552" cy="1143000"/>
          </a:xfrm>
        </p:spPr>
        <p:txBody>
          <a:bodyPr/>
          <a:lstStyle/>
          <a:p>
            <a:pPr algn="ctr"/>
            <a:r>
              <a:rPr lang="en-US" sz="5400" i="1" cap="all" dirty="0">
                <a:solidFill>
                  <a:schemeClr val="accent2"/>
                </a:solidFill>
              </a:rPr>
              <a:t>Extensions</a:t>
            </a:r>
          </a:p>
        </p:txBody>
      </p:sp>
      <p:sp>
        <p:nvSpPr>
          <p:cNvPr id="3" name="Content Placeholder 2"/>
          <p:cNvSpPr>
            <a:spLocks noGrp="1"/>
          </p:cNvSpPr>
          <p:nvPr>
            <p:ph type="subTitle" idx="1"/>
          </p:nvPr>
        </p:nvSpPr>
        <p:spPr>
          <a:xfrm>
            <a:off x="841503" y="2984500"/>
            <a:ext cx="7486953" cy="1752600"/>
          </a:xfrm>
        </p:spPr>
        <p:txBody>
          <a:bodyPr/>
          <a:lstStyle/>
          <a:p>
            <a:r>
              <a:rPr lang="en-US" sz="4400" b="1" dirty="0">
                <a:solidFill>
                  <a:srgbClr val="990033"/>
                </a:solidFill>
              </a:rPr>
              <a:t>Extensions are no longer granted</a:t>
            </a:r>
          </a:p>
        </p:txBody>
      </p:sp>
    </p:spTree>
    <p:extLst>
      <p:ext uri="{BB962C8B-B14F-4D97-AF65-F5344CB8AC3E}">
        <p14:creationId xmlns:p14="http://schemas.microsoft.com/office/powerpoint/2010/main" val="2373191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626" y="1670050"/>
            <a:ext cx="7505700" cy="1143000"/>
          </a:xfrm>
        </p:spPr>
        <p:txBody>
          <a:bodyPr/>
          <a:lstStyle/>
          <a:p>
            <a:pPr algn="ctr"/>
            <a:r>
              <a:rPr lang="en-US" sz="5400" i="1" dirty="0">
                <a:solidFill>
                  <a:schemeClr val="accent6"/>
                </a:solidFill>
              </a:rPr>
              <a:t>Equivalencies:</a:t>
            </a:r>
            <a:endParaRPr lang="en-US" sz="4400" i="1" dirty="0">
              <a:solidFill>
                <a:srgbClr val="990033"/>
              </a:solidFill>
            </a:endParaRPr>
          </a:p>
        </p:txBody>
      </p:sp>
      <p:sp>
        <p:nvSpPr>
          <p:cNvPr id="3" name="Subtitle 2"/>
          <p:cNvSpPr>
            <a:spLocks noGrp="1"/>
          </p:cNvSpPr>
          <p:nvPr>
            <p:ph type="subTitle" idx="1"/>
          </p:nvPr>
        </p:nvSpPr>
        <p:spPr>
          <a:xfrm>
            <a:off x="809627" y="2470150"/>
            <a:ext cx="7505700" cy="1752600"/>
          </a:xfrm>
        </p:spPr>
        <p:txBody>
          <a:bodyPr/>
          <a:lstStyle/>
          <a:p>
            <a:r>
              <a:rPr lang="en-US" b="1" i="1" dirty="0">
                <a:solidFill>
                  <a:srgbClr val="990033"/>
                </a:solidFill>
              </a:rPr>
              <a:t>Only Survey-related </a:t>
            </a:r>
            <a:br>
              <a:rPr lang="en-US" b="1" i="1" dirty="0">
                <a:solidFill>
                  <a:srgbClr val="990033"/>
                </a:solidFill>
              </a:rPr>
            </a:br>
            <a:r>
              <a:rPr lang="en-US" b="1" i="1" dirty="0">
                <a:solidFill>
                  <a:srgbClr val="990033"/>
                </a:solidFill>
              </a:rPr>
              <a:t>Equivalencies Will Be Processed</a:t>
            </a:r>
            <a:endParaRPr lang="en-US" i="1" dirty="0"/>
          </a:p>
        </p:txBody>
      </p:sp>
    </p:spTree>
    <p:extLst>
      <p:ext uri="{BB962C8B-B14F-4D97-AF65-F5344CB8AC3E}">
        <p14:creationId xmlns:p14="http://schemas.microsoft.com/office/powerpoint/2010/main" val="2410833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544" y="35622"/>
            <a:ext cx="8165870" cy="993078"/>
          </a:xfrm>
        </p:spPr>
        <p:txBody>
          <a:bodyPr/>
          <a:lstStyle/>
          <a:p>
            <a:r>
              <a:rPr lang="en-US" sz="3600" i="1" dirty="0">
                <a:solidFill>
                  <a:schemeClr val="accent2"/>
                </a:solidFill>
              </a:rPr>
              <a:t>CMS &amp; Equivalencies </a:t>
            </a:r>
          </a:p>
        </p:txBody>
      </p:sp>
      <p:sp>
        <p:nvSpPr>
          <p:cNvPr id="3" name="Content Placeholder 2"/>
          <p:cNvSpPr>
            <a:spLocks noGrp="1"/>
          </p:cNvSpPr>
          <p:nvPr>
            <p:ph idx="1"/>
          </p:nvPr>
        </p:nvSpPr>
        <p:spPr>
          <a:xfrm>
            <a:off x="804673" y="822960"/>
            <a:ext cx="8046338" cy="5769864"/>
          </a:xfrm>
        </p:spPr>
        <p:txBody>
          <a:bodyPr/>
          <a:lstStyle/>
          <a:p>
            <a:r>
              <a:rPr lang="en-US" sz="2400" dirty="0"/>
              <a:t>Organizations that </a:t>
            </a:r>
            <a:r>
              <a:rPr lang="en-US" sz="2400" b="1" i="1" dirty="0">
                <a:solidFill>
                  <a:srgbClr val="700000"/>
                </a:solidFill>
              </a:rPr>
              <a:t>use</a:t>
            </a:r>
            <a:r>
              <a:rPr lang="en-US" sz="2400" dirty="0"/>
              <a:t> Joint Commission accreditation for deemed status purposes: </a:t>
            </a:r>
            <a:r>
              <a:rPr lang="en-US" sz="2400" b="1" i="1" dirty="0">
                <a:solidFill>
                  <a:srgbClr val="700000"/>
                </a:solidFill>
              </a:rPr>
              <a:t>Survey-related</a:t>
            </a:r>
            <a:r>
              <a:rPr lang="en-US" sz="2400" dirty="0"/>
              <a:t> equivalencies will continue to be submitted to our offices</a:t>
            </a:r>
          </a:p>
          <a:p>
            <a:pPr lvl="1"/>
            <a:r>
              <a:rPr lang="en-US" sz="2400" dirty="0"/>
              <a:t>The Engineering staff will work with the organizations until the request is acceptable</a:t>
            </a:r>
          </a:p>
          <a:p>
            <a:pPr lvl="1"/>
            <a:r>
              <a:rPr lang="en-US" sz="2400" dirty="0"/>
              <a:t>Once the equivalency is considered acceptable the Joint Commission will forward the entire request to the CMS Regional Office (RO) for final decision</a:t>
            </a:r>
          </a:p>
          <a:p>
            <a:pPr lvl="1"/>
            <a:r>
              <a:rPr lang="en-US" sz="2400" dirty="0"/>
              <a:t>The CMS RO will send a response to both the organization and Joint Commission </a:t>
            </a:r>
          </a:p>
          <a:p>
            <a:pPr lvl="2"/>
            <a:r>
              <a:rPr lang="en-US" sz="2400" dirty="0"/>
              <a:t>If approved the History Audit Trail will be updated</a:t>
            </a:r>
          </a:p>
          <a:p>
            <a:pPr lvl="2"/>
            <a:r>
              <a:rPr lang="en-US" sz="2400" dirty="0"/>
              <a:t>If denied, the organization will need to either correct the deficiency or re-submit a corrected equivalency</a:t>
            </a:r>
          </a:p>
        </p:txBody>
      </p:sp>
    </p:spTree>
    <p:extLst>
      <p:ext uri="{BB962C8B-B14F-4D97-AF65-F5344CB8AC3E}">
        <p14:creationId xmlns:p14="http://schemas.microsoft.com/office/powerpoint/2010/main" val="3193448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98" y="35622"/>
            <a:ext cx="8148115" cy="993078"/>
          </a:xfrm>
        </p:spPr>
        <p:txBody>
          <a:bodyPr/>
          <a:lstStyle/>
          <a:p>
            <a:r>
              <a:rPr lang="en-US" sz="3600" i="1" dirty="0">
                <a:solidFill>
                  <a:schemeClr val="accent2"/>
                </a:solidFill>
              </a:rPr>
              <a:t>CMS &amp; Equivalencies </a:t>
            </a:r>
          </a:p>
        </p:txBody>
      </p:sp>
      <p:sp>
        <p:nvSpPr>
          <p:cNvPr id="3" name="Content Placeholder 2"/>
          <p:cNvSpPr>
            <a:spLocks noGrp="1"/>
          </p:cNvSpPr>
          <p:nvPr>
            <p:ph idx="1"/>
          </p:nvPr>
        </p:nvSpPr>
        <p:spPr/>
        <p:txBody>
          <a:bodyPr/>
          <a:lstStyle/>
          <a:p>
            <a:r>
              <a:rPr lang="en-US" dirty="0"/>
              <a:t>Organizations that </a:t>
            </a:r>
            <a:r>
              <a:rPr lang="en-US" b="1" i="1" dirty="0">
                <a:solidFill>
                  <a:srgbClr val="700000"/>
                </a:solidFill>
              </a:rPr>
              <a:t>DO NOT </a:t>
            </a:r>
            <a:r>
              <a:rPr lang="en-US" dirty="0"/>
              <a:t>use Joint Commission accreditation for deemed status purposes: </a:t>
            </a:r>
            <a:r>
              <a:rPr lang="en-US" b="1" i="1" dirty="0">
                <a:solidFill>
                  <a:srgbClr val="700000"/>
                </a:solidFill>
              </a:rPr>
              <a:t>Survey-related</a:t>
            </a:r>
            <a:r>
              <a:rPr lang="en-US" dirty="0"/>
              <a:t> equivalencies will continue to be submitted to our offices</a:t>
            </a:r>
          </a:p>
          <a:p>
            <a:pPr lvl="1"/>
            <a:r>
              <a:rPr lang="en-US" sz="2400" dirty="0"/>
              <a:t>The Engineering staff will work with the organizations until the request is acceptable</a:t>
            </a:r>
          </a:p>
          <a:p>
            <a:pPr lvl="1"/>
            <a:r>
              <a:rPr lang="en-US" sz="2400" dirty="0"/>
              <a:t>Once the equivalency is considered acceptable the Joint Commission will respond to the organization in the History Audit Trail </a:t>
            </a:r>
          </a:p>
          <a:p>
            <a:pPr lvl="1">
              <a:buNone/>
            </a:pPr>
            <a:endParaRPr lang="en-US" dirty="0"/>
          </a:p>
        </p:txBody>
      </p:sp>
    </p:spTree>
    <p:extLst>
      <p:ext uri="{BB962C8B-B14F-4D97-AF65-F5344CB8AC3E}">
        <p14:creationId xmlns:p14="http://schemas.microsoft.com/office/powerpoint/2010/main" val="915198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44427" y="1414960"/>
            <a:ext cx="7488195" cy="1920240"/>
          </a:xfrm>
        </p:spPr>
        <p:txBody>
          <a:bodyPr>
            <a:normAutofit/>
          </a:bodyPr>
          <a:lstStyle/>
          <a:p>
            <a:pPr algn="ctr"/>
            <a:r>
              <a:rPr lang="en-US" sz="4000" i="1" cap="all" dirty="0">
                <a:solidFill>
                  <a:schemeClr val="accent2"/>
                </a:solidFill>
              </a:rPr>
              <a:t>2017</a:t>
            </a:r>
            <a:r>
              <a:rPr lang="en-US" sz="4000" cap="all" dirty="0">
                <a:solidFill>
                  <a:schemeClr val="accent2"/>
                </a:solidFill>
              </a:rPr>
              <a:t/>
            </a:r>
            <a:br>
              <a:rPr lang="en-US" sz="4000" cap="all" dirty="0">
                <a:solidFill>
                  <a:schemeClr val="accent2"/>
                </a:solidFill>
              </a:rPr>
            </a:br>
            <a:r>
              <a:rPr lang="en-US" cap="all" dirty="0">
                <a:solidFill>
                  <a:schemeClr val="accent2"/>
                </a:solidFill>
              </a:rPr>
              <a:t/>
            </a:r>
            <a:br>
              <a:rPr lang="en-US" cap="all" dirty="0">
                <a:solidFill>
                  <a:schemeClr val="accent2"/>
                </a:solidFill>
              </a:rPr>
            </a:br>
            <a:r>
              <a:rPr lang="en-US" sz="4000" cap="all" dirty="0">
                <a:solidFill>
                  <a:schemeClr val="accent2"/>
                </a:solidFill>
              </a:rPr>
              <a:t/>
            </a:r>
            <a:br>
              <a:rPr lang="en-US" sz="4000" cap="all" dirty="0">
                <a:solidFill>
                  <a:schemeClr val="accent2"/>
                </a:solidFill>
              </a:rPr>
            </a:br>
            <a:r>
              <a:rPr lang="en-US" sz="3600" dirty="0">
                <a:solidFill>
                  <a:schemeClr val="accent2"/>
                </a:solidFill>
              </a:rPr>
              <a:t>Adoption of the </a:t>
            </a:r>
            <a:endParaRPr lang="en-US" sz="3600" cap="all" dirty="0">
              <a:solidFill>
                <a:schemeClr val="accent2"/>
              </a:solidFill>
            </a:endParaRPr>
          </a:p>
        </p:txBody>
      </p:sp>
      <p:sp>
        <p:nvSpPr>
          <p:cNvPr id="5" name="Subtitle 4"/>
          <p:cNvSpPr>
            <a:spLocks noGrp="1"/>
          </p:cNvSpPr>
          <p:nvPr>
            <p:ph type="subTitle" idx="1"/>
          </p:nvPr>
        </p:nvSpPr>
        <p:spPr>
          <a:xfrm>
            <a:off x="561860" y="3362632"/>
            <a:ext cx="8053330" cy="1752600"/>
          </a:xfrm>
        </p:spPr>
        <p:txBody>
          <a:bodyPr/>
          <a:lstStyle/>
          <a:p>
            <a:pPr marL="457200" indent="-457200" algn="ctr">
              <a:buFont typeface="Wingdings" panose="05000000000000000000" pitchFamily="2" charset="2"/>
              <a:buChar char="§"/>
            </a:pPr>
            <a:r>
              <a:rPr lang="en-US" dirty="0">
                <a:solidFill>
                  <a:schemeClr val="accent2">
                    <a:lumMod val="75000"/>
                  </a:schemeClr>
                </a:solidFill>
              </a:rPr>
              <a:t>Life Safety Code (NFPA 101-2012)</a:t>
            </a:r>
          </a:p>
          <a:p>
            <a:pPr marL="457200" indent="-457200" algn="ctr">
              <a:buFont typeface="Wingdings" panose="05000000000000000000" pitchFamily="2" charset="2"/>
              <a:buChar char="§"/>
            </a:pPr>
            <a:r>
              <a:rPr lang="en-US" dirty="0">
                <a:solidFill>
                  <a:schemeClr val="accent2">
                    <a:lumMod val="75000"/>
                  </a:schemeClr>
                </a:solidFill>
              </a:rPr>
              <a:t>Health Care Facilities (NFPA 99-2012)</a:t>
            </a:r>
          </a:p>
        </p:txBody>
      </p:sp>
    </p:spTree>
    <p:extLst>
      <p:ext uri="{BB962C8B-B14F-4D97-AF65-F5344CB8AC3E}">
        <p14:creationId xmlns:p14="http://schemas.microsoft.com/office/powerpoint/2010/main" val="1094836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70" y="35622"/>
            <a:ext cx="8212544" cy="993078"/>
          </a:xfrm>
        </p:spPr>
        <p:txBody>
          <a:bodyPr>
            <a:normAutofit/>
          </a:bodyPr>
          <a:lstStyle/>
          <a:p>
            <a:r>
              <a:rPr lang="en-US" sz="3600" i="1" dirty="0">
                <a:solidFill>
                  <a:schemeClr val="accent2"/>
                </a:solidFill>
              </a:rPr>
              <a:t>Timeline for Creation of 2012 Standards – Part 1</a:t>
            </a:r>
          </a:p>
        </p:txBody>
      </p:sp>
      <p:grpSp>
        <p:nvGrpSpPr>
          <p:cNvPr id="4" name="Group 1"/>
          <p:cNvGrpSpPr>
            <a:grpSpLocks/>
          </p:cNvGrpSpPr>
          <p:nvPr/>
        </p:nvGrpSpPr>
        <p:grpSpPr bwMode="auto">
          <a:xfrm>
            <a:off x="121923" y="2326640"/>
            <a:ext cx="9022077" cy="3251200"/>
            <a:chOff x="-40" y="-17"/>
            <a:chExt cx="871" cy="223"/>
          </a:xfrm>
        </p:grpSpPr>
        <p:sp>
          <p:nvSpPr>
            <p:cNvPr id="5" name="Rectangle 36"/>
            <p:cNvSpPr>
              <a:spLocks noChangeArrowheads="1"/>
            </p:cNvSpPr>
            <p:nvPr/>
          </p:nvSpPr>
          <p:spPr bwMode="auto">
            <a:xfrm>
              <a:off x="29" y="0"/>
              <a:ext cx="732" cy="105"/>
            </a:xfrm>
            <a:prstGeom prst="rect">
              <a:avLst/>
            </a:prstGeom>
            <a:solidFill>
              <a:srgbClr val="FFFFFF"/>
            </a:solidFill>
            <a:ln w="1">
              <a:solidFill>
                <a:srgbClr val="444444"/>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35" descr="Wed 5/4/16"/>
            <p:cNvSpPr>
              <a:spLocks noChangeArrowheads="1"/>
            </p:cNvSpPr>
            <p:nvPr/>
          </p:nvSpPr>
          <p:spPr bwMode="auto">
            <a:xfrm>
              <a:off x="-40" y="-3"/>
              <a:ext cx="63"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Start</a:t>
              </a:r>
              <a:r>
                <a:rPr kumimoji="0" lang="en-US" altLang="en-US" sz="600" b="0" i="0" u="none" strike="noStrike" cap="none" normalizeH="0" baseline="0" dirty="0">
                  <a:ln>
                    <a:noFill/>
                  </a:ln>
                  <a:solidFill>
                    <a:schemeClr val="tx1"/>
                  </a:solidFill>
                  <a:effectLst/>
                </a:rPr>
                <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Wed 5/4/16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4" descr="Mon 1/9/17"/>
            <p:cNvSpPr>
              <a:spLocks noChangeArrowheads="1"/>
            </p:cNvSpPr>
            <p:nvPr/>
          </p:nvSpPr>
          <p:spPr bwMode="auto">
            <a:xfrm>
              <a:off x="767" y="-3"/>
              <a:ext cx="64"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Finish</a:t>
              </a:r>
              <a:r>
                <a:rPr kumimoji="0" lang="en-US" altLang="en-US" sz="600" b="0" i="0" u="none" strike="noStrike" cap="none" normalizeH="0" baseline="0">
                  <a:ln>
                    <a:noFill/>
                  </a:ln>
                  <a:solidFill>
                    <a:schemeClr val="tx1"/>
                  </a:solidFill>
                  <a:effectLst/>
                </a:rPr>
                <a:t/>
              </a:r>
              <a:br>
                <a:rPr kumimoji="0" lang="en-US" altLang="en-US" sz="600" b="0" i="0" u="none" strike="noStrike" cap="none" normalizeH="0" baseline="0">
                  <a:ln>
                    <a:noFill/>
                  </a:ln>
                  <a:solidFill>
                    <a:schemeClr val="tx1"/>
                  </a:solidFill>
                  <a:effectLst/>
                </a:rPr>
              </a:b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Mon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33" descr="May 11"/>
            <p:cNvSpPr>
              <a:spLocks noChangeArrowheads="1"/>
            </p:cNvSpPr>
            <p:nvPr/>
          </p:nvSpPr>
          <p:spPr bwMode="auto">
            <a:xfrm>
              <a:off x="49" y="-17"/>
              <a:ext cx="41"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May 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Freeform 32"/>
            <p:cNvSpPr>
              <a:spLocks noChangeArrowheads="1"/>
            </p:cNvSpPr>
            <p:nvPr/>
          </p:nvSpPr>
          <p:spPr bwMode="auto">
            <a:xfrm>
              <a:off x="49"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31" descr="July 1"/>
            <p:cNvSpPr>
              <a:spLocks noChangeArrowheads="1"/>
            </p:cNvSpPr>
            <p:nvPr/>
          </p:nvSpPr>
          <p:spPr bwMode="auto">
            <a:xfrm>
              <a:off x="198" y="-17"/>
              <a:ext cx="32"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July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Freeform 30"/>
            <p:cNvSpPr>
              <a:spLocks noChangeArrowheads="1"/>
            </p:cNvSpPr>
            <p:nvPr/>
          </p:nvSpPr>
          <p:spPr bwMode="auto">
            <a:xfrm>
              <a:off x="198"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29" descr="August 21"/>
            <p:cNvSpPr>
              <a:spLocks noChangeArrowheads="1"/>
            </p:cNvSpPr>
            <p:nvPr/>
          </p:nvSpPr>
          <p:spPr bwMode="auto">
            <a:xfrm>
              <a:off x="347" y="-17"/>
              <a:ext cx="55"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August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Freeform 28"/>
            <p:cNvSpPr>
              <a:spLocks noChangeArrowheads="1"/>
            </p:cNvSpPr>
            <p:nvPr/>
          </p:nvSpPr>
          <p:spPr bwMode="auto">
            <a:xfrm>
              <a:off x="347"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27" descr="October 11"/>
            <p:cNvSpPr>
              <a:spLocks noChangeArrowheads="1"/>
            </p:cNvSpPr>
            <p:nvPr/>
          </p:nvSpPr>
          <p:spPr bwMode="auto">
            <a:xfrm>
              <a:off x="495" y="-17"/>
              <a:ext cx="60"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October 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Freeform 26"/>
            <p:cNvSpPr>
              <a:spLocks noChangeArrowheads="1"/>
            </p:cNvSpPr>
            <p:nvPr/>
          </p:nvSpPr>
          <p:spPr bwMode="auto">
            <a:xfrm>
              <a:off x="495"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5" descr="December 1"/>
            <p:cNvSpPr>
              <a:spLocks noChangeArrowheads="1"/>
            </p:cNvSpPr>
            <p:nvPr/>
          </p:nvSpPr>
          <p:spPr bwMode="auto">
            <a:xfrm>
              <a:off x="644" y="-17"/>
              <a:ext cx="65"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December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Freeform 24"/>
            <p:cNvSpPr>
              <a:spLocks noChangeArrowheads="1"/>
            </p:cNvSpPr>
            <p:nvPr/>
          </p:nvSpPr>
          <p:spPr bwMode="auto">
            <a:xfrm>
              <a:off x="644"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23" descr="2012 LS &amp; EC Chapter ReWrite-Phase 1&#10;Wed 5/4/16 - Mon 1/9/17"/>
            <p:cNvSpPr>
              <a:spLocks noChangeArrowheads="1"/>
            </p:cNvSpPr>
            <p:nvPr/>
          </p:nvSpPr>
          <p:spPr bwMode="auto">
            <a:xfrm>
              <a:off x="30" y="1"/>
              <a:ext cx="731" cy="34"/>
            </a:xfrm>
            <a:prstGeom prst="rect">
              <a:avLst/>
            </a:prstGeom>
            <a:solidFill>
              <a:srgbClr val="C21D1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2012 LS &amp; EC Chapter </a:t>
              </a:r>
              <a:r>
                <a:rPr kumimoji="0" lang="en-US" altLang="en-US" sz="1200" b="1" i="0" u="none" strike="noStrike" cap="none" normalizeH="0" baseline="0" dirty="0" err="1">
                  <a:ln>
                    <a:noFill/>
                  </a:ln>
                  <a:solidFill>
                    <a:srgbClr val="444444"/>
                  </a:solidFill>
                  <a:effectLst/>
                  <a:latin typeface="Segoe UI" panose="020B0502040204020203" pitchFamily="34" charset="0"/>
                  <a:cs typeface="Segoe UI" panose="020B0502040204020203" pitchFamily="34" charset="0"/>
                </a:rPr>
                <a:t>ReWrite</a:t>
              </a:r>
              <a:r>
                <a:rPr kumimoji="0" lang="en-US" altLang="en-US" sz="1200" b="1"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-Phase 1</a:t>
              </a:r>
              <a:r>
                <a:rPr kumimoji="0" lang="en-US" altLang="en-US" sz="1200" b="0" i="0" u="none" strike="noStrike" cap="none" normalizeH="0" baseline="0" dirty="0">
                  <a:ln>
                    <a:noFill/>
                  </a:ln>
                  <a:solidFill>
                    <a:schemeClr val="tx1"/>
                  </a:solidFill>
                  <a:effectLst/>
                </a:rPr>
                <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Wed 5/4/16 - Mon 1/9/17</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9" name="Rectangle 22" descr="Rewrite of LS &amp; EC chapters&#10;Wed 5/4/16 - Fri 7/1/16"/>
            <p:cNvSpPr>
              <a:spLocks noChangeArrowheads="1"/>
            </p:cNvSpPr>
            <p:nvPr/>
          </p:nvSpPr>
          <p:spPr bwMode="auto">
            <a:xfrm>
              <a:off x="30" y="36"/>
              <a:ext cx="171" cy="34"/>
            </a:xfrm>
            <a:prstGeom prst="rect">
              <a:avLst/>
            </a:prstGeom>
            <a:solidFill>
              <a:srgbClr val="F5B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Rewrite of LS &amp; EC chapters</a:t>
              </a:r>
              <a:r>
                <a:rPr kumimoji="0" lang="en-US" altLang="en-US" sz="1100" b="0" i="0" u="none" strike="noStrike" cap="none" normalizeH="0" baseline="0" dirty="0">
                  <a:ln>
                    <a:noFill/>
                  </a:ln>
                  <a:solidFill>
                    <a:schemeClr val="tx1"/>
                  </a:solidFill>
                  <a:effectLst/>
                </a:rPr>
                <a:t/>
              </a:r>
              <a:br>
                <a:rPr kumimoji="0" lang="en-US" altLang="en-US" sz="1100" b="0" i="0" u="none" strike="noStrike" cap="none" normalizeH="0" baseline="0" dirty="0">
                  <a:ln>
                    <a:noFill/>
                  </a:ln>
                  <a:solidFill>
                    <a:schemeClr val="tx1"/>
                  </a:solidFill>
                  <a:effectLst/>
                </a:rPr>
              </a:br>
              <a:r>
                <a:rPr kumimoji="0" lang="en-US" altLang="en-US" sz="11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Wed 5/4/16 - Fri 7/1/16</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0" name="Rectangle 21" descr="CMS Review&#10;Mon 7/4/16 - Fri 9/16/16"/>
            <p:cNvSpPr>
              <a:spLocks noChangeArrowheads="1"/>
            </p:cNvSpPr>
            <p:nvPr/>
          </p:nvSpPr>
          <p:spPr bwMode="auto">
            <a:xfrm>
              <a:off x="208" y="36"/>
              <a:ext cx="217" cy="34"/>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Segoe UI" panose="020B0502040204020203" pitchFamily="34" charset="0"/>
                  <a:cs typeface="Segoe UI" panose="020B0502040204020203" pitchFamily="34" charset="0"/>
                </a:rPr>
                <a:t>CMS Review</a:t>
              </a:r>
              <a:r>
                <a:rPr kumimoji="0" lang="en-US" altLang="en-US" sz="1200" b="0" i="0" u="none" strike="noStrike" cap="none" normalizeH="0" baseline="0" dirty="0">
                  <a:ln>
                    <a:noFill/>
                  </a:ln>
                  <a:solidFill>
                    <a:schemeClr val="bg1"/>
                  </a:solidFill>
                  <a:effectLst/>
                </a:rPr>
                <a:t/>
              </a:r>
              <a:br>
                <a:rPr kumimoji="0" lang="en-US" altLang="en-US" sz="1200" b="0" i="0" u="none" strike="noStrike" cap="none" normalizeH="0" baseline="0" dirty="0">
                  <a:ln>
                    <a:noFill/>
                  </a:ln>
                  <a:solidFill>
                    <a:schemeClr val="bg1"/>
                  </a:solidFill>
                  <a:effectLst/>
                </a:rPr>
              </a:br>
              <a:r>
                <a:rPr kumimoji="0" lang="en-US" altLang="en-US" sz="1200" b="0" i="0" u="none" strike="noStrike" cap="none" normalizeH="0" baseline="0" dirty="0">
                  <a:ln>
                    <a:noFill/>
                  </a:ln>
                  <a:solidFill>
                    <a:schemeClr val="bg1"/>
                  </a:solidFill>
                  <a:effectLst/>
                  <a:latin typeface="Segoe UI" panose="020B0502040204020203" pitchFamily="34" charset="0"/>
                  <a:cs typeface="Segoe UI" panose="020B0502040204020203" pitchFamily="34" charset="0"/>
                </a:rPr>
                <a:t>Mon 7/4/16 - Fri 9/16/16</a:t>
              </a:r>
              <a:endParaRPr kumimoji="0" lang="en-US" altLang="en-US" sz="1200" b="0" i="0" u="none" strike="noStrike" cap="none" normalizeH="0" baseline="0" dirty="0">
                <a:ln>
                  <a:noFill/>
                </a:ln>
                <a:solidFill>
                  <a:schemeClr val="bg1"/>
                </a:solidFill>
                <a:effectLst/>
                <a:latin typeface="Arial" panose="020B0604020202020204" pitchFamily="34" charset="0"/>
              </a:endParaRPr>
            </a:p>
          </p:txBody>
        </p:sp>
        <p:sp>
          <p:nvSpPr>
            <p:cNvPr id="21" name="Rectangle 20" descr="TJC Reply&#10;Mon 9/19/16 - Tue 10/18/16"/>
            <p:cNvSpPr>
              <a:spLocks noChangeArrowheads="1"/>
            </p:cNvSpPr>
            <p:nvPr/>
          </p:nvSpPr>
          <p:spPr bwMode="auto">
            <a:xfrm>
              <a:off x="432" y="36"/>
              <a:ext cx="87" cy="34"/>
            </a:xfrm>
            <a:prstGeom prst="rect">
              <a:avLst/>
            </a:prstGeom>
            <a:solidFill>
              <a:srgbClr val="DFEB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TJC Reply</a:t>
              </a:r>
              <a:r>
                <a:rPr kumimoji="0" lang="en-US" altLang="en-US" sz="900" b="0" i="0" u="none" strike="noStrike" cap="none" normalizeH="0" baseline="0" dirty="0">
                  <a:ln>
                    <a:noFill/>
                  </a:ln>
                  <a:solidFill>
                    <a:schemeClr val="tx1"/>
                  </a:solidFill>
                  <a:effectLst/>
                </a:rPr>
                <a:t/>
              </a:r>
              <a:br>
                <a:rPr kumimoji="0" lang="en-US" altLang="en-US" sz="900" b="0" i="0" u="none" strike="noStrike" cap="none" normalizeH="0" baseline="0" dirty="0">
                  <a:ln>
                    <a:noFill/>
                  </a:ln>
                  <a:solidFill>
                    <a:schemeClr val="tx1"/>
                  </a:solidFill>
                  <a:effectLst/>
                </a:rPr>
              </a:br>
              <a:r>
                <a:rPr kumimoji="0" lang="en-US" altLang="en-US" sz="9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Mon 9/19/16 - Tue 10/18/16</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22" name="Rectangle 19" descr="Publication Process&#10;Mon 9/26/16 - Mon 1/9/17"/>
            <p:cNvSpPr>
              <a:spLocks noChangeArrowheads="1"/>
            </p:cNvSpPr>
            <p:nvPr/>
          </p:nvSpPr>
          <p:spPr bwMode="auto">
            <a:xfrm>
              <a:off x="453" y="71"/>
              <a:ext cx="308" cy="3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Publication Process</a:t>
              </a:r>
              <a:r>
                <a:rPr kumimoji="0" lang="en-US" altLang="en-US" sz="1200" b="0" i="0" u="none" strike="noStrike" cap="none" normalizeH="0" baseline="0" dirty="0">
                  <a:ln>
                    <a:noFill/>
                  </a:ln>
                  <a:solidFill>
                    <a:schemeClr val="tx1"/>
                  </a:solidFill>
                  <a:effectLst/>
                </a:rPr>
                <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Mon 9/26/16 - Mon 1/9/17</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nvGrpSpPr>
            <p:cNvPr id="23" name="Group 16"/>
            <p:cNvGrpSpPr>
              <a:grpSpLocks/>
            </p:cNvGrpSpPr>
            <p:nvPr/>
          </p:nvGrpSpPr>
          <p:grpSpPr bwMode="auto">
            <a:xfrm>
              <a:off x="20" y="97"/>
              <a:ext cx="18" cy="18"/>
              <a:chOff x="0" y="0"/>
              <a:chExt cx="100" cy="100"/>
            </a:xfrm>
          </p:grpSpPr>
          <p:sp>
            <p:nvSpPr>
              <p:cNvPr id="38" name="Freeform 18"/>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Freeform 15"/>
            <p:cNvSpPr>
              <a:spLocks noChangeArrowheads="1"/>
            </p:cNvSpPr>
            <p:nvPr/>
          </p:nvSpPr>
          <p:spPr bwMode="auto">
            <a:xfrm>
              <a:off x="29" y="110"/>
              <a:ext cx="0" cy="20"/>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4" descr="CMS Final Rule&#10;Wed 5/4/16"/>
            <p:cNvSpPr>
              <a:spLocks noChangeArrowheads="1"/>
            </p:cNvSpPr>
            <p:nvPr/>
          </p:nvSpPr>
          <p:spPr bwMode="auto">
            <a:xfrm>
              <a:off x="-17" y="130"/>
              <a:ext cx="9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CMS Final Rule</a:t>
              </a:r>
              <a:r>
                <a:rPr kumimoji="0" lang="en-US" altLang="en-US" sz="600" b="0" i="0" u="none" strike="noStrike" cap="none" normalizeH="0" baseline="0">
                  <a:ln>
                    <a:noFill/>
                  </a:ln>
                  <a:solidFill>
                    <a:schemeClr val="tx1"/>
                  </a:solidFill>
                  <a:effectLst/>
                </a:rPr>
                <a:t/>
              </a:r>
              <a:br>
                <a:rPr kumimoji="0" lang="en-US" altLang="en-US" sz="600" b="0" i="0" u="none" strike="noStrike" cap="none" normalizeH="0" baseline="0">
                  <a:ln>
                    <a:noFill/>
                  </a:ln>
                  <a:solidFill>
                    <a:schemeClr val="tx1"/>
                  </a:solidFill>
                  <a:effectLst/>
                </a:rPr>
              </a:b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Wed 5/4/16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6" name="Group 11"/>
            <p:cNvGrpSpPr>
              <a:grpSpLocks/>
            </p:cNvGrpSpPr>
            <p:nvPr/>
          </p:nvGrpSpPr>
          <p:grpSpPr bwMode="auto">
            <a:xfrm>
              <a:off x="437" y="97"/>
              <a:ext cx="18" cy="18"/>
              <a:chOff x="0" y="0"/>
              <a:chExt cx="100" cy="100"/>
            </a:xfrm>
          </p:grpSpPr>
          <p:sp>
            <p:nvSpPr>
              <p:cNvPr id="36" name="Freeform 13"/>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Freeform 10"/>
            <p:cNvSpPr>
              <a:spLocks noChangeArrowheads="1"/>
            </p:cNvSpPr>
            <p:nvPr/>
          </p:nvSpPr>
          <p:spPr bwMode="auto">
            <a:xfrm>
              <a:off x="446" y="110"/>
              <a:ext cx="0" cy="20"/>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9" descr="Database &quot;Lock&quot; for Pubs&#10;Sat 9/24/16"/>
            <p:cNvSpPr>
              <a:spLocks noChangeArrowheads="1"/>
            </p:cNvSpPr>
            <p:nvPr/>
          </p:nvSpPr>
          <p:spPr bwMode="auto">
            <a:xfrm>
              <a:off x="369" y="130"/>
              <a:ext cx="154"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Database "Lock" for Pubs</a:t>
              </a:r>
              <a:r>
                <a:rPr kumimoji="0" lang="en-US" altLang="en-US" sz="600" b="0" i="0" u="none" strike="noStrike" cap="none" normalizeH="0" baseline="0" dirty="0">
                  <a:ln>
                    <a:noFill/>
                  </a:ln>
                  <a:solidFill>
                    <a:schemeClr val="tx1"/>
                  </a:solidFill>
                  <a:effectLst/>
                </a:rPr>
                <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Sat 9/24/16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9" name="Group 6"/>
            <p:cNvGrpSpPr>
              <a:grpSpLocks/>
            </p:cNvGrpSpPr>
            <p:nvPr/>
          </p:nvGrpSpPr>
          <p:grpSpPr bwMode="auto">
            <a:xfrm>
              <a:off x="530" y="97"/>
              <a:ext cx="18" cy="18"/>
              <a:chOff x="0" y="0"/>
              <a:chExt cx="100" cy="100"/>
            </a:xfrm>
          </p:grpSpPr>
          <p:sp>
            <p:nvSpPr>
              <p:cNvPr id="34" name="Freeform 8"/>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5"/>
            <p:cNvSpPr>
              <a:spLocks noChangeArrowheads="1"/>
            </p:cNvSpPr>
            <p:nvPr/>
          </p:nvSpPr>
          <p:spPr bwMode="auto">
            <a:xfrm>
              <a:off x="539" y="109"/>
              <a:ext cx="5" cy="67"/>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4" descr="Pre-Pubs uploaded&#10;Wed 10/26/16"/>
            <p:cNvSpPr>
              <a:spLocks noChangeArrowheads="1"/>
            </p:cNvSpPr>
            <p:nvPr/>
          </p:nvSpPr>
          <p:spPr bwMode="auto">
            <a:xfrm>
              <a:off x="480" y="170"/>
              <a:ext cx="118"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Pre-Pubs uploaded</a:t>
              </a:r>
              <a:r>
                <a:rPr kumimoji="0" lang="en-US" altLang="en-US" sz="600" b="0" i="0" u="none" strike="noStrike" cap="none" normalizeH="0" baseline="0" dirty="0">
                  <a:ln>
                    <a:noFill/>
                  </a:ln>
                  <a:solidFill>
                    <a:schemeClr val="tx1"/>
                  </a:solidFill>
                  <a:effectLst/>
                </a:rPr>
                <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Wed 10/26/16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258152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450" y="35622"/>
            <a:ext cx="8194963" cy="993078"/>
          </a:xfrm>
        </p:spPr>
        <p:txBody>
          <a:bodyPr>
            <a:normAutofit/>
          </a:bodyPr>
          <a:lstStyle/>
          <a:p>
            <a:r>
              <a:rPr lang="en-US" sz="3600" i="1" dirty="0">
                <a:solidFill>
                  <a:schemeClr val="accent2"/>
                </a:solidFill>
              </a:rPr>
              <a:t>Revisions  [Estimated]</a:t>
            </a:r>
          </a:p>
        </p:txBody>
      </p:sp>
      <p:sp>
        <p:nvSpPr>
          <p:cNvPr id="3" name="Content Placeholder 2"/>
          <p:cNvSpPr>
            <a:spLocks noGrp="1"/>
          </p:cNvSpPr>
          <p:nvPr>
            <p:ph idx="1"/>
          </p:nvPr>
        </p:nvSpPr>
        <p:spPr>
          <a:xfrm>
            <a:off x="749301" y="1173143"/>
            <a:ext cx="8108260" cy="5396333"/>
          </a:xfrm>
        </p:spPr>
        <p:txBody>
          <a:bodyPr>
            <a:normAutofit fontScale="92500"/>
          </a:bodyPr>
          <a:lstStyle/>
          <a:p>
            <a:r>
              <a:rPr lang="en-US" sz="3000" dirty="0"/>
              <a:t>Revised Life Safety Chapter </a:t>
            </a:r>
          </a:p>
          <a:p>
            <a:pPr lvl="1"/>
            <a:r>
              <a:rPr lang="en-US" sz="3000" dirty="0"/>
              <a:t>Approximately 22 new Elements of Performance</a:t>
            </a:r>
          </a:p>
          <a:p>
            <a:pPr lvl="1"/>
            <a:r>
              <a:rPr lang="en-US" sz="3000" dirty="0"/>
              <a:t>Approximately 32 modifications</a:t>
            </a:r>
          </a:p>
          <a:p>
            <a:pPr lvl="1"/>
            <a:r>
              <a:rPr lang="en-US" sz="3000" dirty="0"/>
              <a:t>Approximately 5 deletions</a:t>
            </a:r>
          </a:p>
          <a:p>
            <a:endParaRPr lang="en-US" sz="3000" dirty="0"/>
          </a:p>
          <a:p>
            <a:r>
              <a:rPr lang="en-US" sz="3000" dirty="0"/>
              <a:t>Revised Environment of Care Chapter</a:t>
            </a:r>
          </a:p>
          <a:p>
            <a:pPr lvl="1"/>
            <a:r>
              <a:rPr lang="en-US" sz="3000" dirty="0"/>
              <a:t>Approximately 13 new Elements of Performance </a:t>
            </a:r>
          </a:p>
          <a:p>
            <a:pPr lvl="1"/>
            <a:r>
              <a:rPr lang="en-US" sz="3000" dirty="0"/>
              <a:t>Approximately 31 modifications</a:t>
            </a:r>
          </a:p>
          <a:p>
            <a:pPr lvl="1"/>
            <a:r>
              <a:rPr lang="en-US" sz="3000" dirty="0"/>
              <a:t>Approximately 1 deletion </a:t>
            </a:r>
          </a:p>
          <a:p>
            <a:endParaRPr lang="en-US" dirty="0"/>
          </a:p>
        </p:txBody>
      </p:sp>
    </p:spTree>
    <p:extLst>
      <p:ext uri="{BB962C8B-B14F-4D97-AF65-F5344CB8AC3E}">
        <p14:creationId xmlns:p14="http://schemas.microsoft.com/office/powerpoint/2010/main" val="287467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997" y="146270"/>
            <a:ext cx="7898012" cy="871537"/>
          </a:xfrm>
        </p:spPr>
        <p:txBody>
          <a:bodyPr/>
          <a:lstStyle/>
          <a:p>
            <a:pPr>
              <a:defRPr/>
            </a:pPr>
            <a:r>
              <a:rPr lang="en-US" sz="3600" dirty="0">
                <a:solidFill>
                  <a:schemeClr val="tx1"/>
                </a:solidFill>
              </a:rPr>
              <a:t>Ligature Risks – Psychiatric Settings</a:t>
            </a:r>
            <a:endParaRPr lang="en-US" sz="3600" b="1" dirty="0">
              <a:solidFill>
                <a:schemeClr val="tx1"/>
              </a:solidFill>
            </a:endParaRPr>
          </a:p>
        </p:txBody>
      </p:sp>
      <p:sp>
        <p:nvSpPr>
          <p:cNvPr id="18435" name="Content Placeholder 3"/>
          <p:cNvSpPr>
            <a:spLocks noGrp="1"/>
          </p:cNvSpPr>
          <p:nvPr>
            <p:ph idx="1"/>
          </p:nvPr>
        </p:nvSpPr>
        <p:spPr>
          <a:xfrm>
            <a:off x="1006997" y="1017807"/>
            <a:ext cx="7670278" cy="5318125"/>
          </a:xfrm>
        </p:spPr>
        <p:txBody>
          <a:bodyPr/>
          <a:lstStyle/>
          <a:p>
            <a:pPr>
              <a:spcAft>
                <a:spcPts val="0"/>
              </a:spcAft>
            </a:pPr>
            <a:r>
              <a:rPr lang="en-US" sz="2600" dirty="0"/>
              <a:t>Further evaluation</a:t>
            </a:r>
          </a:p>
          <a:p>
            <a:pPr lvl="1">
              <a:spcAft>
                <a:spcPts val="0"/>
              </a:spcAft>
            </a:pPr>
            <a:r>
              <a:rPr lang="en-US" sz="2600" dirty="0"/>
              <a:t>Policies and practices related to actions needed for patients identified at risk </a:t>
            </a:r>
          </a:p>
          <a:p>
            <a:pPr lvl="1">
              <a:spcAft>
                <a:spcPts val="0"/>
              </a:spcAft>
            </a:pPr>
            <a:r>
              <a:rPr lang="en-US" sz="2600" dirty="0"/>
              <a:t>Policies and processes of ensuring staff awareness of a patient’s level of risk </a:t>
            </a:r>
          </a:p>
          <a:p>
            <a:pPr lvl="1">
              <a:spcAft>
                <a:spcPts val="0"/>
              </a:spcAft>
            </a:pPr>
            <a:r>
              <a:rPr lang="en-US" sz="2600" dirty="0"/>
              <a:t>The organization’s internal processes for improvement, including: </a:t>
            </a:r>
          </a:p>
          <a:p>
            <a:pPr lvl="2">
              <a:spcAft>
                <a:spcPts val="0"/>
              </a:spcAft>
              <a:buClr>
                <a:srgbClr val="072169"/>
              </a:buClr>
            </a:pPr>
            <a:r>
              <a:rPr lang="en-US" sz="2600" dirty="0"/>
              <a:t>The history of patient safety events and the process for root cause analysis of these events </a:t>
            </a:r>
          </a:p>
          <a:p>
            <a:pPr lvl="2">
              <a:spcAft>
                <a:spcPts val="0"/>
              </a:spcAft>
              <a:buClr>
                <a:srgbClr val="072169"/>
              </a:buClr>
            </a:pPr>
            <a:r>
              <a:rPr lang="en-US" sz="2600" dirty="0"/>
              <a:t>The organization’s process for monitoring its compliance with its policies </a:t>
            </a:r>
          </a:p>
          <a:p>
            <a:pPr lvl="2">
              <a:spcAft>
                <a:spcPts val="0"/>
              </a:spcAft>
              <a:buClr>
                <a:srgbClr val="072169"/>
              </a:buClr>
            </a:pPr>
            <a:r>
              <a:rPr lang="en-US" sz="2600" dirty="0"/>
              <a:t>Actions taken when noncompliance was identified</a:t>
            </a:r>
          </a:p>
        </p:txBody>
      </p:sp>
    </p:spTree>
    <p:extLst>
      <p:ext uri="{BB962C8B-B14F-4D97-AF65-F5344CB8AC3E}">
        <p14:creationId xmlns:p14="http://schemas.microsoft.com/office/powerpoint/2010/main" val="2444019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9146" y="1670050"/>
            <a:ext cx="7773987" cy="3633470"/>
          </a:xfrm>
        </p:spPr>
        <p:txBody>
          <a:bodyPr>
            <a:normAutofit/>
          </a:bodyPr>
          <a:lstStyle/>
          <a:p>
            <a:pPr algn="ctr">
              <a:lnSpc>
                <a:spcPct val="100000"/>
              </a:lnSpc>
            </a:pPr>
            <a:r>
              <a:rPr lang="en-US" sz="4800" dirty="0">
                <a:solidFill>
                  <a:schemeClr val="accent2"/>
                </a:solidFill>
              </a:rPr>
              <a:t>2017</a:t>
            </a:r>
            <a:br>
              <a:rPr lang="en-US" sz="4800" dirty="0">
                <a:solidFill>
                  <a:schemeClr val="accent2"/>
                </a:solidFill>
              </a:rPr>
            </a:br>
            <a:r>
              <a:rPr lang="en-US" sz="4800" dirty="0">
                <a:solidFill>
                  <a:schemeClr val="accent2"/>
                </a:solidFill>
              </a:rPr>
              <a:t>Highlights of the </a:t>
            </a:r>
            <a:br>
              <a:rPr lang="en-US" sz="4800" dirty="0">
                <a:solidFill>
                  <a:schemeClr val="accent2"/>
                </a:solidFill>
              </a:rPr>
            </a:br>
            <a:r>
              <a:rPr lang="en-US" sz="4800" dirty="0">
                <a:solidFill>
                  <a:schemeClr val="accent2"/>
                </a:solidFill>
              </a:rPr>
              <a:t>Environment of Care</a:t>
            </a:r>
            <a:br>
              <a:rPr lang="en-US" sz="4800" dirty="0">
                <a:solidFill>
                  <a:schemeClr val="accent2"/>
                </a:solidFill>
              </a:rPr>
            </a:br>
            <a:r>
              <a:rPr lang="en-US" sz="4800" dirty="0">
                <a:solidFill>
                  <a:schemeClr val="accent2"/>
                </a:solidFill>
              </a:rPr>
              <a:t>Chapter</a:t>
            </a:r>
          </a:p>
        </p:txBody>
      </p:sp>
    </p:spTree>
    <p:extLst>
      <p:ext uri="{BB962C8B-B14F-4D97-AF65-F5344CB8AC3E}">
        <p14:creationId xmlns:p14="http://schemas.microsoft.com/office/powerpoint/2010/main" val="4055487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03176" y="35622"/>
            <a:ext cx="8139237" cy="993078"/>
          </a:xfrm>
        </p:spPr>
        <p:txBody>
          <a:bodyPr/>
          <a:lstStyle/>
          <a:p>
            <a:r>
              <a:rPr lang="en-US" sz="3600" i="1" dirty="0">
                <a:solidFill>
                  <a:schemeClr val="accent2"/>
                </a:solidFill>
              </a:rPr>
              <a:t>EC.02.02.01</a:t>
            </a:r>
          </a:p>
        </p:txBody>
      </p:sp>
      <p:sp>
        <p:nvSpPr>
          <p:cNvPr id="3" name="Content Placeholder 2"/>
          <p:cNvSpPr>
            <a:spLocks noGrp="1"/>
          </p:cNvSpPr>
          <p:nvPr>
            <p:ph idx="1"/>
          </p:nvPr>
        </p:nvSpPr>
        <p:spPr/>
        <p:txBody>
          <a:bodyPr/>
          <a:lstStyle/>
          <a:p>
            <a:r>
              <a:rPr lang="en-US" dirty="0"/>
              <a:t>EP 9 modified to include </a:t>
            </a:r>
          </a:p>
          <a:p>
            <a:pPr lvl="1"/>
            <a:r>
              <a:rPr lang="en-US" sz="2800" dirty="0"/>
              <a:t>Waste Anesthetic Gas Disposal (WAGD) </a:t>
            </a:r>
          </a:p>
          <a:p>
            <a:pPr lvl="1"/>
            <a:r>
              <a:rPr lang="en-US" sz="2800" dirty="0"/>
              <a:t>Lab rooftop discharge signage </a:t>
            </a:r>
          </a:p>
        </p:txBody>
      </p:sp>
    </p:spTree>
    <p:extLst>
      <p:ext uri="{BB962C8B-B14F-4D97-AF65-F5344CB8AC3E}">
        <p14:creationId xmlns:p14="http://schemas.microsoft.com/office/powerpoint/2010/main" val="1411987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8" y="35622"/>
            <a:ext cx="8124826" cy="993078"/>
          </a:xfrm>
        </p:spPr>
        <p:txBody>
          <a:bodyPr/>
          <a:lstStyle/>
          <a:p>
            <a:r>
              <a:rPr lang="en-US" sz="3600" i="1" dirty="0">
                <a:solidFill>
                  <a:schemeClr val="accent2"/>
                </a:solidFill>
              </a:rPr>
              <a:t>EC.02.03.01 EP 9</a:t>
            </a:r>
          </a:p>
        </p:txBody>
      </p:sp>
      <p:sp>
        <p:nvSpPr>
          <p:cNvPr id="3" name="Content Placeholder 2"/>
          <p:cNvSpPr>
            <a:spLocks noGrp="1"/>
          </p:cNvSpPr>
          <p:nvPr>
            <p:ph idx="1"/>
          </p:nvPr>
        </p:nvSpPr>
        <p:spPr>
          <a:xfrm>
            <a:off x="1017588" y="1143000"/>
            <a:ext cx="7818594" cy="5475083"/>
          </a:xfrm>
        </p:spPr>
        <p:txBody>
          <a:bodyPr>
            <a:normAutofit/>
          </a:bodyPr>
          <a:lstStyle/>
          <a:p>
            <a:r>
              <a:rPr lang="en-US" sz="2800" dirty="0"/>
              <a:t>The written fire response plan describes the specific roles of staff and licensed independent practitioners at and away from a fire's point of origin, including when and how to sound and report fire alarms, how to contain smoke and fire, how to use a fire extinguisher, </a:t>
            </a:r>
            <a:r>
              <a:rPr lang="en-US" sz="2800" b="1" i="1" dirty="0">
                <a:solidFill>
                  <a:srgbClr val="990033"/>
                </a:solidFill>
              </a:rPr>
              <a:t>how to assist and relocate patients, and how to evacuate to areas of refuge.  </a:t>
            </a:r>
          </a:p>
          <a:p>
            <a:r>
              <a:rPr lang="en-US" sz="2800" dirty="0"/>
              <a:t>Note: For additional guidance, see NFPA 101-2012: 18/19: 7.1; 7.2.</a:t>
            </a:r>
          </a:p>
        </p:txBody>
      </p:sp>
    </p:spTree>
    <p:extLst>
      <p:ext uri="{BB962C8B-B14F-4D97-AF65-F5344CB8AC3E}">
        <p14:creationId xmlns:p14="http://schemas.microsoft.com/office/powerpoint/2010/main" val="40304179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058" y="35622"/>
            <a:ext cx="8149356" cy="993078"/>
          </a:xfrm>
        </p:spPr>
        <p:txBody>
          <a:bodyPr/>
          <a:lstStyle/>
          <a:p>
            <a:r>
              <a:rPr lang="en-US" sz="3600" i="1" dirty="0">
                <a:solidFill>
                  <a:schemeClr val="accent2"/>
                </a:solidFill>
              </a:rPr>
              <a:t>EC.02.03.03  EP 3</a:t>
            </a:r>
          </a:p>
        </p:txBody>
      </p:sp>
      <p:sp>
        <p:nvSpPr>
          <p:cNvPr id="3" name="Content Placeholder 2"/>
          <p:cNvSpPr>
            <a:spLocks noGrp="1"/>
          </p:cNvSpPr>
          <p:nvPr>
            <p:ph idx="1"/>
          </p:nvPr>
        </p:nvSpPr>
        <p:spPr>
          <a:xfrm>
            <a:off x="606175" y="1258432"/>
            <a:ext cx="8275275" cy="5160475"/>
          </a:xfrm>
        </p:spPr>
        <p:txBody>
          <a:bodyPr>
            <a:normAutofit fontScale="92500" lnSpcReduction="10000"/>
          </a:bodyPr>
          <a:lstStyle/>
          <a:p>
            <a:r>
              <a:rPr lang="en-US" sz="3000" dirty="0"/>
              <a:t>When quarterly fire drills are required, </a:t>
            </a:r>
            <a:r>
              <a:rPr lang="en-US" sz="3000" strike="sngStrike" dirty="0"/>
              <a:t>at least 50%</a:t>
            </a:r>
            <a:r>
              <a:rPr lang="en-US" sz="3000" dirty="0"/>
              <a:t> </a:t>
            </a:r>
            <a:r>
              <a:rPr lang="en-US" sz="3000" b="1" dirty="0">
                <a:solidFill>
                  <a:srgbClr val="990033"/>
                </a:solidFill>
              </a:rPr>
              <a:t>THEY</a:t>
            </a:r>
            <a:r>
              <a:rPr lang="en-US" sz="3000" dirty="0"/>
              <a:t> are unannounced. Fire drills are held at unexpected times and under varying conditions. Fire drills include transmission of fire alarm signal and simulation of emergency fire conditions. </a:t>
            </a:r>
          </a:p>
          <a:p>
            <a:r>
              <a:rPr lang="en-US" sz="3000" dirty="0"/>
              <a:t>Note 1: </a:t>
            </a:r>
            <a:r>
              <a:rPr lang="en-US" sz="3000" strike="sngStrike" dirty="0"/>
              <a:t>When drills are conducted between 9:00 P.M. and 6:00 A.M., the hospital may use alternative methods to notify staff instead of activating audible alarms. </a:t>
            </a:r>
          </a:p>
          <a:p>
            <a:r>
              <a:rPr lang="en-US" sz="3000" strike="sngStrike" dirty="0"/>
              <a:t>Note 2: </a:t>
            </a:r>
            <a:r>
              <a:rPr lang="en-US" sz="3000" dirty="0"/>
              <a:t>For additional guidance, see NFPA 101-2012: 18/19: 7.1.7; 7.1; 7.2; 7.3.</a:t>
            </a:r>
          </a:p>
          <a:p>
            <a:endParaRPr lang="en-US" dirty="0"/>
          </a:p>
        </p:txBody>
      </p:sp>
    </p:spTree>
    <p:extLst>
      <p:ext uri="{BB962C8B-B14F-4D97-AF65-F5344CB8AC3E}">
        <p14:creationId xmlns:p14="http://schemas.microsoft.com/office/powerpoint/2010/main" val="1350946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6544" y="35622"/>
            <a:ext cx="8165870" cy="993078"/>
          </a:xfrm>
        </p:spPr>
        <p:txBody>
          <a:bodyPr/>
          <a:lstStyle/>
          <a:p>
            <a:r>
              <a:rPr lang="en-US" sz="3600" i="1" dirty="0">
                <a:solidFill>
                  <a:schemeClr val="accent2"/>
                </a:solidFill>
              </a:rPr>
              <a:t>EC.02.03.05</a:t>
            </a:r>
          </a:p>
        </p:txBody>
      </p:sp>
      <p:sp>
        <p:nvSpPr>
          <p:cNvPr id="3" name="Content Placeholder 2"/>
          <p:cNvSpPr>
            <a:spLocks noGrp="1"/>
          </p:cNvSpPr>
          <p:nvPr>
            <p:ph idx="1"/>
          </p:nvPr>
        </p:nvSpPr>
        <p:spPr>
          <a:xfrm>
            <a:off x="976544" y="1028700"/>
            <a:ext cx="7964487" cy="4847164"/>
          </a:xfrm>
        </p:spPr>
        <p:txBody>
          <a:bodyPr/>
          <a:lstStyle/>
          <a:p>
            <a:r>
              <a:rPr lang="en-US" dirty="0"/>
              <a:t>Defined supervisory signals at EP 1</a:t>
            </a:r>
          </a:p>
          <a:p>
            <a:pPr lvl="1"/>
            <a:r>
              <a:rPr lang="en-US" dirty="0"/>
              <a:t>Control valves; pressure supervisory; pressure tank, pressure supervisory for dry pipe, steam pressure; water level supervisory signal initiating device, water temperature supervisory and room temperature supervisory</a:t>
            </a:r>
          </a:p>
          <a:p>
            <a:r>
              <a:rPr lang="en-US" dirty="0"/>
              <a:t>Clarified electromechanical devices as door-releasing devices</a:t>
            </a:r>
          </a:p>
          <a:p>
            <a:r>
              <a:rPr lang="en-US" dirty="0"/>
              <a:t>Allow monthly test under no-flow conditions for electric motor driven fire pumps</a:t>
            </a:r>
          </a:p>
        </p:txBody>
      </p:sp>
    </p:spTree>
    <p:extLst>
      <p:ext uri="{BB962C8B-B14F-4D97-AF65-F5344CB8AC3E}">
        <p14:creationId xmlns:p14="http://schemas.microsoft.com/office/powerpoint/2010/main" val="2261157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98" y="35622"/>
            <a:ext cx="8148115" cy="993078"/>
          </a:xfrm>
        </p:spPr>
        <p:txBody>
          <a:bodyPr/>
          <a:lstStyle/>
          <a:p>
            <a:r>
              <a:rPr lang="en-US" sz="3600" i="1" dirty="0">
                <a:solidFill>
                  <a:schemeClr val="accent2"/>
                </a:solidFill>
              </a:rPr>
              <a:t>EC.02.03.05</a:t>
            </a:r>
            <a:r>
              <a:rPr lang="en-US" dirty="0"/>
              <a:t> </a:t>
            </a:r>
            <a:r>
              <a:rPr lang="en-US" sz="2800" i="1" dirty="0">
                <a:solidFill>
                  <a:schemeClr val="accent2"/>
                </a:solidFill>
              </a:rPr>
              <a:t>(continued)</a:t>
            </a:r>
          </a:p>
        </p:txBody>
      </p:sp>
      <p:sp>
        <p:nvSpPr>
          <p:cNvPr id="3" name="Content Placeholder 2"/>
          <p:cNvSpPr>
            <a:spLocks noGrp="1"/>
          </p:cNvSpPr>
          <p:nvPr>
            <p:ph idx="1"/>
          </p:nvPr>
        </p:nvSpPr>
        <p:spPr>
          <a:xfrm>
            <a:off x="994298" y="917997"/>
            <a:ext cx="8245862" cy="4847164"/>
          </a:xfrm>
        </p:spPr>
        <p:txBody>
          <a:bodyPr/>
          <a:lstStyle/>
          <a:p>
            <a:pPr>
              <a:spcAft>
                <a:spcPts val="600"/>
              </a:spcAft>
            </a:pPr>
            <a:r>
              <a:rPr lang="en-US" dirty="0"/>
              <a:t>Fire extinguisher</a:t>
            </a:r>
          </a:p>
          <a:p>
            <a:pPr lvl="1">
              <a:spcAft>
                <a:spcPts val="600"/>
              </a:spcAft>
            </a:pPr>
            <a:r>
              <a:rPr lang="en-US" dirty="0"/>
              <a:t>Clear and unobstructed access</a:t>
            </a:r>
          </a:p>
          <a:p>
            <a:pPr lvl="1">
              <a:spcAft>
                <a:spcPts val="600"/>
              </a:spcAft>
            </a:pPr>
            <a:r>
              <a:rPr lang="en-US" dirty="0"/>
              <a:t>Charge level and intact</a:t>
            </a:r>
          </a:p>
          <a:p>
            <a:pPr lvl="1"/>
            <a:r>
              <a:rPr lang="en-US" dirty="0"/>
              <a:t>Individuals performing annual maintenance on extinguishers are certified</a:t>
            </a:r>
          </a:p>
          <a:p>
            <a:pPr>
              <a:spcAft>
                <a:spcPts val="600"/>
              </a:spcAft>
            </a:pPr>
            <a:r>
              <a:rPr lang="en-US" dirty="0"/>
              <a:t>Door maintenance annually </a:t>
            </a:r>
          </a:p>
          <a:p>
            <a:pPr lvl="1"/>
            <a:r>
              <a:rPr lang="en-US" dirty="0"/>
              <a:t>Includes pre-test visual inspection</a:t>
            </a:r>
          </a:p>
          <a:p>
            <a:r>
              <a:rPr lang="en-US" dirty="0"/>
              <a:t>Documentation activities</a:t>
            </a:r>
          </a:p>
          <a:p>
            <a:pPr lvl="1"/>
            <a:r>
              <a:rPr lang="en-US" dirty="0"/>
              <a:t>Inventory of devices, equipment and other items</a:t>
            </a:r>
          </a:p>
          <a:p>
            <a:pPr lvl="1"/>
            <a:r>
              <a:rPr lang="en-US" dirty="0"/>
              <a:t>Includes fire alarm and fire protection systems </a:t>
            </a:r>
          </a:p>
        </p:txBody>
      </p:sp>
    </p:spTree>
    <p:extLst>
      <p:ext uri="{BB962C8B-B14F-4D97-AF65-F5344CB8AC3E}">
        <p14:creationId xmlns:p14="http://schemas.microsoft.com/office/powerpoint/2010/main" val="923983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119698"/>
            <a:ext cx="6910259" cy="794702"/>
          </a:xfrm>
        </p:spPr>
        <p:txBody>
          <a:bodyPr>
            <a:normAutofit/>
          </a:bodyPr>
          <a:lstStyle/>
          <a:p>
            <a:r>
              <a:rPr lang="en-US" sz="3600" i="1" dirty="0">
                <a:solidFill>
                  <a:schemeClr val="accent2"/>
                </a:solidFill>
              </a:rPr>
              <a:t>EC.02.03.05  </a:t>
            </a:r>
            <a:r>
              <a:rPr lang="en-US" dirty="0"/>
              <a:t>(continued)</a:t>
            </a:r>
            <a:endParaRPr lang="en-US" sz="3600" i="1" dirty="0">
              <a:solidFill>
                <a:schemeClr val="accent2"/>
              </a:solidFill>
            </a:endParaRPr>
          </a:p>
        </p:txBody>
      </p:sp>
      <p:sp>
        <p:nvSpPr>
          <p:cNvPr id="3" name="Content Placeholder 2"/>
          <p:cNvSpPr>
            <a:spLocks noGrp="1"/>
          </p:cNvSpPr>
          <p:nvPr>
            <p:ph idx="1"/>
          </p:nvPr>
        </p:nvSpPr>
        <p:spPr>
          <a:xfrm>
            <a:off x="616449" y="1263721"/>
            <a:ext cx="8301214" cy="5309095"/>
          </a:xfrm>
        </p:spPr>
        <p:txBody>
          <a:bodyPr>
            <a:noAutofit/>
          </a:bodyPr>
          <a:lstStyle/>
          <a:p>
            <a:r>
              <a:rPr lang="en-US" sz="2800" dirty="0"/>
              <a:t>EP 25 The hospital has written documentation of annual inspection and testing of door assemblies by individuals who can demonstrate knowledge and understanding of the operating components of the door being tested. Testing begins with a pre-test visual inspection; testing includes both sides of the opening. </a:t>
            </a:r>
          </a:p>
          <a:p>
            <a:r>
              <a:rPr lang="en-US" sz="2800" dirty="0"/>
              <a:t>Note: For additional guidance on testing of door assemblies, see NFPA 101-2012: 7.2.1.5.10.1; 7.2.1.5.11; NFPA 80-2010: 4.8.4; 5.2.1; 5.2.3; 5.2.4; 5.2.6; 5.2.7; 6.3.1.7; NFPA 105-2010: 5.2.1.</a:t>
            </a:r>
          </a:p>
        </p:txBody>
      </p:sp>
    </p:spTree>
    <p:extLst>
      <p:ext uri="{BB962C8B-B14F-4D97-AF65-F5344CB8AC3E}">
        <p14:creationId xmlns:p14="http://schemas.microsoft.com/office/powerpoint/2010/main" val="4070026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119697"/>
            <a:ext cx="6910259" cy="824199"/>
          </a:xfrm>
        </p:spPr>
        <p:txBody>
          <a:bodyPr>
            <a:normAutofit/>
          </a:bodyPr>
          <a:lstStyle/>
          <a:p>
            <a:r>
              <a:rPr lang="en-US" sz="3600" i="1" dirty="0">
                <a:solidFill>
                  <a:schemeClr val="accent2"/>
                </a:solidFill>
              </a:rPr>
              <a:t>EC.02.03.05  (continued)</a:t>
            </a:r>
          </a:p>
        </p:txBody>
      </p:sp>
      <p:sp>
        <p:nvSpPr>
          <p:cNvPr id="3" name="Content Placeholder 2"/>
          <p:cNvSpPr>
            <a:spLocks noGrp="1"/>
          </p:cNvSpPr>
          <p:nvPr>
            <p:ph idx="1"/>
          </p:nvPr>
        </p:nvSpPr>
        <p:spPr>
          <a:xfrm>
            <a:off x="791110" y="1068512"/>
            <a:ext cx="8239873" cy="5640105"/>
          </a:xfrm>
        </p:spPr>
        <p:txBody>
          <a:bodyPr>
            <a:noAutofit/>
          </a:bodyPr>
          <a:lstStyle/>
          <a:p>
            <a:pPr marL="0" indent="0">
              <a:spcAft>
                <a:spcPts val="0"/>
              </a:spcAft>
              <a:buNone/>
            </a:pPr>
            <a:r>
              <a:rPr lang="en-US" sz="2400" dirty="0"/>
              <a:t>EP 27 Documentation of maintenance, testing, and inspection activities for Standard EC.02.03.05, EPs 1–20, 25 (including fire alarm and fire protection systems) includes the following:  </a:t>
            </a:r>
          </a:p>
          <a:p>
            <a:pPr marL="457200" lvl="1">
              <a:spcAft>
                <a:spcPts val="0"/>
              </a:spcAft>
            </a:pPr>
            <a:r>
              <a:rPr lang="en-US" sz="2400" dirty="0"/>
              <a:t>Name of the activity  </a:t>
            </a:r>
          </a:p>
          <a:p>
            <a:pPr marL="457200" lvl="1">
              <a:spcAft>
                <a:spcPts val="0"/>
              </a:spcAft>
            </a:pPr>
            <a:r>
              <a:rPr lang="en-US" sz="2400" dirty="0"/>
              <a:t>Date of the activity  </a:t>
            </a:r>
          </a:p>
          <a:p>
            <a:pPr marL="457200" lvl="1">
              <a:spcAft>
                <a:spcPts val="0"/>
              </a:spcAft>
            </a:pPr>
            <a:r>
              <a:rPr lang="en-US" sz="2400" b="1" dirty="0">
                <a:solidFill>
                  <a:srgbClr val="990033"/>
                </a:solidFill>
              </a:rPr>
              <a:t>Inventory of devices, equipment, or other items </a:t>
            </a:r>
          </a:p>
          <a:p>
            <a:pPr marL="457200" lvl="1">
              <a:spcAft>
                <a:spcPts val="0"/>
              </a:spcAft>
            </a:pPr>
            <a:r>
              <a:rPr lang="en-US" sz="2400" dirty="0"/>
              <a:t>Required frequency of the activity  - Name and contact information, including affiliation, of the person who performed the activity  </a:t>
            </a:r>
          </a:p>
          <a:p>
            <a:pPr marL="457200" lvl="1">
              <a:spcAft>
                <a:spcPts val="0"/>
              </a:spcAft>
            </a:pPr>
            <a:r>
              <a:rPr lang="en-US" sz="2400" dirty="0"/>
              <a:t>NFPA standard(s) referenced for the activity  </a:t>
            </a:r>
          </a:p>
          <a:p>
            <a:pPr marL="457200" lvl="1">
              <a:spcAft>
                <a:spcPts val="0"/>
              </a:spcAft>
            </a:pPr>
            <a:r>
              <a:rPr lang="en-US" sz="2400" dirty="0"/>
              <a:t>Results of the activity  </a:t>
            </a:r>
          </a:p>
          <a:p>
            <a:pPr marL="0" indent="0">
              <a:spcAft>
                <a:spcPts val="0"/>
              </a:spcAft>
              <a:buNone/>
            </a:pPr>
            <a:r>
              <a:rPr lang="en-US" sz="2400" dirty="0"/>
              <a:t>Note: For additional guidance on documenting activities, see NFPA 25-2011: 4.3; 4.4; NFPA 72-2010: 14.2.1; 14.2.2; 14.2.3; 14.2.4.</a:t>
            </a:r>
          </a:p>
        </p:txBody>
      </p:sp>
    </p:spTree>
    <p:extLst>
      <p:ext uri="{BB962C8B-B14F-4D97-AF65-F5344CB8AC3E}">
        <p14:creationId xmlns:p14="http://schemas.microsoft.com/office/powerpoint/2010/main" val="2482284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058" y="35622"/>
            <a:ext cx="8149356" cy="993078"/>
          </a:xfrm>
        </p:spPr>
        <p:txBody>
          <a:bodyPr/>
          <a:lstStyle/>
          <a:p>
            <a:r>
              <a:rPr lang="en-US" sz="3600" i="1" dirty="0">
                <a:solidFill>
                  <a:schemeClr val="accent2"/>
                </a:solidFill>
              </a:rPr>
              <a:t>EC.02.04.03  EP 14</a:t>
            </a:r>
          </a:p>
        </p:txBody>
      </p:sp>
      <p:sp>
        <p:nvSpPr>
          <p:cNvPr id="3" name="Content Placeholder 2"/>
          <p:cNvSpPr>
            <a:spLocks noGrp="1"/>
          </p:cNvSpPr>
          <p:nvPr>
            <p:ph idx="1"/>
          </p:nvPr>
        </p:nvSpPr>
        <p:spPr/>
        <p:txBody>
          <a:bodyPr>
            <a:normAutofit/>
          </a:bodyPr>
          <a:lstStyle/>
          <a:p>
            <a:r>
              <a:rPr lang="en-US" dirty="0"/>
              <a:t>The hospital meets all other HealthCare Facilities Code requirements; facilities code for electrical equipment in the patient care vicinity as related to NFPA 99-2012: Chapter 10. </a:t>
            </a:r>
          </a:p>
          <a:p>
            <a:r>
              <a:rPr lang="en-US" dirty="0"/>
              <a:t>Note: For hospitals that use Joint Commission accreditation for deemed status purposes: the hospital meets the applicable provisions of the Life Safety Code Tentative Interim Amendment (TIA) 12-5.</a:t>
            </a:r>
          </a:p>
        </p:txBody>
      </p:sp>
    </p:spTree>
    <p:extLst>
      <p:ext uri="{BB962C8B-B14F-4D97-AF65-F5344CB8AC3E}">
        <p14:creationId xmlns:p14="http://schemas.microsoft.com/office/powerpoint/2010/main" val="28031450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50" y="35622"/>
            <a:ext cx="8257663" cy="993078"/>
          </a:xfrm>
        </p:spPr>
        <p:txBody>
          <a:bodyPr/>
          <a:lstStyle/>
          <a:p>
            <a:r>
              <a:rPr lang="en-US" sz="3600" i="1" dirty="0">
                <a:solidFill>
                  <a:schemeClr val="accent2"/>
                </a:solidFill>
              </a:rPr>
              <a:t>EC.02.05.01</a:t>
            </a:r>
          </a:p>
        </p:txBody>
      </p:sp>
      <p:sp>
        <p:nvSpPr>
          <p:cNvPr id="3" name="Content Placeholder 2"/>
          <p:cNvSpPr>
            <a:spLocks noGrp="1"/>
          </p:cNvSpPr>
          <p:nvPr>
            <p:ph idx="1"/>
          </p:nvPr>
        </p:nvSpPr>
        <p:spPr>
          <a:xfrm>
            <a:off x="792686" y="1035731"/>
            <a:ext cx="7964487" cy="4847164"/>
          </a:xfrm>
        </p:spPr>
        <p:txBody>
          <a:bodyPr/>
          <a:lstStyle/>
          <a:p>
            <a:pPr>
              <a:spcAft>
                <a:spcPts val="600"/>
              </a:spcAft>
            </a:pPr>
            <a:r>
              <a:rPr lang="en-US" dirty="0"/>
              <a:t>Labeling utility system controls to facilitate shutdown, such as </a:t>
            </a:r>
          </a:p>
          <a:p>
            <a:pPr lvl="1">
              <a:spcAft>
                <a:spcPts val="600"/>
              </a:spcAft>
            </a:pPr>
            <a:r>
              <a:rPr lang="en-US" dirty="0"/>
              <a:t>Utility source valves</a:t>
            </a:r>
          </a:p>
          <a:p>
            <a:pPr lvl="1">
              <a:spcAft>
                <a:spcPts val="600"/>
              </a:spcAft>
            </a:pPr>
            <a:r>
              <a:rPr lang="en-US" dirty="0"/>
              <a:t>Utility system main switches and valves</a:t>
            </a:r>
          </a:p>
          <a:p>
            <a:pPr lvl="1">
              <a:spcAft>
                <a:spcPts val="600"/>
              </a:spcAft>
            </a:pPr>
            <a:r>
              <a:rPr lang="en-US" dirty="0"/>
              <a:t>Individual circuits in electrical distribution panel</a:t>
            </a:r>
          </a:p>
          <a:p>
            <a:pPr lvl="1">
              <a:spcAft>
                <a:spcPts val="600"/>
              </a:spcAft>
            </a:pPr>
            <a:r>
              <a:rPr lang="en-US" dirty="0"/>
              <a:t>Fire Alarm Circuit is clearly labeled as such and is marked in red</a:t>
            </a:r>
          </a:p>
          <a:p>
            <a:pPr lvl="2">
              <a:spcAft>
                <a:spcPts val="600"/>
              </a:spcAft>
            </a:pPr>
            <a:r>
              <a:rPr lang="en-US" dirty="0"/>
              <a:t>Disconnect method (i.e. circuit breaker)</a:t>
            </a:r>
          </a:p>
          <a:p>
            <a:pPr lvl="2">
              <a:spcAft>
                <a:spcPts val="600"/>
              </a:spcAft>
            </a:pPr>
            <a:r>
              <a:rPr lang="en-US" dirty="0"/>
              <a:t>Restricted access </a:t>
            </a:r>
          </a:p>
          <a:p>
            <a:pPr lvl="2">
              <a:spcAft>
                <a:spcPts val="600"/>
              </a:spcAft>
            </a:pPr>
            <a:r>
              <a:rPr lang="en-US" dirty="0"/>
              <a:t>Information where the dedicated branch is located in the control unit</a:t>
            </a:r>
          </a:p>
          <a:p>
            <a:pPr lvl="1"/>
            <a:endParaRPr lang="en-US" dirty="0"/>
          </a:p>
        </p:txBody>
      </p:sp>
    </p:spTree>
    <p:extLst>
      <p:ext uri="{BB962C8B-B14F-4D97-AF65-F5344CB8AC3E}">
        <p14:creationId xmlns:p14="http://schemas.microsoft.com/office/powerpoint/2010/main" val="113765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997" y="146270"/>
            <a:ext cx="7898012" cy="871537"/>
          </a:xfrm>
        </p:spPr>
        <p:txBody>
          <a:bodyPr/>
          <a:lstStyle/>
          <a:p>
            <a:pPr>
              <a:defRPr/>
            </a:pPr>
            <a:r>
              <a:rPr lang="en-US" sz="3600" dirty="0">
                <a:solidFill>
                  <a:schemeClr val="tx1"/>
                </a:solidFill>
              </a:rPr>
              <a:t>Ligature Risks – Non Behavioral Settings</a:t>
            </a:r>
            <a:endParaRPr lang="en-US" sz="3600" b="1" dirty="0">
              <a:solidFill>
                <a:schemeClr val="tx1"/>
              </a:solidFill>
            </a:endParaRPr>
          </a:p>
        </p:txBody>
      </p:sp>
      <p:sp>
        <p:nvSpPr>
          <p:cNvPr id="18435" name="Content Placeholder 3"/>
          <p:cNvSpPr>
            <a:spLocks noGrp="1"/>
          </p:cNvSpPr>
          <p:nvPr>
            <p:ph idx="1"/>
          </p:nvPr>
        </p:nvSpPr>
        <p:spPr>
          <a:xfrm>
            <a:off x="1006997" y="1204686"/>
            <a:ext cx="7670278" cy="5131246"/>
          </a:xfrm>
        </p:spPr>
        <p:txBody>
          <a:bodyPr/>
          <a:lstStyle/>
          <a:p>
            <a:pPr>
              <a:spcAft>
                <a:spcPts val="0"/>
              </a:spcAft>
            </a:pPr>
            <a:r>
              <a:rPr lang="en-US" dirty="0"/>
              <a:t>Not designated</a:t>
            </a:r>
          </a:p>
          <a:p>
            <a:pPr lvl="1">
              <a:spcAft>
                <a:spcPts val="0"/>
              </a:spcAft>
            </a:pPr>
            <a:r>
              <a:rPr lang="en-US" dirty="0"/>
              <a:t>Temporary location for psychiatric patient</a:t>
            </a:r>
          </a:p>
          <a:p>
            <a:pPr lvl="2">
              <a:spcAft>
                <a:spcPts val="0"/>
              </a:spcAft>
              <a:buClr>
                <a:srgbClr val="072169"/>
              </a:buClr>
            </a:pPr>
            <a:r>
              <a:rPr lang="en-US" dirty="0"/>
              <a:t>Ligature/self-harm issues must be identified</a:t>
            </a:r>
          </a:p>
          <a:p>
            <a:pPr lvl="2">
              <a:spcAft>
                <a:spcPts val="0"/>
              </a:spcAft>
              <a:buClr>
                <a:srgbClr val="072169"/>
              </a:buClr>
            </a:pPr>
            <a:r>
              <a:rPr lang="en-US" dirty="0"/>
              <a:t>Remove physical risks not required for treatment</a:t>
            </a:r>
          </a:p>
          <a:p>
            <a:pPr lvl="3">
              <a:spcAft>
                <a:spcPts val="0"/>
              </a:spcAft>
              <a:buClr>
                <a:srgbClr val="006600"/>
              </a:buClr>
            </a:pPr>
            <a:r>
              <a:rPr lang="en-US" dirty="0"/>
              <a:t>If able</a:t>
            </a:r>
          </a:p>
          <a:p>
            <a:pPr lvl="3">
              <a:spcAft>
                <a:spcPts val="0"/>
              </a:spcAft>
              <a:buClr>
                <a:srgbClr val="006600"/>
              </a:buClr>
            </a:pPr>
            <a:r>
              <a:rPr lang="en-US" dirty="0"/>
              <a:t>Implement surveillance if risks remain</a:t>
            </a:r>
          </a:p>
          <a:p>
            <a:pPr lvl="2">
              <a:spcAft>
                <a:spcPts val="0"/>
              </a:spcAft>
              <a:buClr>
                <a:srgbClr val="072169"/>
              </a:buClr>
            </a:pPr>
            <a:r>
              <a:rPr lang="en-US" dirty="0"/>
              <a:t>P&amp;Ps adequately guide staff in assessment</a:t>
            </a:r>
          </a:p>
          <a:p>
            <a:pPr lvl="2">
              <a:spcAft>
                <a:spcPts val="0"/>
              </a:spcAft>
              <a:buClr>
                <a:srgbClr val="072169"/>
              </a:buClr>
            </a:pPr>
            <a:r>
              <a:rPr lang="en-US" dirty="0"/>
              <a:t>Implement measures based on patient needs</a:t>
            </a:r>
          </a:p>
          <a:p>
            <a:pPr lvl="2">
              <a:spcAft>
                <a:spcPts val="0"/>
              </a:spcAft>
              <a:buClr>
                <a:srgbClr val="072169"/>
              </a:buClr>
            </a:pPr>
            <a:endParaRPr lang="en-US" dirty="0"/>
          </a:p>
        </p:txBody>
      </p:sp>
      <p:sp>
        <p:nvSpPr>
          <p:cNvPr id="5" name="TextBox 4"/>
          <p:cNvSpPr txBox="1"/>
          <p:nvPr/>
        </p:nvSpPr>
        <p:spPr>
          <a:xfrm>
            <a:off x="1686821" y="5689601"/>
            <a:ext cx="5860607" cy="707886"/>
          </a:xfrm>
          <a:prstGeom prst="rect">
            <a:avLst/>
          </a:prstGeom>
          <a:noFill/>
        </p:spPr>
        <p:txBody>
          <a:bodyPr wrap="square" rtlCol="0">
            <a:spAutoFit/>
          </a:bodyPr>
          <a:lstStyle/>
          <a:p>
            <a:r>
              <a:rPr lang="en-US" sz="2000" dirty="0"/>
              <a:t>See also </a:t>
            </a:r>
            <a:r>
              <a:rPr lang="en-US" sz="2000" i="1" dirty="0"/>
              <a:t>Joint Commission Online, May 24, 2017</a:t>
            </a:r>
          </a:p>
          <a:p>
            <a:pPr algn="ctr"/>
            <a:r>
              <a:rPr lang="en-US" sz="2000" dirty="0">
                <a:hlinkClick r:id="rId3"/>
              </a:rPr>
              <a:t>www.jointcommission.org/issues</a:t>
            </a:r>
            <a:endParaRPr lang="en-US" sz="2000" dirty="0"/>
          </a:p>
        </p:txBody>
      </p:sp>
    </p:spTree>
    <p:extLst>
      <p:ext uri="{BB962C8B-B14F-4D97-AF65-F5344CB8AC3E}">
        <p14:creationId xmlns:p14="http://schemas.microsoft.com/office/powerpoint/2010/main" val="37219885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54" y="35622"/>
            <a:ext cx="8130360" cy="993078"/>
          </a:xfrm>
        </p:spPr>
        <p:txBody>
          <a:bodyPr/>
          <a:lstStyle/>
          <a:p>
            <a:r>
              <a:rPr lang="en-US" sz="3600" i="1" dirty="0">
                <a:solidFill>
                  <a:schemeClr val="accent2"/>
                </a:solidFill>
              </a:rPr>
              <a:t>EC.02.05.01</a:t>
            </a:r>
            <a:r>
              <a:rPr lang="en-US" sz="2800" i="1" dirty="0">
                <a:solidFill>
                  <a:schemeClr val="accent2"/>
                </a:solidFill>
              </a:rPr>
              <a:t> (continued)</a:t>
            </a:r>
          </a:p>
        </p:txBody>
      </p:sp>
      <p:sp>
        <p:nvSpPr>
          <p:cNvPr id="3" name="Content Placeholder 2"/>
          <p:cNvSpPr>
            <a:spLocks noGrp="1"/>
          </p:cNvSpPr>
          <p:nvPr>
            <p:ph idx="1"/>
          </p:nvPr>
        </p:nvSpPr>
        <p:spPr>
          <a:xfrm>
            <a:off x="945700" y="1242203"/>
            <a:ext cx="7964487" cy="5124091"/>
          </a:xfrm>
        </p:spPr>
        <p:txBody>
          <a:bodyPr/>
          <a:lstStyle/>
          <a:p>
            <a:pPr>
              <a:spcAft>
                <a:spcPts val="0"/>
              </a:spcAft>
            </a:pPr>
            <a:r>
              <a:rPr lang="en-US" dirty="0"/>
              <a:t>Non-critical area ventilation systems</a:t>
            </a:r>
          </a:p>
          <a:p>
            <a:pPr lvl="1">
              <a:spcAft>
                <a:spcPts val="0"/>
              </a:spcAft>
            </a:pPr>
            <a:r>
              <a:rPr lang="en-US" dirty="0"/>
              <a:t>Temperature, Humidity and Pressure Relationships</a:t>
            </a:r>
          </a:p>
          <a:p>
            <a:pPr>
              <a:lnSpc>
                <a:spcPts val="3000"/>
              </a:lnSpc>
              <a:spcAft>
                <a:spcPts val="0"/>
              </a:spcAft>
            </a:pPr>
            <a:r>
              <a:rPr lang="en-US" dirty="0"/>
              <a:t>Medical gas storage rooms, transfer and manifold room criteria</a:t>
            </a:r>
          </a:p>
          <a:p>
            <a:pPr>
              <a:lnSpc>
                <a:spcPts val="3000"/>
              </a:lnSpc>
              <a:spcAft>
                <a:spcPts val="0"/>
              </a:spcAft>
            </a:pPr>
            <a:r>
              <a:rPr lang="en-US" dirty="0"/>
              <a:t>Emergency Power Supply System (EPSS) equipment and environment are maintained</a:t>
            </a:r>
          </a:p>
          <a:p>
            <a:pPr lvl="1">
              <a:spcAft>
                <a:spcPts val="0"/>
              </a:spcAft>
            </a:pPr>
            <a:r>
              <a:rPr lang="en-US" dirty="0"/>
              <a:t>Ambient Temperature at least 40°F</a:t>
            </a:r>
          </a:p>
          <a:p>
            <a:pPr lvl="1">
              <a:spcAft>
                <a:spcPts val="0"/>
              </a:spcAft>
            </a:pPr>
            <a:r>
              <a:rPr lang="en-US" dirty="0"/>
              <a:t>Ventilation</a:t>
            </a:r>
          </a:p>
          <a:p>
            <a:pPr lvl="2">
              <a:spcAft>
                <a:spcPts val="0"/>
              </a:spcAft>
            </a:pPr>
            <a:r>
              <a:rPr lang="en-US" dirty="0"/>
              <a:t>Supply</a:t>
            </a:r>
          </a:p>
          <a:p>
            <a:pPr lvl="2">
              <a:spcAft>
                <a:spcPts val="0"/>
              </a:spcAft>
            </a:pPr>
            <a:r>
              <a:rPr lang="en-US" dirty="0"/>
              <a:t>Exhaust</a:t>
            </a:r>
          </a:p>
          <a:p>
            <a:pPr lvl="1">
              <a:spcAft>
                <a:spcPts val="0"/>
              </a:spcAft>
            </a:pPr>
            <a:r>
              <a:rPr lang="en-US" dirty="0"/>
              <a:t>Water-jacket Temperature </a:t>
            </a:r>
          </a:p>
        </p:txBody>
      </p:sp>
    </p:spTree>
    <p:extLst>
      <p:ext uri="{BB962C8B-B14F-4D97-AF65-F5344CB8AC3E}">
        <p14:creationId xmlns:p14="http://schemas.microsoft.com/office/powerpoint/2010/main" val="91931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544" y="35622"/>
            <a:ext cx="8165870" cy="993078"/>
          </a:xfrm>
        </p:spPr>
        <p:txBody>
          <a:bodyPr/>
          <a:lstStyle/>
          <a:p>
            <a:r>
              <a:rPr lang="en-US" sz="3600" i="1" dirty="0">
                <a:solidFill>
                  <a:schemeClr val="accent2"/>
                </a:solidFill>
              </a:rPr>
              <a:t>EC.02.05.03</a:t>
            </a:r>
          </a:p>
        </p:txBody>
      </p:sp>
      <p:sp>
        <p:nvSpPr>
          <p:cNvPr id="3" name="Content Placeholder 2"/>
          <p:cNvSpPr>
            <a:spLocks noGrp="1"/>
          </p:cNvSpPr>
          <p:nvPr>
            <p:ph idx="1"/>
          </p:nvPr>
        </p:nvSpPr>
        <p:spPr/>
        <p:txBody>
          <a:bodyPr/>
          <a:lstStyle/>
          <a:p>
            <a:pPr>
              <a:lnSpc>
                <a:spcPts val="3000"/>
              </a:lnSpc>
            </a:pPr>
            <a:r>
              <a:rPr lang="en-US" dirty="0"/>
              <a:t>Type 1 or Type 3 essential electrical systems comply with NFPA 99-2012 if upgraded since 1983</a:t>
            </a:r>
          </a:p>
          <a:p>
            <a:pPr>
              <a:lnSpc>
                <a:spcPts val="3000"/>
              </a:lnSpc>
              <a:spcAft>
                <a:spcPts val="600"/>
              </a:spcAft>
            </a:pPr>
            <a:r>
              <a:rPr lang="en-US" dirty="0"/>
              <a:t>Essential electrical system must be divided into three branches</a:t>
            </a:r>
          </a:p>
          <a:p>
            <a:pPr lvl="1">
              <a:spcAft>
                <a:spcPts val="600"/>
              </a:spcAft>
            </a:pPr>
            <a:r>
              <a:rPr lang="en-US" dirty="0"/>
              <a:t>Life safety branch</a:t>
            </a:r>
          </a:p>
          <a:p>
            <a:pPr lvl="1">
              <a:spcAft>
                <a:spcPts val="600"/>
              </a:spcAft>
            </a:pPr>
            <a:r>
              <a:rPr lang="en-US" dirty="0"/>
              <a:t>Critical branch</a:t>
            </a:r>
          </a:p>
          <a:p>
            <a:pPr lvl="1"/>
            <a:r>
              <a:rPr lang="en-US" dirty="0"/>
              <a:t>Equipment branch</a:t>
            </a:r>
          </a:p>
        </p:txBody>
      </p:sp>
    </p:spTree>
    <p:extLst>
      <p:ext uri="{BB962C8B-B14F-4D97-AF65-F5344CB8AC3E}">
        <p14:creationId xmlns:p14="http://schemas.microsoft.com/office/powerpoint/2010/main" val="16305908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788" y="35622"/>
            <a:ext cx="8183626" cy="993078"/>
          </a:xfrm>
        </p:spPr>
        <p:txBody>
          <a:bodyPr/>
          <a:lstStyle/>
          <a:p>
            <a:r>
              <a:rPr lang="en-US" sz="3600" i="1" dirty="0">
                <a:solidFill>
                  <a:schemeClr val="accent2"/>
                </a:solidFill>
              </a:rPr>
              <a:t>EC.02.05.03</a:t>
            </a:r>
            <a:r>
              <a:rPr lang="en-US" dirty="0">
                <a:solidFill>
                  <a:schemeClr val="accent2"/>
                </a:solidFill>
              </a:rPr>
              <a:t> </a:t>
            </a:r>
            <a:r>
              <a:rPr lang="en-US" sz="2800" i="1" dirty="0">
                <a:solidFill>
                  <a:schemeClr val="accent2"/>
                </a:solidFill>
              </a:rPr>
              <a:t>(CONTINUED)</a:t>
            </a:r>
          </a:p>
        </p:txBody>
      </p:sp>
      <p:sp>
        <p:nvSpPr>
          <p:cNvPr id="3" name="Content Placeholder 2"/>
          <p:cNvSpPr>
            <a:spLocks noGrp="1"/>
          </p:cNvSpPr>
          <p:nvPr>
            <p:ph idx="1"/>
          </p:nvPr>
        </p:nvSpPr>
        <p:spPr/>
        <p:txBody>
          <a:bodyPr/>
          <a:lstStyle/>
          <a:p>
            <a:r>
              <a:rPr lang="en-US" dirty="0"/>
              <a:t>Emergency power provided within 10 seconds</a:t>
            </a:r>
          </a:p>
          <a:p>
            <a:pPr>
              <a:spcAft>
                <a:spcPts val="600"/>
              </a:spcAft>
            </a:pPr>
            <a:r>
              <a:rPr lang="en-US" dirty="0"/>
              <a:t>Generator locations</a:t>
            </a:r>
          </a:p>
          <a:p>
            <a:pPr lvl="1">
              <a:spcAft>
                <a:spcPts val="600"/>
              </a:spcAft>
            </a:pPr>
            <a:r>
              <a:rPr lang="en-US" dirty="0"/>
              <a:t>Emergency lighting</a:t>
            </a:r>
          </a:p>
          <a:p>
            <a:pPr lvl="1">
              <a:spcAft>
                <a:spcPts val="600"/>
              </a:spcAft>
            </a:pPr>
            <a:r>
              <a:rPr lang="en-US" dirty="0"/>
              <a:t>Remote manual stop with appropriate signage </a:t>
            </a:r>
          </a:p>
          <a:p>
            <a:pPr lvl="1">
              <a:spcAft>
                <a:spcPts val="600"/>
              </a:spcAft>
            </a:pPr>
            <a:r>
              <a:rPr lang="en-US" dirty="0"/>
              <a:t>Remote annunciator</a:t>
            </a:r>
          </a:p>
        </p:txBody>
      </p:sp>
    </p:spTree>
    <p:extLst>
      <p:ext uri="{BB962C8B-B14F-4D97-AF65-F5344CB8AC3E}">
        <p14:creationId xmlns:p14="http://schemas.microsoft.com/office/powerpoint/2010/main" val="1790341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932" y="35622"/>
            <a:ext cx="8121482" cy="993078"/>
          </a:xfrm>
        </p:spPr>
        <p:txBody>
          <a:bodyPr/>
          <a:lstStyle/>
          <a:p>
            <a:r>
              <a:rPr lang="en-US" sz="3600" i="1" dirty="0">
                <a:solidFill>
                  <a:schemeClr val="accent2"/>
                </a:solidFill>
              </a:rPr>
              <a:t>EC.02.05.05</a:t>
            </a:r>
          </a:p>
        </p:txBody>
      </p:sp>
      <p:sp>
        <p:nvSpPr>
          <p:cNvPr id="3" name="Content Placeholder 2"/>
          <p:cNvSpPr>
            <a:spLocks noGrp="1"/>
          </p:cNvSpPr>
          <p:nvPr>
            <p:ph idx="1"/>
          </p:nvPr>
        </p:nvSpPr>
        <p:spPr>
          <a:xfrm>
            <a:off x="807677" y="1040924"/>
            <a:ext cx="8134651" cy="4847164"/>
          </a:xfrm>
        </p:spPr>
        <p:txBody>
          <a:bodyPr/>
          <a:lstStyle/>
          <a:p>
            <a:r>
              <a:rPr lang="en-US" dirty="0"/>
              <a:t>When performing repairs or maintenance there is a process to manage risks associated with air-quality requirements, infection control, utility requirements, noise, odor, dust, vibration, and other hazards</a:t>
            </a:r>
          </a:p>
          <a:p>
            <a:r>
              <a:rPr lang="en-US" dirty="0"/>
              <a:t>High risk PM completion rate: 100%</a:t>
            </a:r>
          </a:p>
          <a:p>
            <a:r>
              <a:rPr lang="en-US" dirty="0"/>
              <a:t>Infection Control equipment completion rate: 100%</a:t>
            </a:r>
          </a:p>
          <a:p>
            <a:r>
              <a:rPr lang="en-US" dirty="0"/>
              <a:t>Non-high risk completion rate: 	</a:t>
            </a:r>
          </a:p>
          <a:p>
            <a:pPr lvl="1"/>
            <a:r>
              <a:rPr lang="en-US" dirty="0"/>
              <a:t>100%  of the scheduled activities</a:t>
            </a:r>
          </a:p>
          <a:p>
            <a:pPr lvl="1"/>
            <a:r>
              <a:rPr lang="en-US" dirty="0"/>
              <a:t>Defined by organization for frequency</a:t>
            </a:r>
          </a:p>
        </p:txBody>
      </p:sp>
    </p:spTree>
    <p:extLst>
      <p:ext uri="{BB962C8B-B14F-4D97-AF65-F5344CB8AC3E}">
        <p14:creationId xmlns:p14="http://schemas.microsoft.com/office/powerpoint/2010/main" val="1262114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76" y="35622"/>
            <a:ext cx="8139237" cy="993078"/>
          </a:xfrm>
        </p:spPr>
        <p:txBody>
          <a:bodyPr/>
          <a:lstStyle/>
          <a:p>
            <a:r>
              <a:rPr lang="en-US" sz="3600" i="1" dirty="0">
                <a:solidFill>
                  <a:schemeClr val="accent2"/>
                </a:solidFill>
              </a:rPr>
              <a:t>EC.02.05.07</a:t>
            </a:r>
          </a:p>
        </p:txBody>
      </p:sp>
      <p:sp>
        <p:nvSpPr>
          <p:cNvPr id="3" name="Content Placeholder 2"/>
          <p:cNvSpPr>
            <a:spLocks noGrp="1"/>
          </p:cNvSpPr>
          <p:nvPr>
            <p:ph idx="1"/>
          </p:nvPr>
        </p:nvSpPr>
        <p:spPr/>
        <p:txBody>
          <a:bodyPr/>
          <a:lstStyle/>
          <a:p>
            <a:r>
              <a:rPr lang="en-US" dirty="0"/>
              <a:t>Weekly inspection of the Emergency Power Supply System, including components and batteries</a:t>
            </a:r>
          </a:p>
          <a:p>
            <a:r>
              <a:rPr lang="en-US" dirty="0"/>
              <a:t>During the monthly generator test the cool-down period is not part of the 30 minute run-time</a:t>
            </a:r>
          </a:p>
          <a:p>
            <a:r>
              <a:rPr lang="en-US" dirty="0"/>
              <a:t>Reduced the annual load bank to 90 minutes</a:t>
            </a:r>
          </a:p>
          <a:p>
            <a:pPr lvl="1"/>
            <a:r>
              <a:rPr lang="en-US" dirty="0"/>
              <a:t>30 minutes at 50% of nameplate</a:t>
            </a:r>
          </a:p>
          <a:p>
            <a:pPr lvl="1"/>
            <a:r>
              <a:rPr lang="en-US" dirty="0"/>
              <a:t>60 minutes at 75% of nameplate </a:t>
            </a:r>
          </a:p>
          <a:p>
            <a:pPr lvl="1"/>
            <a:r>
              <a:rPr lang="en-US" b="1" dirty="0"/>
              <a:t>NOTE:</a:t>
            </a:r>
            <a:r>
              <a:rPr lang="en-US" dirty="0"/>
              <a:t> the first 30 minutes can accommodate the monthly generator test</a:t>
            </a:r>
          </a:p>
        </p:txBody>
      </p:sp>
    </p:spTree>
    <p:extLst>
      <p:ext uri="{BB962C8B-B14F-4D97-AF65-F5344CB8AC3E}">
        <p14:creationId xmlns:p14="http://schemas.microsoft.com/office/powerpoint/2010/main" val="21507416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058" y="35622"/>
            <a:ext cx="8149356" cy="993078"/>
          </a:xfrm>
        </p:spPr>
        <p:txBody>
          <a:bodyPr/>
          <a:lstStyle/>
          <a:p>
            <a:r>
              <a:rPr lang="en-US" sz="3600" i="1" dirty="0">
                <a:solidFill>
                  <a:schemeClr val="accent2"/>
                </a:solidFill>
              </a:rPr>
              <a:t>EC.02.05.09  EP 2 </a:t>
            </a:r>
          </a:p>
        </p:txBody>
      </p:sp>
      <p:sp>
        <p:nvSpPr>
          <p:cNvPr id="3" name="Content Placeholder 2"/>
          <p:cNvSpPr>
            <a:spLocks noGrp="1"/>
          </p:cNvSpPr>
          <p:nvPr>
            <p:ph idx="1"/>
          </p:nvPr>
        </p:nvSpPr>
        <p:spPr/>
        <p:txBody>
          <a:bodyPr/>
          <a:lstStyle/>
          <a:p>
            <a:r>
              <a:rPr lang="en-US" dirty="0"/>
              <a:t>When the hospital has bulk oxygen systems above ground:</a:t>
            </a:r>
          </a:p>
          <a:p>
            <a:pPr lvl="1"/>
            <a:r>
              <a:rPr lang="en-US" dirty="0"/>
              <a:t>They are in a locked enclosure (such as a fence) at least 10 feet measured from the side of the tank to vehicles and sidewalks</a:t>
            </a:r>
          </a:p>
          <a:p>
            <a:pPr lvl="1"/>
            <a:r>
              <a:rPr lang="en-US" dirty="0"/>
              <a:t>There is permanent signage stating “OXYGEN – NO SMOKING – NO OPEN FLAMES.”   </a:t>
            </a:r>
          </a:p>
          <a:p>
            <a:r>
              <a:rPr lang="en-US" dirty="0"/>
              <a:t>Note: For additional guidance, refer to NFPA 99-2012: 5.1.3.5.12.</a:t>
            </a:r>
          </a:p>
          <a:p>
            <a:endParaRPr lang="en-US" dirty="0"/>
          </a:p>
        </p:txBody>
      </p:sp>
    </p:spTree>
    <p:extLst>
      <p:ext uri="{BB962C8B-B14F-4D97-AF65-F5344CB8AC3E}">
        <p14:creationId xmlns:p14="http://schemas.microsoft.com/office/powerpoint/2010/main" val="4137784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EC.02.05.09 </a:t>
            </a:r>
          </a:p>
        </p:txBody>
      </p:sp>
      <p:sp>
        <p:nvSpPr>
          <p:cNvPr id="36867" name="Rectangle 3"/>
          <p:cNvSpPr>
            <a:spLocks noGrp="1" noChangeArrowheads="1"/>
          </p:cNvSpPr>
          <p:nvPr>
            <p:ph idx="1"/>
          </p:nvPr>
        </p:nvSpPr>
        <p:spPr>
          <a:xfrm>
            <a:off x="807678" y="1040923"/>
            <a:ext cx="7964487" cy="5472019"/>
          </a:xfrm>
        </p:spPr>
        <p:txBody>
          <a:bodyPr/>
          <a:lstStyle/>
          <a:p>
            <a:r>
              <a:rPr lang="en-US" dirty="0"/>
              <a:t>Implement a policy on all cylinders that includes the following:</a:t>
            </a:r>
          </a:p>
          <a:p>
            <a:pPr lvl="1"/>
            <a:r>
              <a:rPr lang="en-US" dirty="0"/>
              <a:t>Proper handling and transporting (for example, in carts, attached to equipment, on racks) to ensure safety</a:t>
            </a:r>
          </a:p>
          <a:p>
            <a:pPr lvl="1"/>
            <a:r>
              <a:rPr lang="en-US" dirty="0"/>
              <a:t>Physically segregating full and empty cylinders from each other in order to assist staff in selecting the proper cylinder</a:t>
            </a:r>
          </a:p>
          <a:p>
            <a:pPr lvl="1"/>
            <a:r>
              <a:rPr lang="en-US" dirty="0"/>
              <a:t>Labeling empty cylinders</a:t>
            </a:r>
          </a:p>
          <a:p>
            <a:pPr lvl="1"/>
            <a:r>
              <a:rPr lang="en-US" dirty="0"/>
              <a:t>Prohibiting transfilling in any compartment with patient care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Tree>
    <p:extLst>
      <p:ext uri="{BB962C8B-B14F-4D97-AF65-F5344CB8AC3E}">
        <p14:creationId xmlns:p14="http://schemas.microsoft.com/office/powerpoint/2010/main" val="22177252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932" y="35622"/>
            <a:ext cx="8121482" cy="993078"/>
          </a:xfrm>
        </p:spPr>
        <p:txBody>
          <a:bodyPr/>
          <a:lstStyle/>
          <a:p>
            <a:r>
              <a:rPr lang="en-US" sz="3600" i="1" dirty="0">
                <a:solidFill>
                  <a:schemeClr val="accent2"/>
                </a:solidFill>
              </a:rPr>
              <a:t>EC.02.05.09 </a:t>
            </a:r>
            <a:r>
              <a:rPr lang="en-US" sz="2800" i="1" dirty="0">
                <a:solidFill>
                  <a:schemeClr val="accent2"/>
                </a:solidFill>
              </a:rPr>
              <a:t>(continued)</a:t>
            </a:r>
          </a:p>
        </p:txBody>
      </p:sp>
      <p:sp>
        <p:nvSpPr>
          <p:cNvPr id="3" name="Content Placeholder 2"/>
          <p:cNvSpPr>
            <a:spLocks noGrp="1"/>
          </p:cNvSpPr>
          <p:nvPr>
            <p:ph idx="1"/>
          </p:nvPr>
        </p:nvSpPr>
        <p:spPr>
          <a:xfrm>
            <a:off x="764546" y="1168164"/>
            <a:ext cx="7964487" cy="4847164"/>
          </a:xfrm>
        </p:spPr>
        <p:txBody>
          <a:bodyPr/>
          <a:lstStyle/>
          <a:p>
            <a:pPr>
              <a:spcAft>
                <a:spcPts val="0"/>
              </a:spcAft>
            </a:pPr>
            <a:r>
              <a:rPr lang="en-US" dirty="0"/>
              <a:t>Emergency Oxygen Supply Connections (EOSC)</a:t>
            </a:r>
          </a:p>
          <a:p>
            <a:pPr>
              <a:spcAft>
                <a:spcPts val="0"/>
              </a:spcAft>
            </a:pPr>
            <a:r>
              <a:rPr lang="en-US" dirty="0"/>
              <a:t>Clarifies inspection and testing:</a:t>
            </a:r>
          </a:p>
          <a:p>
            <a:pPr lvl="1">
              <a:spcAft>
                <a:spcPts val="0"/>
              </a:spcAft>
            </a:pPr>
            <a:r>
              <a:rPr lang="en-US" dirty="0"/>
              <a:t>The source, distribution, inlets/outlets, and alarms that protect the piped medical gas systems</a:t>
            </a:r>
          </a:p>
          <a:p>
            <a:pPr>
              <a:spcAft>
                <a:spcPts val="0"/>
              </a:spcAft>
            </a:pPr>
            <a:r>
              <a:rPr lang="en-US" dirty="0"/>
              <a:t>Bulk Oxygen systems (above ground) </a:t>
            </a:r>
          </a:p>
          <a:p>
            <a:pPr lvl="1">
              <a:spcAft>
                <a:spcPts val="0"/>
              </a:spcAft>
            </a:pPr>
            <a:r>
              <a:rPr lang="en-US" dirty="0"/>
              <a:t>Locked enclosure</a:t>
            </a:r>
          </a:p>
          <a:p>
            <a:pPr lvl="2">
              <a:spcAft>
                <a:spcPts val="0"/>
              </a:spcAft>
            </a:pPr>
            <a:r>
              <a:rPr lang="en-US" dirty="0"/>
              <a:t>At least 10 feet, measured from the side of the tank to vehicles and sidewalks</a:t>
            </a:r>
          </a:p>
          <a:p>
            <a:pPr lvl="1">
              <a:spcAft>
                <a:spcPts val="0"/>
              </a:spcAft>
            </a:pPr>
            <a:r>
              <a:rPr lang="en-US" dirty="0"/>
              <a:t>Signage: </a:t>
            </a:r>
          </a:p>
          <a:p>
            <a:pPr lvl="2">
              <a:spcAft>
                <a:spcPts val="0"/>
              </a:spcAft>
            </a:pPr>
            <a:r>
              <a:rPr lang="en-US" dirty="0"/>
              <a:t>OXYGEN – NO SMOKING – NO OPEN FLAMES</a:t>
            </a:r>
          </a:p>
          <a:p>
            <a:pPr lvl="2"/>
            <a:endParaRPr lang="en-US" dirty="0"/>
          </a:p>
          <a:p>
            <a:pPr lvl="1"/>
            <a:endParaRPr lang="en-US" dirty="0"/>
          </a:p>
        </p:txBody>
      </p:sp>
    </p:spTree>
    <p:extLst>
      <p:ext uri="{BB962C8B-B14F-4D97-AF65-F5344CB8AC3E}">
        <p14:creationId xmlns:p14="http://schemas.microsoft.com/office/powerpoint/2010/main" val="8169894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35277" y="1306257"/>
            <a:ext cx="5132347" cy="3633470"/>
          </a:xfrm>
        </p:spPr>
        <p:txBody>
          <a:bodyPr>
            <a:normAutofit/>
          </a:bodyPr>
          <a:lstStyle/>
          <a:p>
            <a:pPr algn="ctr">
              <a:lnSpc>
                <a:spcPct val="100000"/>
              </a:lnSpc>
            </a:pPr>
            <a:r>
              <a:rPr lang="en-US" sz="4800" dirty="0">
                <a:solidFill>
                  <a:schemeClr val="accent2"/>
                </a:solidFill>
              </a:rPr>
              <a:t>Life Safety</a:t>
            </a:r>
            <a:br>
              <a:rPr lang="en-US" sz="4800" dirty="0">
                <a:solidFill>
                  <a:schemeClr val="accent2"/>
                </a:solidFill>
              </a:rPr>
            </a:br>
            <a:r>
              <a:rPr lang="en-US" sz="4800" dirty="0">
                <a:solidFill>
                  <a:schemeClr val="accent2"/>
                </a:solidFill>
              </a:rPr>
              <a:t>Chapter</a:t>
            </a:r>
            <a:br>
              <a:rPr lang="en-US" sz="4800" dirty="0">
                <a:solidFill>
                  <a:schemeClr val="accent2"/>
                </a:solidFill>
              </a:rPr>
            </a:br>
            <a:r>
              <a:rPr lang="en-US" sz="4800" dirty="0">
                <a:solidFill>
                  <a:schemeClr val="accent2"/>
                </a:solidFill>
              </a:rPr>
              <a:t/>
            </a:r>
            <a:br>
              <a:rPr lang="en-US" sz="4800" dirty="0">
                <a:solidFill>
                  <a:schemeClr val="accent2"/>
                </a:solidFill>
              </a:rPr>
            </a:br>
            <a:r>
              <a:rPr lang="en-US" sz="4800" dirty="0">
                <a:solidFill>
                  <a:schemeClr val="accent2"/>
                </a:solidFill>
              </a:rPr>
              <a:t>2017</a:t>
            </a:r>
          </a:p>
        </p:txBody>
      </p:sp>
    </p:spTree>
    <p:extLst>
      <p:ext uri="{BB962C8B-B14F-4D97-AF65-F5344CB8AC3E}">
        <p14:creationId xmlns:p14="http://schemas.microsoft.com/office/powerpoint/2010/main" val="42261618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54" y="35622"/>
            <a:ext cx="8130360" cy="993078"/>
          </a:xfrm>
        </p:spPr>
        <p:txBody>
          <a:bodyPr/>
          <a:lstStyle/>
          <a:p>
            <a:r>
              <a:rPr lang="en-US" sz="3600" i="1" dirty="0">
                <a:solidFill>
                  <a:schemeClr val="accent2"/>
                </a:solidFill>
              </a:rPr>
              <a:t>LS.01.01.01 &amp; LS.01.02.01</a:t>
            </a:r>
          </a:p>
        </p:txBody>
      </p:sp>
      <p:sp>
        <p:nvSpPr>
          <p:cNvPr id="3" name="Content Placeholder 2"/>
          <p:cNvSpPr>
            <a:spLocks noGrp="1"/>
          </p:cNvSpPr>
          <p:nvPr>
            <p:ph idx="1"/>
          </p:nvPr>
        </p:nvSpPr>
        <p:spPr>
          <a:xfrm>
            <a:off x="919820" y="874866"/>
            <a:ext cx="7964487" cy="5646704"/>
          </a:xfrm>
        </p:spPr>
        <p:txBody>
          <a:bodyPr/>
          <a:lstStyle/>
          <a:p>
            <a:r>
              <a:rPr lang="en-US" dirty="0"/>
              <a:t>LS.01.01.01</a:t>
            </a:r>
          </a:p>
          <a:p>
            <a:pPr lvl="1"/>
            <a:r>
              <a:rPr lang="en-US" dirty="0"/>
              <a:t>Individuals assigned to assess compliance with the LSC and when manage the SOC and survey related deficiencies</a:t>
            </a:r>
          </a:p>
          <a:p>
            <a:pPr lvl="1"/>
            <a:r>
              <a:rPr lang="en-US" dirty="0"/>
              <a:t>Building assessment for LS Chapter compliance</a:t>
            </a:r>
          </a:p>
          <a:p>
            <a:pPr lvl="1"/>
            <a:r>
              <a:rPr lang="en-US" dirty="0"/>
              <a:t>Current and accurate drawings </a:t>
            </a:r>
          </a:p>
          <a:p>
            <a:pPr lvl="1"/>
            <a:r>
              <a:rPr lang="en-US" dirty="0"/>
              <a:t>Survey-related deficiencies completed within 60-days or Time Limited Waiver </a:t>
            </a:r>
          </a:p>
          <a:p>
            <a:pPr lvl="1"/>
            <a:r>
              <a:rPr lang="en-US" dirty="0"/>
              <a:t>Existing life safety features obvious to the public must be either maintained or removed (4.6.12.2)</a:t>
            </a:r>
          </a:p>
        </p:txBody>
      </p:sp>
    </p:spTree>
    <p:extLst>
      <p:ext uri="{BB962C8B-B14F-4D97-AF65-F5344CB8AC3E}">
        <p14:creationId xmlns:p14="http://schemas.microsoft.com/office/powerpoint/2010/main" val="173409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8" y="0"/>
            <a:ext cx="7659687" cy="1082675"/>
          </a:xfrm>
        </p:spPr>
        <p:txBody>
          <a:bodyPr/>
          <a:lstStyle/>
          <a:p>
            <a:r>
              <a:rPr lang="en-US" dirty="0"/>
              <a:t>EC.02.03.03  EP 3</a:t>
            </a:r>
          </a:p>
        </p:txBody>
      </p:sp>
      <p:sp>
        <p:nvSpPr>
          <p:cNvPr id="3" name="Content Placeholder 2"/>
          <p:cNvSpPr>
            <a:spLocks noGrp="1"/>
          </p:cNvSpPr>
          <p:nvPr>
            <p:ph idx="1"/>
          </p:nvPr>
        </p:nvSpPr>
        <p:spPr>
          <a:xfrm>
            <a:off x="1017588" y="1536699"/>
            <a:ext cx="7804294" cy="4832927"/>
          </a:xfrm>
        </p:spPr>
        <p:txBody>
          <a:bodyPr/>
          <a:lstStyle/>
          <a:p>
            <a:r>
              <a:rPr lang="en-US" dirty="0"/>
              <a:t>When quarterly fire drills are required, at least 50% are unannounced. Fire drills are held at unexpected times and under varying conditions.</a:t>
            </a:r>
          </a:p>
          <a:p>
            <a:pPr lvl="1"/>
            <a:r>
              <a:rPr lang="en-US" b="1" dirty="0">
                <a:solidFill>
                  <a:srgbClr val="990033"/>
                </a:solidFill>
              </a:rPr>
              <a:t>Minimum one hour between times completed</a:t>
            </a:r>
          </a:p>
          <a:p>
            <a:pPr lvl="1"/>
            <a:r>
              <a:rPr lang="en-US" b="1" dirty="0">
                <a:solidFill>
                  <a:srgbClr val="990033"/>
                </a:solidFill>
              </a:rPr>
              <a:t>No pattern</a:t>
            </a:r>
          </a:p>
        </p:txBody>
      </p:sp>
    </p:spTree>
    <p:extLst>
      <p:ext uri="{BB962C8B-B14F-4D97-AF65-F5344CB8AC3E}">
        <p14:creationId xmlns:p14="http://schemas.microsoft.com/office/powerpoint/2010/main" val="21189687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686" y="35622"/>
            <a:ext cx="8103727" cy="993078"/>
          </a:xfrm>
        </p:spPr>
        <p:txBody>
          <a:bodyPr/>
          <a:lstStyle/>
          <a:p>
            <a:r>
              <a:rPr lang="en-US" sz="3600" i="1" dirty="0">
                <a:solidFill>
                  <a:schemeClr val="accent2"/>
                </a:solidFill>
              </a:rPr>
              <a:t>LS.01.02.01</a:t>
            </a:r>
          </a:p>
        </p:txBody>
      </p:sp>
      <p:sp>
        <p:nvSpPr>
          <p:cNvPr id="3" name="Content Placeholder 2"/>
          <p:cNvSpPr>
            <a:spLocks noGrp="1"/>
          </p:cNvSpPr>
          <p:nvPr>
            <p:ph idx="1"/>
          </p:nvPr>
        </p:nvSpPr>
        <p:spPr>
          <a:xfrm>
            <a:off x="799052" y="1028700"/>
            <a:ext cx="7964487" cy="4847164"/>
          </a:xfrm>
        </p:spPr>
        <p:txBody>
          <a:bodyPr/>
          <a:lstStyle/>
          <a:p>
            <a:pPr>
              <a:spcAft>
                <a:spcPts val="0"/>
              </a:spcAft>
            </a:pPr>
            <a:r>
              <a:rPr lang="en-US" dirty="0"/>
              <a:t>Evacuate or fire watch </a:t>
            </a:r>
          </a:p>
          <a:p>
            <a:pPr lvl="1">
              <a:spcAft>
                <a:spcPts val="0"/>
              </a:spcAft>
            </a:pPr>
            <a:r>
              <a:rPr lang="en-US" dirty="0"/>
              <a:t>4 out of 24 hours for fire alarm compromised</a:t>
            </a:r>
          </a:p>
          <a:p>
            <a:pPr lvl="1">
              <a:spcAft>
                <a:spcPts val="0"/>
              </a:spcAft>
            </a:pPr>
            <a:r>
              <a:rPr lang="en-US" dirty="0"/>
              <a:t>10 out of 24 for sprinkler system compromised </a:t>
            </a:r>
          </a:p>
          <a:p>
            <a:pPr>
              <a:spcAft>
                <a:spcPts val="0"/>
              </a:spcAft>
            </a:pPr>
            <a:r>
              <a:rPr lang="en-US" dirty="0"/>
              <a:t>Re-ordered ILSM EPs</a:t>
            </a:r>
          </a:p>
          <a:p>
            <a:pPr>
              <a:spcAft>
                <a:spcPts val="0"/>
              </a:spcAft>
            </a:pPr>
            <a:r>
              <a:rPr lang="en-US" dirty="0"/>
              <a:t>New EP 15:  If the hospital's policy allows the use of other ILSMs not addressed in EPs 2–14, the other ILSMs used are documented in the "other" section of the hospital's Survey-Related Plan for Improvement (SPFI) within the Statement of Conditions™ (SOC).</a:t>
            </a:r>
          </a:p>
          <a:p>
            <a:pPr lvl="1"/>
            <a:endParaRPr lang="en-US" dirty="0"/>
          </a:p>
        </p:txBody>
      </p:sp>
    </p:spTree>
    <p:extLst>
      <p:ext uri="{BB962C8B-B14F-4D97-AF65-F5344CB8AC3E}">
        <p14:creationId xmlns:p14="http://schemas.microsoft.com/office/powerpoint/2010/main" val="37979311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420" y="35622"/>
            <a:ext cx="8156993" cy="993078"/>
          </a:xfrm>
        </p:spPr>
        <p:txBody>
          <a:bodyPr/>
          <a:lstStyle/>
          <a:p>
            <a:r>
              <a:rPr lang="en-US" sz="3600" i="1" dirty="0">
                <a:solidFill>
                  <a:schemeClr val="accent2"/>
                </a:solidFill>
              </a:rPr>
              <a:t>LS.02.01.10</a:t>
            </a:r>
          </a:p>
        </p:txBody>
      </p:sp>
      <p:sp>
        <p:nvSpPr>
          <p:cNvPr id="3" name="Content Placeholder 2"/>
          <p:cNvSpPr>
            <a:spLocks noGrp="1"/>
          </p:cNvSpPr>
          <p:nvPr>
            <p:ph idx="1"/>
          </p:nvPr>
        </p:nvSpPr>
        <p:spPr/>
        <p:txBody>
          <a:bodyPr/>
          <a:lstStyle/>
          <a:p>
            <a:r>
              <a:rPr lang="en-US"/>
              <a:t>Added Chapter 43 reference </a:t>
            </a:r>
          </a:p>
          <a:p>
            <a:pPr lvl="1"/>
            <a:r>
              <a:rPr lang="en-US"/>
              <a:t>Building Rehabilitation </a:t>
            </a:r>
          </a:p>
          <a:p>
            <a:r>
              <a:rPr lang="en-US"/>
              <a:t>Fire protection ratings for openings</a:t>
            </a:r>
          </a:p>
          <a:p>
            <a:pPr lvl="1"/>
            <a:r>
              <a:rPr lang="en-US"/>
              <a:t>From 20 minutes to 3 hours</a:t>
            </a:r>
          </a:p>
          <a:p>
            <a:r>
              <a:rPr lang="en-US"/>
              <a:t>Added that blocking or wedging fire rated doors is prohibited</a:t>
            </a:r>
          </a:p>
          <a:p>
            <a:r>
              <a:rPr lang="en-US"/>
              <a:t>Removed unapproved protective plates requirement </a:t>
            </a:r>
          </a:p>
          <a:p>
            <a:endParaRPr lang="en-US" dirty="0"/>
          </a:p>
        </p:txBody>
      </p:sp>
    </p:spTree>
    <p:extLst>
      <p:ext uri="{BB962C8B-B14F-4D97-AF65-F5344CB8AC3E}">
        <p14:creationId xmlns:p14="http://schemas.microsoft.com/office/powerpoint/2010/main" val="6875018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76" y="35622"/>
            <a:ext cx="8139237" cy="993078"/>
          </a:xfrm>
        </p:spPr>
        <p:txBody>
          <a:bodyPr/>
          <a:lstStyle/>
          <a:p>
            <a:r>
              <a:rPr lang="en-US" sz="3600" i="1" dirty="0">
                <a:solidFill>
                  <a:schemeClr val="accent2"/>
                </a:solidFill>
              </a:rPr>
              <a:t>LS.02.01.20</a:t>
            </a:r>
          </a:p>
        </p:txBody>
      </p:sp>
      <p:sp>
        <p:nvSpPr>
          <p:cNvPr id="3" name="Content Placeholder 2"/>
          <p:cNvSpPr>
            <a:spLocks noGrp="1"/>
          </p:cNvSpPr>
          <p:nvPr>
            <p:ph idx="1"/>
          </p:nvPr>
        </p:nvSpPr>
        <p:spPr>
          <a:xfrm>
            <a:off x="712787" y="1180544"/>
            <a:ext cx="8258218" cy="4847164"/>
          </a:xfrm>
        </p:spPr>
        <p:txBody>
          <a:bodyPr/>
          <a:lstStyle/>
          <a:p>
            <a:pPr>
              <a:spcAft>
                <a:spcPts val="600"/>
              </a:spcAft>
            </a:pPr>
            <a:r>
              <a:rPr lang="en-US" dirty="0"/>
              <a:t>Added compliant locking based on security </a:t>
            </a:r>
          </a:p>
          <a:p>
            <a:pPr lvl="1"/>
            <a:r>
              <a:rPr lang="en-US" dirty="0"/>
              <a:t>Access and delayed-egress</a:t>
            </a:r>
          </a:p>
          <a:p>
            <a:pPr>
              <a:lnSpc>
                <a:spcPts val="2800"/>
              </a:lnSpc>
            </a:pPr>
            <a:r>
              <a:rPr lang="en-US" dirty="0"/>
              <a:t>Clarified exit enclosure is not to be used for anything that does not support the enclosure</a:t>
            </a:r>
          </a:p>
          <a:p>
            <a:pPr>
              <a:spcAft>
                <a:spcPts val="600"/>
              </a:spcAft>
            </a:pPr>
            <a:r>
              <a:rPr lang="en-US" dirty="0"/>
              <a:t>Added two notes about </a:t>
            </a:r>
          </a:p>
          <a:p>
            <a:pPr lvl="1">
              <a:spcAft>
                <a:spcPts val="600"/>
              </a:spcAft>
            </a:pPr>
            <a:r>
              <a:rPr lang="en-US" dirty="0"/>
              <a:t>Wheeled Equipment</a:t>
            </a:r>
          </a:p>
          <a:p>
            <a:pPr lvl="1"/>
            <a:r>
              <a:rPr lang="en-US" dirty="0"/>
              <a:t>Fixed furnishings</a:t>
            </a:r>
          </a:p>
          <a:p>
            <a:r>
              <a:rPr lang="en-US" dirty="0"/>
              <a:t>Added Suites separation and subdivision</a:t>
            </a:r>
          </a:p>
          <a:p>
            <a:r>
              <a:rPr lang="en-US" dirty="0"/>
              <a:t>Added clarification on second exit from suites</a:t>
            </a:r>
          </a:p>
          <a:p>
            <a:r>
              <a:rPr lang="en-US" dirty="0"/>
              <a:t>Allowed the larger sleeping suite sizes  </a:t>
            </a:r>
          </a:p>
        </p:txBody>
      </p:sp>
    </p:spTree>
    <p:extLst>
      <p:ext uri="{BB962C8B-B14F-4D97-AF65-F5344CB8AC3E}">
        <p14:creationId xmlns:p14="http://schemas.microsoft.com/office/powerpoint/2010/main" val="32567224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98" y="35622"/>
            <a:ext cx="8148115" cy="993078"/>
          </a:xfrm>
        </p:spPr>
        <p:txBody>
          <a:bodyPr/>
          <a:lstStyle/>
          <a:p>
            <a:r>
              <a:rPr lang="en-US" sz="3600" i="1" dirty="0">
                <a:solidFill>
                  <a:schemeClr val="accent2"/>
                </a:solidFill>
              </a:rPr>
              <a:t>LS.02.01.30</a:t>
            </a:r>
          </a:p>
        </p:txBody>
      </p:sp>
      <p:sp>
        <p:nvSpPr>
          <p:cNvPr id="3" name="Content Placeholder 2"/>
          <p:cNvSpPr>
            <a:spLocks noGrp="1"/>
          </p:cNvSpPr>
          <p:nvPr>
            <p:ph idx="1"/>
          </p:nvPr>
        </p:nvSpPr>
        <p:spPr/>
        <p:txBody>
          <a:bodyPr/>
          <a:lstStyle/>
          <a:p>
            <a:r>
              <a:rPr lang="en-US"/>
              <a:t>Re-designed hazardous areas EPs </a:t>
            </a:r>
          </a:p>
          <a:p>
            <a:r>
              <a:rPr lang="en-US"/>
              <a:t>Limited cooking allowed </a:t>
            </a:r>
          </a:p>
          <a:p>
            <a:r>
              <a:rPr lang="en-US"/>
              <a:t>Specific EP about Alcohol-Based Hand Rub (ABHR)</a:t>
            </a:r>
          </a:p>
          <a:p>
            <a:r>
              <a:rPr lang="en-US"/>
              <a:t>Clarified New and Existing corridor separations</a:t>
            </a:r>
          </a:p>
          <a:p>
            <a:r>
              <a:rPr lang="en-US"/>
              <a:t>Sleeping rooms have windows</a:t>
            </a:r>
          </a:p>
          <a:p>
            <a:r>
              <a:rPr lang="en-US"/>
              <a:t>Window sill height in new construction at 36”</a:t>
            </a:r>
            <a:endParaRPr lang="en-US" dirty="0"/>
          </a:p>
        </p:txBody>
      </p:sp>
    </p:spTree>
    <p:extLst>
      <p:ext uri="{BB962C8B-B14F-4D97-AF65-F5344CB8AC3E}">
        <p14:creationId xmlns:p14="http://schemas.microsoft.com/office/powerpoint/2010/main" val="5589971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5420" y="35622"/>
            <a:ext cx="8156993" cy="993078"/>
          </a:xfrm>
        </p:spPr>
        <p:txBody>
          <a:bodyPr/>
          <a:lstStyle/>
          <a:p>
            <a:r>
              <a:rPr lang="en-US" sz="3600" i="1" dirty="0">
                <a:solidFill>
                  <a:schemeClr val="accent2"/>
                </a:solidFill>
              </a:rPr>
              <a:t>LS.02.01.34</a:t>
            </a:r>
          </a:p>
        </p:txBody>
      </p:sp>
      <p:sp>
        <p:nvSpPr>
          <p:cNvPr id="3" name="Content Placeholder 2"/>
          <p:cNvSpPr>
            <a:spLocks noGrp="1"/>
          </p:cNvSpPr>
          <p:nvPr>
            <p:ph idx="1"/>
          </p:nvPr>
        </p:nvSpPr>
        <p:spPr/>
        <p:txBody>
          <a:bodyPr/>
          <a:lstStyle/>
          <a:p>
            <a:r>
              <a:rPr lang="en-US" dirty="0"/>
              <a:t>Ceiling membrane is to be intact</a:t>
            </a:r>
          </a:p>
        </p:txBody>
      </p:sp>
    </p:spTree>
    <p:extLst>
      <p:ext uri="{BB962C8B-B14F-4D97-AF65-F5344CB8AC3E}">
        <p14:creationId xmlns:p14="http://schemas.microsoft.com/office/powerpoint/2010/main" val="2584892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5420" y="35622"/>
            <a:ext cx="8156993" cy="993078"/>
          </a:xfrm>
        </p:spPr>
        <p:txBody>
          <a:bodyPr/>
          <a:lstStyle/>
          <a:p>
            <a:r>
              <a:rPr lang="en-US" sz="3600" i="1" dirty="0">
                <a:solidFill>
                  <a:schemeClr val="accent2"/>
                </a:solidFill>
              </a:rPr>
              <a:t>LS.02.01.35</a:t>
            </a:r>
          </a:p>
        </p:txBody>
      </p:sp>
      <p:sp>
        <p:nvSpPr>
          <p:cNvPr id="3" name="Content Placeholder 2"/>
          <p:cNvSpPr>
            <a:spLocks noGrp="1"/>
          </p:cNvSpPr>
          <p:nvPr>
            <p:ph idx="1"/>
          </p:nvPr>
        </p:nvSpPr>
        <p:spPr/>
        <p:txBody>
          <a:bodyPr/>
          <a:lstStyle/>
          <a:p>
            <a:r>
              <a:rPr lang="en-US" dirty="0"/>
              <a:t>Clarified escutcheon plates must be installed</a:t>
            </a:r>
          </a:p>
          <a:p>
            <a:r>
              <a:rPr lang="en-US" dirty="0"/>
              <a:t>Six spare sprinkler heads </a:t>
            </a:r>
          </a:p>
          <a:p>
            <a:r>
              <a:rPr lang="en-US" dirty="0"/>
              <a:t>Closet does not require sprinkler protection</a:t>
            </a:r>
          </a:p>
          <a:p>
            <a:pPr lvl="1"/>
            <a:r>
              <a:rPr lang="en-US" dirty="0"/>
              <a:t>Size limitation</a:t>
            </a:r>
          </a:p>
          <a:p>
            <a:r>
              <a:rPr lang="en-US" dirty="0"/>
              <a:t>Fire extinguisher mounting </a:t>
            </a:r>
          </a:p>
          <a:p>
            <a:r>
              <a:rPr lang="en-US" dirty="0"/>
              <a:t>K-Type fire extinguisher placard requirement </a:t>
            </a:r>
          </a:p>
        </p:txBody>
      </p:sp>
    </p:spTree>
    <p:extLst>
      <p:ext uri="{BB962C8B-B14F-4D97-AF65-F5344CB8AC3E}">
        <p14:creationId xmlns:p14="http://schemas.microsoft.com/office/powerpoint/2010/main" val="36069827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54" y="35622"/>
            <a:ext cx="8130360" cy="993078"/>
          </a:xfrm>
        </p:spPr>
        <p:txBody>
          <a:bodyPr/>
          <a:lstStyle/>
          <a:p>
            <a:r>
              <a:rPr lang="en-US" i="1" dirty="0">
                <a:solidFill>
                  <a:schemeClr val="accent2"/>
                </a:solidFill>
              </a:rPr>
              <a:t>LS.02.01.70</a:t>
            </a:r>
          </a:p>
        </p:txBody>
      </p:sp>
      <p:sp>
        <p:nvSpPr>
          <p:cNvPr id="3" name="Content Placeholder 2"/>
          <p:cNvSpPr>
            <a:spLocks noGrp="1"/>
          </p:cNvSpPr>
          <p:nvPr>
            <p:ph idx="1"/>
          </p:nvPr>
        </p:nvSpPr>
        <p:spPr/>
        <p:txBody>
          <a:bodyPr/>
          <a:lstStyle/>
          <a:p>
            <a:r>
              <a:rPr lang="en-US" dirty="0"/>
              <a:t>“NO SMOKING” signage </a:t>
            </a:r>
          </a:p>
          <a:p>
            <a:pPr lvl="1"/>
            <a:r>
              <a:rPr lang="en-US" dirty="0"/>
              <a:t>Secondary signage exception does not apply to medical gas storage areas</a:t>
            </a:r>
          </a:p>
          <a:p>
            <a:r>
              <a:rPr lang="en-US" dirty="0"/>
              <a:t>Smoking permitted areas have non-combustible ashtrays and metal containers with self-closing lids in which ashtrays can be emptied</a:t>
            </a:r>
          </a:p>
          <a:p>
            <a:r>
              <a:rPr lang="en-US" dirty="0"/>
              <a:t>96 Gallons (or less) are labeled and listed </a:t>
            </a:r>
          </a:p>
          <a:p>
            <a:pPr lvl="1"/>
            <a:r>
              <a:rPr lang="en-US" dirty="0"/>
              <a:t>Permitted in unprotected area</a:t>
            </a:r>
          </a:p>
          <a:p>
            <a:pPr lvl="1"/>
            <a:r>
              <a:rPr lang="en-US" dirty="0"/>
              <a:t>Used only for recycle clean waste</a:t>
            </a:r>
          </a:p>
          <a:p>
            <a:pPr lvl="1"/>
            <a:endParaRPr lang="en-US" dirty="0"/>
          </a:p>
        </p:txBody>
      </p:sp>
    </p:spTree>
    <p:extLst>
      <p:ext uri="{BB962C8B-B14F-4D97-AF65-F5344CB8AC3E}">
        <p14:creationId xmlns:p14="http://schemas.microsoft.com/office/powerpoint/2010/main" val="40242329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818708" y="1949072"/>
            <a:ext cx="7474688" cy="954773"/>
          </a:xfrm>
        </p:spPr>
        <p:txBody>
          <a:bodyPr/>
          <a:lstStyle/>
          <a:p>
            <a:pPr algn="ctr" eaLnBrk="1" hangingPunct="1">
              <a:defRPr/>
            </a:pPr>
            <a:r>
              <a:rPr lang="en-US" sz="5400" i="1" dirty="0">
                <a:solidFill>
                  <a:schemeClr val="accent2"/>
                </a:solidFill>
              </a:rPr>
              <a:t>2018 </a:t>
            </a:r>
            <a:r>
              <a:rPr lang="en-US" sz="5400" i="1" cap="all" dirty="0">
                <a:solidFill>
                  <a:schemeClr val="accent2"/>
                </a:solidFill>
              </a:rPr>
              <a:t>Draft</a:t>
            </a:r>
            <a:endParaRPr lang="en-US" cap="all" dirty="0">
              <a:solidFill>
                <a:schemeClr val="accent2"/>
              </a:solidFill>
            </a:endParaRPr>
          </a:p>
        </p:txBody>
      </p:sp>
      <p:sp>
        <p:nvSpPr>
          <p:cNvPr id="5123" name="Text Box 3"/>
          <p:cNvSpPr txBox="1">
            <a:spLocks noChangeArrowheads="1"/>
          </p:cNvSpPr>
          <p:nvPr/>
        </p:nvSpPr>
        <p:spPr bwMode="auto">
          <a:xfrm>
            <a:off x="1631092" y="5868139"/>
            <a:ext cx="7105135" cy="866293"/>
          </a:xfrm>
          <a:prstGeom prst="rect">
            <a:avLst/>
          </a:prstGeom>
          <a:noFill/>
          <a:ln w="9525">
            <a:noFill/>
            <a:miter lim="800000"/>
            <a:headEnd/>
            <a:tailEnd/>
          </a:ln>
        </p:spPr>
        <p:txBody>
          <a:bodyPr wrap="square">
            <a:noAutofit/>
          </a:bodyPr>
          <a:lstStyle/>
          <a:p>
            <a:pPr algn="r">
              <a:spcBef>
                <a:spcPct val="50000"/>
              </a:spcBef>
            </a:pPr>
            <a:r>
              <a:rPr lang="en-US" dirty="0">
                <a:solidFill>
                  <a:srgbClr val="002060"/>
                </a:solidFill>
                <a:latin typeface="Calibri" panose="020F0502020204030204" pitchFamily="34" charset="0"/>
              </a:rPr>
              <a:t>George Mills, Director </a:t>
            </a:r>
            <a:r>
              <a:rPr lang="en-US" sz="1600" dirty="0">
                <a:solidFill>
                  <a:srgbClr val="002060"/>
                </a:solidFill>
                <a:latin typeface="Calibri" panose="020F0502020204030204" pitchFamily="34" charset="0"/>
              </a:rPr>
              <a:t/>
            </a:r>
            <a:br>
              <a:rPr lang="en-US" sz="1600" dirty="0">
                <a:solidFill>
                  <a:srgbClr val="002060"/>
                </a:solidFill>
                <a:latin typeface="Calibri" panose="020F0502020204030204" pitchFamily="34" charset="0"/>
              </a:rPr>
            </a:br>
            <a:r>
              <a:rPr lang="en-US" sz="1600" dirty="0">
                <a:solidFill>
                  <a:srgbClr val="002060"/>
                </a:solidFill>
                <a:latin typeface="Calibri" panose="020F0502020204030204" pitchFamily="34" charset="0"/>
              </a:rPr>
              <a:t>Department of Engineering </a:t>
            </a:r>
          </a:p>
        </p:txBody>
      </p:sp>
      <p:sp>
        <p:nvSpPr>
          <p:cNvPr id="5124" name="Text Box 4"/>
          <p:cNvSpPr txBox="1">
            <a:spLocks noChangeArrowheads="1"/>
          </p:cNvSpPr>
          <p:nvPr/>
        </p:nvSpPr>
        <p:spPr bwMode="auto">
          <a:xfrm>
            <a:off x="903288" y="4789488"/>
            <a:ext cx="2274887" cy="366712"/>
          </a:xfrm>
          <a:prstGeom prst="rect">
            <a:avLst/>
          </a:prstGeom>
          <a:noFill/>
          <a:ln w="9525">
            <a:noFill/>
            <a:miter lim="800000"/>
            <a:headEnd/>
            <a:tailEnd/>
          </a:ln>
        </p:spPr>
        <p:txBody>
          <a:bodyPr>
            <a:spAutoFit/>
          </a:bodyPr>
          <a:lstStyle/>
          <a:p>
            <a:pPr>
              <a:spcBef>
                <a:spcPct val="50000"/>
              </a:spcBef>
            </a:pPr>
            <a:endParaRPr lang="en-US"/>
          </a:p>
        </p:txBody>
      </p:sp>
      <p:sp>
        <p:nvSpPr>
          <p:cNvPr id="5125" name="Line 5"/>
          <p:cNvSpPr>
            <a:spLocks noChangeShapeType="1"/>
          </p:cNvSpPr>
          <p:nvPr/>
        </p:nvSpPr>
        <p:spPr bwMode="auto">
          <a:xfrm>
            <a:off x="1236702" y="2937036"/>
            <a:ext cx="6713538" cy="0"/>
          </a:xfrm>
          <a:prstGeom prst="line">
            <a:avLst/>
          </a:prstGeom>
          <a:noFill/>
          <a:ln w="38100" cmpd="dbl">
            <a:solidFill>
              <a:srgbClr val="800000"/>
            </a:solidFill>
            <a:round/>
            <a:headEnd/>
            <a:tailEnd/>
          </a:ln>
        </p:spPr>
        <p:txBody>
          <a:bodyPr/>
          <a:lstStyle/>
          <a:p>
            <a:endParaRPr lang="en-US"/>
          </a:p>
        </p:txBody>
      </p:sp>
      <p:sp>
        <p:nvSpPr>
          <p:cNvPr id="6" name="Rectangle 2"/>
          <p:cNvSpPr>
            <a:spLocks noGrp="1" noChangeArrowheads="1"/>
          </p:cNvSpPr>
          <p:nvPr>
            <p:ph type="ctrTitle" idx="4294967295"/>
          </p:nvPr>
        </p:nvSpPr>
        <p:spPr>
          <a:xfrm>
            <a:off x="856127" y="3917017"/>
            <a:ext cx="7474688" cy="1951122"/>
          </a:xfrm>
        </p:spPr>
        <p:txBody>
          <a:bodyPr/>
          <a:lstStyle/>
          <a:p>
            <a:pPr algn="ctr" eaLnBrk="1" hangingPunct="1">
              <a:defRPr/>
            </a:pPr>
            <a:r>
              <a:rPr lang="en-US" i="1" dirty="0">
                <a:solidFill>
                  <a:schemeClr val="accent2"/>
                </a:solidFill>
              </a:rPr>
              <a:t>Environment of Care</a:t>
            </a:r>
            <a:r>
              <a:rPr lang="en-US" sz="2000" i="1" dirty="0">
                <a:solidFill>
                  <a:schemeClr val="accent2"/>
                </a:solidFill>
              </a:rPr>
              <a:t/>
            </a:r>
            <a:br>
              <a:rPr lang="en-US" sz="2000" i="1" dirty="0">
                <a:solidFill>
                  <a:schemeClr val="accent2"/>
                </a:solidFill>
              </a:rPr>
            </a:br>
            <a:r>
              <a:rPr lang="en-US" sz="2000" i="1" dirty="0">
                <a:solidFill>
                  <a:schemeClr val="accent2"/>
                </a:solidFill>
              </a:rPr>
              <a:t> </a:t>
            </a:r>
            <a:br>
              <a:rPr lang="en-US" sz="2000" i="1" dirty="0">
                <a:solidFill>
                  <a:schemeClr val="accent2"/>
                </a:solidFill>
              </a:rPr>
            </a:br>
            <a:r>
              <a:rPr lang="en-US" i="1" dirty="0">
                <a:solidFill>
                  <a:schemeClr val="accent2"/>
                </a:solidFill>
              </a:rPr>
              <a:t>Life Safety Chapter </a:t>
            </a:r>
            <a:endParaRPr lang="en-US" cap="all" dirty="0">
              <a:solidFill>
                <a:schemeClr val="accent2"/>
              </a:solidFill>
            </a:endParaRPr>
          </a:p>
        </p:txBody>
      </p:sp>
      <p:sp>
        <p:nvSpPr>
          <p:cNvPr id="7" name="TextBox 6"/>
          <p:cNvSpPr txBox="1"/>
          <p:nvPr/>
        </p:nvSpPr>
        <p:spPr>
          <a:xfrm>
            <a:off x="3111300" y="3138780"/>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81096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2029" y="1613140"/>
            <a:ext cx="7488195" cy="776378"/>
          </a:xfrm>
        </p:spPr>
        <p:txBody>
          <a:bodyPr>
            <a:normAutofit/>
          </a:bodyPr>
          <a:lstStyle/>
          <a:p>
            <a:pPr algn="ctr">
              <a:lnSpc>
                <a:spcPts val="3200"/>
              </a:lnSpc>
            </a:pPr>
            <a:r>
              <a:rPr lang="en-US" i="1" dirty="0">
                <a:solidFill>
                  <a:schemeClr val="accent2"/>
                </a:solidFill>
              </a:rPr>
              <a:t>Adoption of the</a:t>
            </a:r>
            <a:r>
              <a:rPr lang="en-US" b="1" i="1" dirty="0">
                <a:solidFill>
                  <a:schemeClr val="accent2"/>
                </a:solidFill>
              </a:rPr>
              <a:t> </a:t>
            </a:r>
          </a:p>
        </p:txBody>
      </p:sp>
      <p:sp>
        <p:nvSpPr>
          <p:cNvPr id="5" name="Subtitle 4"/>
          <p:cNvSpPr>
            <a:spLocks noGrp="1"/>
          </p:cNvSpPr>
          <p:nvPr>
            <p:ph type="subTitle" idx="1"/>
          </p:nvPr>
        </p:nvSpPr>
        <p:spPr>
          <a:xfrm>
            <a:off x="561860" y="2824965"/>
            <a:ext cx="8053330" cy="1752600"/>
          </a:xfrm>
        </p:spPr>
        <p:txBody>
          <a:bodyPr/>
          <a:lstStyle/>
          <a:p>
            <a:pPr marL="457200" indent="-457200">
              <a:buFont typeface="Wingdings" panose="05000000000000000000" pitchFamily="2" charset="2"/>
              <a:buChar char="§"/>
            </a:pPr>
            <a:r>
              <a:rPr lang="en-US" b="1" dirty="0">
                <a:solidFill>
                  <a:srgbClr val="990033"/>
                </a:solidFill>
              </a:rPr>
              <a:t>Life Safety Code (NFPA 101-2012)</a:t>
            </a:r>
          </a:p>
          <a:p>
            <a:pPr marL="457200" indent="-457200">
              <a:buFont typeface="Wingdings" panose="05000000000000000000" pitchFamily="2" charset="2"/>
              <a:buChar char="§"/>
            </a:pPr>
            <a:r>
              <a:rPr lang="en-US" b="1" dirty="0">
                <a:solidFill>
                  <a:srgbClr val="990033"/>
                </a:solidFill>
              </a:rPr>
              <a:t>Health Care Facilities (NFPA 99-2012)</a:t>
            </a:r>
          </a:p>
        </p:txBody>
      </p:sp>
    </p:spTree>
    <p:extLst>
      <p:ext uri="{BB962C8B-B14F-4D97-AF65-F5344CB8AC3E}">
        <p14:creationId xmlns:p14="http://schemas.microsoft.com/office/powerpoint/2010/main" val="15267987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6678" y="-6292"/>
            <a:ext cx="7680122" cy="1023937"/>
          </a:xfrm>
        </p:spPr>
        <p:txBody>
          <a:bodyPr>
            <a:normAutofit/>
          </a:bodyPr>
          <a:lstStyle/>
          <a:p>
            <a:r>
              <a:rPr lang="en-US" sz="3600" i="1" dirty="0">
                <a:solidFill>
                  <a:schemeClr val="accent2"/>
                </a:solidFill>
              </a:rPr>
              <a:t>Timeline for Creation of 2012 Standards, 	K-Tag Creation</a:t>
            </a:r>
          </a:p>
        </p:txBody>
      </p:sp>
      <p:grpSp>
        <p:nvGrpSpPr>
          <p:cNvPr id="4" name="Group 1"/>
          <p:cNvGrpSpPr>
            <a:grpSpLocks/>
          </p:cNvGrpSpPr>
          <p:nvPr/>
        </p:nvGrpSpPr>
        <p:grpSpPr bwMode="auto">
          <a:xfrm>
            <a:off x="-4119" y="2853430"/>
            <a:ext cx="9148119" cy="2537254"/>
            <a:chOff x="-75" y="-17"/>
            <a:chExt cx="886" cy="183"/>
          </a:xfrm>
        </p:grpSpPr>
        <p:sp>
          <p:nvSpPr>
            <p:cNvPr id="5" name="Rectangle 32"/>
            <p:cNvSpPr>
              <a:spLocks noChangeArrowheads="1"/>
            </p:cNvSpPr>
            <p:nvPr/>
          </p:nvSpPr>
          <p:spPr bwMode="auto">
            <a:xfrm>
              <a:off x="1" y="0"/>
              <a:ext cx="745" cy="105"/>
            </a:xfrm>
            <a:prstGeom prst="rect">
              <a:avLst/>
            </a:prstGeom>
            <a:solidFill>
              <a:srgbClr val="FFFFFF"/>
            </a:solidFill>
            <a:ln w="1">
              <a:solidFill>
                <a:srgbClr val="444444"/>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31" descr="Fri 9/2/16"/>
            <p:cNvSpPr>
              <a:spLocks noChangeArrowheads="1"/>
            </p:cNvSpPr>
            <p:nvPr/>
          </p:nvSpPr>
          <p:spPr bwMode="auto">
            <a:xfrm>
              <a:off x="-75" y="-3"/>
              <a:ext cx="70"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Start</a:t>
              </a:r>
              <a:r>
                <a:rPr kumimoji="0" lang="en-US" altLang="en-US" sz="800" b="0" i="0" u="none" strike="noStrike" cap="none" normalizeH="0" baseline="0">
                  <a:ln>
                    <a:noFill/>
                  </a:ln>
                  <a:solidFill>
                    <a:schemeClr val="tx1"/>
                  </a:solidFill>
                  <a:effectLst/>
                </a:rPr>
                <a:t/>
              </a:r>
              <a:br>
                <a:rPr kumimoji="0" lang="en-US" altLang="en-US" sz="800" b="0" i="0" u="none" strike="noStrike" cap="none" normalizeH="0" baseline="0">
                  <a:ln>
                    <a:noFill/>
                  </a:ln>
                  <a:solidFill>
                    <a:schemeClr val="tx1"/>
                  </a:solidFill>
                  <a:effectLst/>
                </a:rPr>
              </a:b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Fri 9/2/16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0" descr="Tue 1/2/18"/>
            <p:cNvSpPr>
              <a:spLocks noChangeArrowheads="1"/>
            </p:cNvSpPr>
            <p:nvPr/>
          </p:nvSpPr>
          <p:spPr bwMode="auto">
            <a:xfrm>
              <a:off x="752" y="-3"/>
              <a:ext cx="59"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Finish</a:t>
              </a:r>
              <a:r>
                <a:rPr kumimoji="0" lang="en-US" altLang="en-US" sz="800" b="0" i="0" u="none" strike="noStrike" cap="none" normalizeH="0" baseline="0">
                  <a:ln>
                    <a:noFill/>
                  </a:ln>
                  <a:solidFill>
                    <a:schemeClr val="tx1"/>
                  </a:solidFill>
                  <a:effectLst/>
                </a:rPr>
                <a:t/>
              </a:r>
              <a:br>
                <a:rPr kumimoji="0" lang="en-US" altLang="en-US" sz="800" b="0" i="0" u="none" strike="noStrike" cap="none" normalizeH="0" baseline="0">
                  <a:ln>
                    <a:noFill/>
                  </a:ln>
                  <a:solidFill>
                    <a:schemeClr val="tx1"/>
                  </a:solidFill>
                  <a:effectLst/>
                </a:rPr>
              </a:b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Tue 1/2/18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9" descr="November"/>
            <p:cNvSpPr>
              <a:spLocks noChangeArrowheads="1"/>
            </p:cNvSpPr>
            <p:nvPr/>
          </p:nvSpPr>
          <p:spPr bwMode="auto">
            <a:xfrm>
              <a:off x="93" y="-17"/>
              <a:ext cx="5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November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Freeform 28"/>
            <p:cNvSpPr>
              <a:spLocks noChangeArrowheads="1"/>
            </p:cNvSpPr>
            <p:nvPr/>
          </p:nvSpPr>
          <p:spPr bwMode="auto">
            <a:xfrm>
              <a:off x="93"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27" descr="January"/>
            <p:cNvSpPr>
              <a:spLocks noChangeArrowheads="1"/>
            </p:cNvSpPr>
            <p:nvPr/>
          </p:nvSpPr>
          <p:spPr bwMode="auto">
            <a:xfrm>
              <a:off x="186" y="-17"/>
              <a:ext cx="42"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January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Freeform 26"/>
            <p:cNvSpPr>
              <a:spLocks noChangeArrowheads="1"/>
            </p:cNvSpPr>
            <p:nvPr/>
          </p:nvSpPr>
          <p:spPr bwMode="auto">
            <a:xfrm>
              <a:off x="186"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25" descr="March"/>
            <p:cNvSpPr>
              <a:spLocks noChangeArrowheads="1"/>
            </p:cNvSpPr>
            <p:nvPr/>
          </p:nvSpPr>
          <p:spPr bwMode="auto">
            <a:xfrm>
              <a:off x="276" y="-17"/>
              <a:ext cx="36"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March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Freeform 24"/>
            <p:cNvSpPr>
              <a:spLocks noChangeArrowheads="1"/>
            </p:cNvSpPr>
            <p:nvPr/>
          </p:nvSpPr>
          <p:spPr bwMode="auto">
            <a:xfrm>
              <a:off x="276"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23" descr="May"/>
            <p:cNvSpPr>
              <a:spLocks noChangeArrowheads="1"/>
            </p:cNvSpPr>
            <p:nvPr/>
          </p:nvSpPr>
          <p:spPr bwMode="auto">
            <a:xfrm>
              <a:off x="369" y="-17"/>
              <a:ext cx="26"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May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Freeform 22"/>
            <p:cNvSpPr>
              <a:spLocks noChangeArrowheads="1"/>
            </p:cNvSpPr>
            <p:nvPr/>
          </p:nvSpPr>
          <p:spPr bwMode="auto">
            <a:xfrm>
              <a:off x="369"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1" descr="July"/>
            <p:cNvSpPr>
              <a:spLocks noChangeArrowheads="1"/>
            </p:cNvSpPr>
            <p:nvPr/>
          </p:nvSpPr>
          <p:spPr bwMode="auto">
            <a:xfrm>
              <a:off x="462" y="-17"/>
              <a:ext cx="23"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July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Freeform 20"/>
            <p:cNvSpPr>
              <a:spLocks noChangeArrowheads="1"/>
            </p:cNvSpPr>
            <p:nvPr/>
          </p:nvSpPr>
          <p:spPr bwMode="auto">
            <a:xfrm>
              <a:off x="462"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9" descr="September"/>
            <p:cNvSpPr>
              <a:spLocks noChangeArrowheads="1"/>
            </p:cNvSpPr>
            <p:nvPr/>
          </p:nvSpPr>
          <p:spPr bwMode="auto">
            <a:xfrm>
              <a:off x="557" y="-17"/>
              <a:ext cx="59"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September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Freeform 18"/>
            <p:cNvSpPr>
              <a:spLocks noChangeArrowheads="1"/>
            </p:cNvSpPr>
            <p:nvPr/>
          </p:nvSpPr>
          <p:spPr bwMode="auto">
            <a:xfrm>
              <a:off x="557"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descr="November"/>
            <p:cNvSpPr>
              <a:spLocks noChangeArrowheads="1"/>
            </p:cNvSpPr>
            <p:nvPr/>
          </p:nvSpPr>
          <p:spPr bwMode="auto">
            <a:xfrm>
              <a:off x="650" y="-17"/>
              <a:ext cx="5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November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Freeform 16"/>
            <p:cNvSpPr>
              <a:spLocks noChangeArrowheads="1"/>
            </p:cNvSpPr>
            <p:nvPr/>
          </p:nvSpPr>
          <p:spPr bwMode="auto">
            <a:xfrm>
              <a:off x="650"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5" descr="January"/>
            <p:cNvSpPr>
              <a:spLocks noChangeArrowheads="1"/>
            </p:cNvSpPr>
            <p:nvPr/>
          </p:nvSpPr>
          <p:spPr bwMode="auto">
            <a:xfrm>
              <a:off x="743" y="-17"/>
              <a:ext cx="42"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January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Freeform 14"/>
            <p:cNvSpPr>
              <a:spLocks noChangeArrowheads="1"/>
            </p:cNvSpPr>
            <p:nvPr/>
          </p:nvSpPr>
          <p:spPr bwMode="auto">
            <a:xfrm>
              <a:off x="743"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3" descr="LS/EC ESTIMATED Schedule&#10;Fri 9/2/16 - Tue 1/2/18"/>
            <p:cNvSpPr>
              <a:spLocks noChangeArrowheads="1"/>
            </p:cNvSpPr>
            <p:nvPr/>
          </p:nvSpPr>
          <p:spPr bwMode="auto">
            <a:xfrm>
              <a:off x="2" y="1"/>
              <a:ext cx="744" cy="34"/>
            </a:xfrm>
            <a:prstGeom prst="rect">
              <a:avLst/>
            </a:prstGeom>
            <a:solidFill>
              <a:srgbClr val="FF0000">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LS/EC ESTIMATED Schedule</a:t>
              </a:r>
              <a:r>
                <a:rPr kumimoji="0" lang="en-US" altLang="en-US" sz="1100" b="0" i="0" u="none" strike="noStrike" cap="none" normalizeH="0" baseline="0" dirty="0">
                  <a:ln>
                    <a:noFill/>
                  </a:ln>
                  <a:solidFill>
                    <a:schemeClr val="tx1"/>
                  </a:solidFill>
                  <a:effectLst/>
                </a:rPr>
                <a:t/>
              </a:r>
              <a:br>
                <a:rPr kumimoji="0" lang="en-US" altLang="en-US" sz="1100" b="0" i="0" u="none" strike="noStrike" cap="none" normalizeH="0" baseline="0" dirty="0">
                  <a:ln>
                    <a:noFill/>
                  </a:ln>
                  <a:solidFill>
                    <a:schemeClr val="tx1"/>
                  </a:solidFill>
                  <a:effectLst/>
                </a:rPr>
              </a:br>
              <a:r>
                <a:rPr kumimoji="0" lang="en-US" altLang="en-US" sz="11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Fri 9/2/16 - Tue 1/2/18 – 487 days</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5" name="Rectangle 12" descr="K-Tag EP Production, CMS Responses, ILSM&#10;Fri 9/2/16 - Wed 1/18/17"/>
            <p:cNvSpPr>
              <a:spLocks noChangeArrowheads="1"/>
            </p:cNvSpPr>
            <p:nvPr/>
          </p:nvSpPr>
          <p:spPr bwMode="auto">
            <a:xfrm>
              <a:off x="2" y="36"/>
              <a:ext cx="211" cy="34"/>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K-Tag EP Production, CMS Responses, ILSM</a:t>
              </a:r>
              <a:r>
                <a:rPr kumimoji="0" lang="en-US" altLang="en-US" sz="1000" b="0" i="0" u="none" strike="noStrike" cap="none" normalizeH="0" baseline="0" dirty="0">
                  <a:ln>
                    <a:noFill/>
                  </a:ln>
                  <a:solidFill>
                    <a:schemeClr val="tx1"/>
                  </a:solidFill>
                  <a:effectLst/>
                </a:rPr>
                <a:t/>
              </a:r>
              <a:br>
                <a:rPr kumimoji="0" lang="en-US" altLang="en-US" sz="1000" b="0" i="0" u="none" strike="noStrike" cap="none" normalizeH="0" baseline="0" dirty="0">
                  <a:ln>
                    <a:noFill/>
                  </a:ln>
                  <a:solidFill>
                    <a:schemeClr val="tx1"/>
                  </a:solidFill>
                  <a:effectLst/>
                </a:rPr>
              </a:br>
              <a:r>
                <a:rPr kumimoji="0" lang="en-US" altLang="en-US" sz="10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Fri 9/2/16 - Wed 1/18/17 – 138 days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6" name="Rectangle 11" descr="CMS Review Process&#10;Thu 1/19/17 - Fri 6/23/17"/>
            <p:cNvSpPr>
              <a:spLocks noChangeArrowheads="1"/>
            </p:cNvSpPr>
            <p:nvPr/>
          </p:nvSpPr>
          <p:spPr bwMode="auto">
            <a:xfrm>
              <a:off x="214" y="36"/>
              <a:ext cx="238" cy="34"/>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Segoe UI" panose="020B0502040204020203" pitchFamily="34" charset="0"/>
                  <a:cs typeface="Segoe UI" panose="020B0502040204020203" pitchFamily="34" charset="0"/>
                </a:rPr>
                <a:t>CMS Review Process</a:t>
              </a:r>
              <a:r>
                <a:rPr kumimoji="0" lang="en-US" altLang="en-US" sz="1000" b="0" i="0" u="none" strike="noStrike" cap="none" normalizeH="0" baseline="0" dirty="0">
                  <a:ln>
                    <a:noFill/>
                  </a:ln>
                  <a:solidFill>
                    <a:schemeClr val="tx1"/>
                  </a:solidFill>
                  <a:effectLst/>
                </a:rPr>
                <a:t/>
              </a:r>
              <a:br>
                <a:rPr kumimoji="0" lang="en-US" altLang="en-US" sz="1000" b="0" i="0" u="none" strike="noStrike" cap="none" normalizeH="0" baseline="0" dirty="0">
                  <a:ln>
                    <a:noFill/>
                  </a:ln>
                  <a:solidFill>
                    <a:schemeClr val="tx1"/>
                  </a:solidFill>
                  <a:effectLst/>
                </a:rPr>
              </a:br>
              <a:r>
                <a:rPr kumimoji="0" lang="en-US" altLang="en-US" sz="1000" i="0" u="none" strike="noStrike" cap="none" normalizeH="0" baseline="0" dirty="0">
                  <a:ln>
                    <a:noFill/>
                  </a:ln>
                  <a:solidFill>
                    <a:srgbClr val="FFFFFF"/>
                  </a:solidFill>
                  <a:effectLst/>
                  <a:latin typeface="Segoe UI" panose="020B0502040204020203" pitchFamily="34" charset="0"/>
                  <a:cs typeface="Segoe UI" panose="020B0502040204020203" pitchFamily="34" charset="0"/>
                </a:rPr>
                <a:t>Thu 1/19/17 - Fri 6/23/17</a:t>
              </a:r>
              <a:r>
                <a:rPr kumimoji="0" lang="en-US" altLang="en-US" sz="1000" i="0" u="none" strike="noStrike" cap="none" normalizeH="0" dirty="0">
                  <a:ln>
                    <a:noFill/>
                  </a:ln>
                  <a:solidFill>
                    <a:srgbClr val="FFFFFF"/>
                  </a:solidFill>
                  <a:effectLst/>
                  <a:latin typeface="Segoe UI" panose="020B0502040204020203" pitchFamily="34" charset="0"/>
                  <a:cs typeface="Segoe UI" panose="020B0502040204020203" pitchFamily="34" charset="0"/>
                </a:rPr>
                <a:t> – 155 days</a:t>
              </a:r>
              <a:endParaRPr kumimoji="0" lang="en-US" altLang="en-US" sz="1000" i="0" u="none" strike="noStrike" cap="none" normalizeH="0" baseline="0" dirty="0">
                <a:ln>
                  <a:noFill/>
                </a:ln>
                <a:solidFill>
                  <a:schemeClr val="tx1"/>
                </a:solidFill>
                <a:effectLst/>
                <a:latin typeface="Arial" panose="020B0604020202020204" pitchFamily="34" charset="0"/>
              </a:endParaRPr>
            </a:p>
          </p:txBody>
        </p:sp>
        <p:sp>
          <p:nvSpPr>
            <p:cNvPr id="27" name="Rectangle 10" descr="Field notification, non-deemed programs&#10;Fri 6/30/17 - Thu 12/28/17"/>
            <p:cNvSpPr>
              <a:spLocks noChangeArrowheads="1"/>
            </p:cNvSpPr>
            <p:nvPr/>
          </p:nvSpPr>
          <p:spPr bwMode="auto">
            <a:xfrm>
              <a:off x="462" y="36"/>
              <a:ext cx="277" cy="34"/>
            </a:xfrm>
            <a:prstGeom prst="rect">
              <a:avLst/>
            </a:prstGeom>
            <a:solidFill>
              <a:srgbClr val="DFEB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Field notification, non-deemed programs</a:t>
              </a:r>
              <a:r>
                <a:rPr kumimoji="0" lang="en-US" altLang="en-US" sz="1000" b="0" i="0" u="none" strike="noStrike" cap="none" normalizeH="0" baseline="0" dirty="0">
                  <a:ln>
                    <a:noFill/>
                  </a:ln>
                  <a:solidFill>
                    <a:schemeClr val="tx1"/>
                  </a:solidFill>
                  <a:effectLst/>
                </a:rPr>
                <a:t/>
              </a:r>
              <a:br>
                <a:rPr kumimoji="0" lang="en-US" altLang="en-US" sz="1000" b="0" i="0" u="none" strike="noStrike" cap="none" normalizeH="0" baseline="0" dirty="0">
                  <a:ln>
                    <a:noFill/>
                  </a:ln>
                  <a:solidFill>
                    <a:schemeClr val="tx1"/>
                  </a:solidFill>
                  <a:effectLst/>
                </a:rPr>
              </a:br>
              <a:r>
                <a:rPr kumimoji="0" lang="en-US" altLang="en-US" sz="1000" b="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Fri 6/30/17 - Thu 12/28/17 – 181 days (6 months)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8" name="Rectangle 9" descr="Publication Schedule&#10;Mon 7/24/17 - Tue 1/2/18"/>
            <p:cNvSpPr>
              <a:spLocks noChangeArrowheads="1"/>
            </p:cNvSpPr>
            <p:nvPr/>
          </p:nvSpPr>
          <p:spPr bwMode="auto">
            <a:xfrm>
              <a:off x="498" y="71"/>
              <a:ext cx="248" cy="34"/>
            </a:xfrm>
            <a:prstGeom prst="rect">
              <a:avLst/>
            </a:prstGeom>
            <a:solidFill>
              <a:srgbClr val="A8D0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Publication Schedule</a:t>
              </a:r>
              <a:r>
                <a:rPr kumimoji="0" lang="en-US" altLang="en-US" sz="1000" b="0" i="0" u="none" strike="noStrike" cap="none" normalizeH="0" baseline="0" dirty="0">
                  <a:ln>
                    <a:noFill/>
                  </a:ln>
                  <a:solidFill>
                    <a:schemeClr val="tx1"/>
                  </a:solidFill>
                  <a:effectLst/>
                </a:rPr>
                <a:t/>
              </a:r>
              <a:br>
                <a:rPr kumimoji="0" lang="en-US" altLang="en-US" sz="1000" b="0" i="0" u="none" strike="noStrike" cap="none" normalizeH="0" baseline="0" dirty="0">
                  <a:ln>
                    <a:noFill/>
                  </a:ln>
                  <a:solidFill>
                    <a:schemeClr val="tx1"/>
                  </a:solidFill>
                  <a:effectLst/>
                </a:rPr>
              </a:br>
              <a:r>
                <a:rPr kumimoji="0" lang="en-US" altLang="en-US" sz="1000" i="0" u="none" strike="noStrike" cap="none" normalizeH="0" baseline="0" dirty="0">
                  <a:ln>
                    <a:noFill/>
                  </a:ln>
                  <a:solidFill>
                    <a:srgbClr val="444444"/>
                  </a:solidFill>
                  <a:effectLst/>
                  <a:latin typeface="Segoe UI" panose="020B0502040204020203" pitchFamily="34" charset="0"/>
                  <a:cs typeface="Segoe UI" panose="020B0502040204020203" pitchFamily="34" charset="0"/>
                </a:rPr>
                <a:t>Mon 7/24/17 - Tue 1/2/18</a:t>
              </a:r>
              <a:r>
                <a:rPr kumimoji="0" lang="en-US" altLang="en-US" sz="1000" i="0" u="none" strike="noStrike" cap="none" normalizeH="0" dirty="0">
                  <a:ln>
                    <a:noFill/>
                  </a:ln>
                  <a:solidFill>
                    <a:srgbClr val="444444"/>
                  </a:solidFill>
                  <a:effectLst/>
                  <a:latin typeface="Segoe UI" panose="020B0502040204020203" pitchFamily="34" charset="0"/>
                  <a:cs typeface="Segoe UI" panose="020B0502040204020203" pitchFamily="34" charset="0"/>
                </a:rPr>
                <a:t> – 162 days</a:t>
              </a:r>
              <a:endParaRPr kumimoji="0" lang="en-US" altLang="en-US" sz="1000" i="0" u="none" strike="noStrike" cap="none" normalizeH="0" baseline="0" dirty="0">
                <a:ln>
                  <a:noFill/>
                </a:ln>
                <a:solidFill>
                  <a:schemeClr val="tx1"/>
                </a:solidFill>
                <a:effectLst/>
                <a:latin typeface="Arial" panose="020B0604020202020204" pitchFamily="34" charset="0"/>
              </a:endParaRPr>
            </a:p>
          </p:txBody>
        </p:sp>
        <p:grpSp>
          <p:nvGrpSpPr>
            <p:cNvPr id="29" name="Group 6"/>
            <p:cNvGrpSpPr>
              <a:grpSpLocks/>
            </p:cNvGrpSpPr>
            <p:nvPr/>
          </p:nvGrpSpPr>
          <p:grpSpPr bwMode="auto">
            <a:xfrm>
              <a:off x="488" y="97"/>
              <a:ext cx="18" cy="18"/>
              <a:chOff x="0" y="0"/>
              <a:chExt cx="100" cy="100"/>
            </a:xfrm>
          </p:grpSpPr>
          <p:sp>
            <p:nvSpPr>
              <p:cNvPr id="32" name="Freeform 8"/>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5"/>
            <p:cNvSpPr>
              <a:spLocks noChangeArrowheads="1"/>
            </p:cNvSpPr>
            <p:nvPr/>
          </p:nvSpPr>
          <p:spPr bwMode="auto">
            <a:xfrm>
              <a:off x="497" y="110"/>
              <a:ext cx="0" cy="20"/>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4" descr="Content Cut Off&#10;Mon 7/24/17"/>
            <p:cNvSpPr>
              <a:spLocks noChangeArrowheads="1"/>
            </p:cNvSpPr>
            <p:nvPr/>
          </p:nvSpPr>
          <p:spPr bwMode="auto">
            <a:xfrm>
              <a:off x="448" y="130"/>
              <a:ext cx="98"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Content Cut Off</a:t>
              </a:r>
              <a:r>
                <a:rPr kumimoji="0" lang="en-US" altLang="en-US" sz="800" b="0" i="0" u="none" strike="noStrike" cap="none" normalizeH="0" baseline="0">
                  <a:ln>
                    <a:noFill/>
                  </a:ln>
                  <a:solidFill>
                    <a:schemeClr val="tx1"/>
                  </a:solidFill>
                  <a:effectLst/>
                </a:rPr>
                <a:t/>
              </a:r>
              <a:br>
                <a:rPr kumimoji="0" lang="en-US" altLang="en-US" sz="800" b="0" i="0" u="none" strike="noStrike" cap="none" normalizeH="0" baseline="0">
                  <a:ln>
                    <a:noFill/>
                  </a:ln>
                  <a:solidFill>
                    <a:schemeClr val="tx1"/>
                  </a:solidFill>
                  <a:effectLst/>
                </a:rPr>
              </a:br>
              <a:r>
                <a:rPr kumimoji="0" lang="en-US" altLang="en-US" sz="800" b="0" i="0" u="none" strike="noStrike" cap="none" normalizeH="0" baseline="0">
                  <a:ln>
                    <a:noFill/>
                  </a:ln>
                  <a:solidFill>
                    <a:srgbClr val="444444"/>
                  </a:solidFill>
                  <a:effectLst/>
                  <a:latin typeface="Segoe UI" panose="020B0502040204020203" pitchFamily="34" charset="0"/>
                  <a:cs typeface="Segoe UI" panose="020B0502040204020203" pitchFamily="34" charset="0"/>
                </a:rPr>
                <a:t>Mon 7/24/17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3145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9" y="83128"/>
            <a:ext cx="6910259" cy="935182"/>
          </a:xfrm>
        </p:spPr>
        <p:txBody>
          <a:bodyPr>
            <a:normAutofit/>
          </a:bodyPr>
          <a:lstStyle/>
          <a:p>
            <a:r>
              <a:rPr lang="en-US" sz="3600" dirty="0">
                <a:solidFill>
                  <a:schemeClr val="tx1"/>
                </a:solidFill>
              </a:rPr>
              <a:t>EC.02.03.05  EP 25</a:t>
            </a:r>
          </a:p>
        </p:txBody>
      </p:sp>
      <p:sp>
        <p:nvSpPr>
          <p:cNvPr id="3" name="Content Placeholder 2"/>
          <p:cNvSpPr>
            <a:spLocks noGrp="1"/>
          </p:cNvSpPr>
          <p:nvPr>
            <p:ph idx="1"/>
          </p:nvPr>
        </p:nvSpPr>
        <p:spPr>
          <a:xfrm>
            <a:off x="1017589" y="1259751"/>
            <a:ext cx="8301214" cy="5309095"/>
          </a:xfrm>
        </p:spPr>
        <p:txBody>
          <a:bodyPr>
            <a:noAutofit/>
          </a:bodyPr>
          <a:lstStyle/>
          <a:p>
            <a:r>
              <a:rPr lang="en-US" sz="2800" dirty="0"/>
              <a:t>The hospital has written documentation of annual inspection and testing of door assemblies by individuals who can demonstrate knowledge and understanding of the operating components of the door being tested. Testing begins with a pre-test visual inspection; testing includes both sides of the opening. </a:t>
            </a:r>
          </a:p>
          <a:p>
            <a:pPr marL="0" indent="0">
              <a:buNone/>
            </a:pPr>
            <a:r>
              <a:rPr lang="en-US" sz="2400" dirty="0"/>
              <a:t>Note: For additional guidance on testing of door assemblies, see NFPA 101-2012: 7.2.1.5.10.1; 7.2.1.5.11; NFPA 80-2010: 4.8.4; 5.2.1; 5.2.3; 5.2.4; 5.2.6; 5.2.7; 6.3.1.7; NFPA 105-2010: 5.2.1.</a:t>
            </a:r>
          </a:p>
        </p:txBody>
      </p:sp>
    </p:spTree>
    <p:extLst>
      <p:ext uri="{BB962C8B-B14F-4D97-AF65-F5344CB8AC3E}">
        <p14:creationId xmlns:p14="http://schemas.microsoft.com/office/powerpoint/2010/main" val="29838682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1" y="35622"/>
            <a:ext cx="5338509" cy="859418"/>
          </a:xfrm>
        </p:spPr>
        <p:txBody>
          <a:bodyPr>
            <a:normAutofit/>
          </a:bodyPr>
          <a:lstStyle/>
          <a:p>
            <a:r>
              <a:rPr lang="en-US" sz="3600" i="1" dirty="0">
                <a:solidFill>
                  <a:schemeClr val="accent2"/>
                </a:solidFill>
              </a:rPr>
              <a:t>Elements of Performance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14401" y="1033153"/>
            <a:ext cx="7958666" cy="5520047"/>
          </a:xfrm>
        </p:spPr>
        <p:txBody>
          <a:bodyPr>
            <a:normAutofit fontScale="55000" lnSpcReduction="20000"/>
          </a:bodyPr>
          <a:lstStyle/>
          <a:p>
            <a:r>
              <a:rPr lang="en-US" sz="4500" dirty="0"/>
              <a:t>The following EP are in development and may be modified prior to final release</a:t>
            </a:r>
          </a:p>
          <a:p>
            <a:r>
              <a:rPr lang="en-US" sz="4500" dirty="0"/>
              <a:t>These EP are based on compliance with the Life Safety Code® (NFPA 101-2012) and the Health Care Facilities Code (NFPA 99-2012)</a:t>
            </a:r>
          </a:p>
          <a:p>
            <a:pPr lvl="1"/>
            <a:r>
              <a:rPr lang="en-US" sz="4100" dirty="0"/>
              <a:t>CMS issued K Tags late in 2016, causing TJC to miss the 1/2017 release </a:t>
            </a:r>
          </a:p>
          <a:p>
            <a:r>
              <a:rPr lang="en-US" sz="4500" dirty="0"/>
              <a:t>These are preliminary and not ready for publication</a:t>
            </a:r>
          </a:p>
          <a:p>
            <a:pPr lvl="1"/>
            <a:r>
              <a:rPr lang="en-US" sz="4100" dirty="0"/>
              <a:t>Slides will have </a:t>
            </a:r>
            <a:r>
              <a:rPr lang="en-US" sz="4100" i="1" dirty="0"/>
              <a:t>“</a:t>
            </a:r>
            <a:r>
              <a:rPr lang="en-US" sz="4100" cap="all" dirty="0">
                <a:solidFill>
                  <a:srgbClr val="800000"/>
                </a:solidFill>
                <a:effectLst>
                  <a:outerShdw blurRad="38100" dist="38100" dir="2700000" algn="tl">
                    <a:srgbClr val="000000">
                      <a:alpha val="43137"/>
                    </a:srgbClr>
                  </a:outerShdw>
                </a:effectLst>
                <a:latin typeface="Perpetua" panose="02020502060401020303" pitchFamily="18" charset="0"/>
              </a:rPr>
              <a:t>Proposed</a:t>
            </a:r>
            <a:r>
              <a:rPr lang="en-US" sz="4100" i="1" dirty="0"/>
              <a:t>” </a:t>
            </a:r>
            <a:r>
              <a:rPr lang="en-US" sz="4100" dirty="0"/>
              <a:t>on them</a:t>
            </a:r>
          </a:p>
          <a:p>
            <a:pPr lvl="1"/>
            <a:r>
              <a:rPr lang="en-US" sz="4200" dirty="0"/>
              <a:t>These are being reviewed and processed in 2017 </a:t>
            </a:r>
          </a:p>
          <a:p>
            <a:pPr lvl="2"/>
            <a:r>
              <a:rPr lang="en-US" sz="4200" dirty="0"/>
              <a:t>The anticipated release date is 1/2018</a:t>
            </a:r>
          </a:p>
          <a:p>
            <a:pPr lvl="2"/>
            <a:r>
              <a:rPr lang="en-US" sz="4200" dirty="0"/>
              <a:t>Those discussed today are to be guiding EP and cited as recommended</a:t>
            </a:r>
          </a:p>
          <a:p>
            <a:endParaRPr lang="en-US" sz="4500" dirty="0"/>
          </a:p>
        </p:txBody>
      </p:sp>
      <p:sp>
        <p:nvSpPr>
          <p:cNvPr id="5" name="TextBox 4"/>
          <p:cNvSpPr txBox="1"/>
          <p:nvPr/>
        </p:nvSpPr>
        <p:spPr>
          <a:xfrm>
            <a:off x="768097" y="111388"/>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15317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03288" y="1670050"/>
            <a:ext cx="7513125" cy="1143000"/>
          </a:xfrm>
        </p:spPr>
        <p:txBody>
          <a:bodyPr/>
          <a:lstStyle/>
          <a:p>
            <a:pPr algn="ctr"/>
            <a:r>
              <a:rPr lang="en-US" dirty="0">
                <a:solidFill>
                  <a:schemeClr val="accent2"/>
                </a:solidFill>
              </a:rPr>
              <a:t>Environment of Care Chapter</a:t>
            </a:r>
          </a:p>
        </p:txBody>
      </p:sp>
      <p:sp>
        <p:nvSpPr>
          <p:cNvPr id="5" name="Subtitle 4"/>
          <p:cNvSpPr>
            <a:spLocks noGrp="1"/>
          </p:cNvSpPr>
          <p:nvPr>
            <p:ph type="subTitle" idx="1"/>
          </p:nvPr>
        </p:nvSpPr>
        <p:spPr>
          <a:xfrm>
            <a:off x="3833841" y="4059936"/>
            <a:ext cx="1652017" cy="677164"/>
          </a:xfrm>
        </p:spPr>
        <p:txBody>
          <a:bodyPr/>
          <a:lstStyle/>
          <a:p>
            <a:r>
              <a:rPr lang="en-US" sz="4800" i="1" dirty="0">
                <a:solidFill>
                  <a:schemeClr val="accent2"/>
                </a:solidFill>
              </a:rPr>
              <a:t>2018 </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8" name="TextBox 7"/>
          <p:cNvSpPr txBox="1"/>
          <p:nvPr/>
        </p:nvSpPr>
        <p:spPr>
          <a:xfrm>
            <a:off x="3215098" y="2912243"/>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89522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992" y="110554"/>
            <a:ext cx="5185241" cy="794702"/>
          </a:xfrm>
        </p:spPr>
        <p:txBody>
          <a:bodyPr>
            <a:normAutofit/>
          </a:bodyPr>
          <a:lstStyle/>
          <a:p>
            <a:r>
              <a:rPr lang="en-US" sz="3600" i="1" dirty="0">
                <a:solidFill>
                  <a:schemeClr val="accent2"/>
                </a:solidFill>
              </a:rPr>
              <a:t>Elements of Performance </a:t>
            </a:r>
          </a:p>
        </p:txBody>
      </p:sp>
      <p:sp>
        <p:nvSpPr>
          <p:cNvPr id="3" name="Content Placeholder 2"/>
          <p:cNvSpPr>
            <a:spLocks noGrp="1"/>
          </p:cNvSpPr>
          <p:nvPr>
            <p:ph idx="1"/>
          </p:nvPr>
        </p:nvSpPr>
        <p:spPr>
          <a:xfrm>
            <a:off x="359664" y="914400"/>
            <a:ext cx="8562639" cy="5549318"/>
          </a:xfrm>
        </p:spPr>
        <p:txBody>
          <a:bodyPr>
            <a:normAutofit lnSpcReduction="10000"/>
          </a:bodyPr>
          <a:lstStyle/>
          <a:p>
            <a:pPr lvl="1">
              <a:lnSpc>
                <a:spcPct val="110000"/>
              </a:lnSpc>
              <a:spcAft>
                <a:spcPts val="0"/>
              </a:spcAft>
            </a:pPr>
            <a:r>
              <a:rPr lang="en-US" sz="2800" dirty="0"/>
              <a:t>For </a:t>
            </a:r>
            <a:r>
              <a:rPr lang="en-US" sz="2800" i="1" dirty="0">
                <a:solidFill>
                  <a:srgbClr val="800000"/>
                </a:solidFill>
              </a:rPr>
              <a:t>modified</a:t>
            </a:r>
            <a:r>
              <a:rPr lang="en-US" sz="2800" dirty="0"/>
              <a:t> Elements of Performance the slide title has the current number, but the content includes the proposed new number as “Suggested placement:”</a:t>
            </a:r>
          </a:p>
          <a:p>
            <a:pPr lvl="1">
              <a:lnSpc>
                <a:spcPct val="110000"/>
              </a:lnSpc>
              <a:spcAft>
                <a:spcPts val="0"/>
              </a:spcAft>
            </a:pPr>
            <a:r>
              <a:rPr lang="en-US" sz="2800" dirty="0"/>
              <a:t>Patient care areas are scored at EC.02.06.01 EP 1 unless a more appropriate location is identified</a:t>
            </a:r>
          </a:p>
          <a:p>
            <a:pPr lvl="1">
              <a:lnSpc>
                <a:spcPct val="110000"/>
              </a:lnSpc>
              <a:spcAft>
                <a:spcPts val="0"/>
              </a:spcAft>
            </a:pPr>
            <a:r>
              <a:rPr lang="en-US" sz="2800" dirty="0"/>
              <a:t>Non-patient care issues are scored at LD.04.01.01 EP 2 as a requirement to comply with laws and regulations, unless a more appropriate location is identified </a:t>
            </a:r>
          </a:p>
          <a:p>
            <a:pPr lvl="2">
              <a:lnSpc>
                <a:spcPct val="110000"/>
              </a:lnSpc>
              <a:spcAft>
                <a:spcPts val="0"/>
              </a:spcAft>
            </a:pPr>
            <a:r>
              <a:rPr lang="en-US" sz="2800" dirty="0"/>
              <a:t>Compliance with NFPA is required in the adoption of the Life Safety Code </a:t>
            </a:r>
          </a:p>
          <a:p>
            <a:endParaRPr lang="en-US" dirty="0"/>
          </a:p>
        </p:txBody>
      </p:sp>
      <p:sp>
        <p:nvSpPr>
          <p:cNvPr id="4" name="TextBox 3"/>
          <p:cNvSpPr txBox="1"/>
          <p:nvPr/>
        </p:nvSpPr>
        <p:spPr>
          <a:xfrm>
            <a:off x="612649" y="153962"/>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85338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136" y="119698"/>
            <a:ext cx="5176097" cy="794702"/>
          </a:xfrm>
        </p:spPr>
        <p:txBody>
          <a:bodyPr>
            <a:normAutofit/>
          </a:bodyPr>
          <a:lstStyle/>
          <a:p>
            <a:r>
              <a:rPr lang="en-US" sz="3600" i="1" dirty="0">
                <a:solidFill>
                  <a:schemeClr val="accent2"/>
                </a:solidFill>
              </a:rPr>
              <a:t> Elements of Performance </a:t>
            </a:r>
          </a:p>
        </p:txBody>
      </p:sp>
      <p:sp>
        <p:nvSpPr>
          <p:cNvPr id="3" name="Content Placeholder 2"/>
          <p:cNvSpPr>
            <a:spLocks noGrp="1"/>
          </p:cNvSpPr>
          <p:nvPr>
            <p:ph idx="1"/>
          </p:nvPr>
        </p:nvSpPr>
        <p:spPr>
          <a:xfrm>
            <a:off x="287745" y="1563624"/>
            <a:ext cx="8481351" cy="5013346"/>
          </a:xfrm>
        </p:spPr>
        <p:txBody>
          <a:bodyPr>
            <a:normAutofit/>
          </a:bodyPr>
          <a:lstStyle/>
          <a:p>
            <a:pPr>
              <a:lnSpc>
                <a:spcPct val="110000"/>
              </a:lnSpc>
              <a:spcAft>
                <a:spcPts val="0"/>
              </a:spcAft>
            </a:pPr>
            <a:r>
              <a:rPr lang="en-US" dirty="0"/>
              <a:t>2017 created a series of “meets all other </a:t>
            </a:r>
            <a:r>
              <a:rPr lang="en-US" dirty="0" err="1"/>
              <a:t>HFC</a:t>
            </a:r>
            <a:r>
              <a:rPr lang="en-US" dirty="0"/>
              <a:t> requirements for … ” and will be used when possible </a:t>
            </a:r>
          </a:p>
          <a:p>
            <a:pPr lvl="1">
              <a:lnSpc>
                <a:spcPct val="110000"/>
              </a:lnSpc>
              <a:spcAft>
                <a:spcPts val="0"/>
              </a:spcAft>
            </a:pPr>
            <a:r>
              <a:rPr lang="en-US" sz="2800" dirty="0"/>
              <a:t>EC.02.04.03 EP 14 (refers to 99-2012 chapter 10)</a:t>
            </a:r>
          </a:p>
          <a:p>
            <a:pPr lvl="1">
              <a:lnSpc>
                <a:spcPct val="110000"/>
              </a:lnSpc>
              <a:spcAft>
                <a:spcPts val="0"/>
              </a:spcAft>
            </a:pPr>
            <a:r>
              <a:rPr lang="en-US" sz="2800" dirty="0"/>
              <a:t>EC.02.05.01 EP 18 (refers to 99-2012 9.3.7, gas storage)</a:t>
            </a:r>
          </a:p>
          <a:p>
            <a:pPr lvl="1">
              <a:lnSpc>
                <a:spcPct val="110000"/>
              </a:lnSpc>
              <a:spcAft>
                <a:spcPts val="0"/>
              </a:spcAft>
            </a:pPr>
            <a:r>
              <a:rPr lang="en-US" sz="2800" dirty="0"/>
              <a:t>EC.02.05.05 EP 7 (refers to 99-2012 chapters 6 &amp; 9)</a:t>
            </a:r>
          </a:p>
          <a:p>
            <a:pPr lvl="1">
              <a:lnSpc>
                <a:spcPct val="110000"/>
              </a:lnSpc>
              <a:spcAft>
                <a:spcPts val="0"/>
              </a:spcAft>
            </a:pPr>
            <a:r>
              <a:rPr lang="en-US" sz="2800" dirty="0"/>
              <a:t>EC.02.05.09 EP 7 (refers to 99-2012 chapters 5 &amp; 11)</a:t>
            </a:r>
          </a:p>
          <a:p>
            <a:endParaRPr lang="en-US" dirty="0"/>
          </a:p>
        </p:txBody>
      </p:sp>
      <p:sp>
        <p:nvSpPr>
          <p:cNvPr id="4" name="TextBox 3"/>
          <p:cNvSpPr txBox="1"/>
          <p:nvPr/>
        </p:nvSpPr>
        <p:spPr>
          <a:xfrm>
            <a:off x="795529" y="119698"/>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5790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9" y="82903"/>
            <a:ext cx="4359543" cy="796992"/>
          </a:xfrm>
        </p:spPr>
        <p:txBody>
          <a:bodyPr/>
          <a:lstStyle/>
          <a:p>
            <a:r>
              <a:rPr lang="en-US" sz="3600" i="1" dirty="0">
                <a:solidFill>
                  <a:schemeClr val="accent2"/>
                </a:solidFill>
              </a:rPr>
              <a:t>EC.02.05.05  EP 7</a:t>
            </a:r>
          </a:p>
        </p:txBody>
      </p:sp>
      <p:sp>
        <p:nvSpPr>
          <p:cNvPr id="3" name="Content Placeholder 2"/>
          <p:cNvSpPr>
            <a:spLocks noGrp="1"/>
          </p:cNvSpPr>
          <p:nvPr>
            <p:ph idx="1"/>
          </p:nvPr>
        </p:nvSpPr>
        <p:spPr>
          <a:xfrm>
            <a:off x="648929" y="1364343"/>
            <a:ext cx="8232521" cy="4804228"/>
          </a:xfrm>
        </p:spPr>
        <p:txBody>
          <a:bodyPr>
            <a:normAutofit/>
          </a:bodyPr>
          <a:lstStyle/>
          <a:p>
            <a:r>
              <a:rPr lang="en-US" dirty="0"/>
              <a:t>The hospital meets all other HealthCare Facilities Code requirements for electrical distribution, HVAC, as related to NFPA 99-2012: Chapters 6 and 9. </a:t>
            </a:r>
          </a:p>
          <a:p>
            <a:r>
              <a:rPr lang="en-US" dirty="0"/>
              <a:t>Note: For hospitals that use Joint Commission accreditation for deemed status purposes: the hospital meets the applicable provisions of the Life Safety Code Tentative Interim Amendments (TIAs) 12-2 and 12-3.</a:t>
            </a:r>
          </a:p>
        </p:txBody>
      </p:sp>
      <p:sp>
        <p:nvSpPr>
          <p:cNvPr id="4" name="TextBox 3"/>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08494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51" y="441274"/>
            <a:ext cx="5512562" cy="440987"/>
          </a:xfrm>
        </p:spPr>
        <p:txBody>
          <a:bodyPr>
            <a:normAutofit fontScale="90000"/>
          </a:bodyPr>
          <a:lstStyle/>
          <a:p>
            <a:r>
              <a:rPr lang="en-US" sz="3600" i="1" dirty="0">
                <a:solidFill>
                  <a:schemeClr val="accent2"/>
                </a:solidFill>
              </a:rPr>
              <a:t>EC.02.04.03 EP 14 (K921, K924)</a:t>
            </a:r>
          </a:p>
        </p:txBody>
      </p:sp>
      <p:sp>
        <p:nvSpPr>
          <p:cNvPr id="3" name="Content Placeholder 2"/>
          <p:cNvSpPr>
            <a:spLocks noGrp="1"/>
          </p:cNvSpPr>
          <p:nvPr>
            <p:ph idx="1"/>
          </p:nvPr>
        </p:nvSpPr>
        <p:spPr>
          <a:xfrm>
            <a:off x="869950" y="871042"/>
            <a:ext cx="7964487" cy="4847164"/>
          </a:xfrm>
        </p:spPr>
        <p:txBody>
          <a:bodyPr/>
          <a:lstStyle/>
          <a:p>
            <a:pPr>
              <a:spcAft>
                <a:spcPts val="0"/>
              </a:spcAft>
            </a:pPr>
            <a:r>
              <a:rPr lang="en-US" dirty="0"/>
              <a:t>The organization has a library of </a:t>
            </a:r>
          </a:p>
          <a:p>
            <a:pPr lvl="1">
              <a:spcAft>
                <a:spcPts val="0"/>
              </a:spcAft>
            </a:pPr>
            <a:r>
              <a:rPr lang="en-US" dirty="0"/>
              <a:t>service manuals</a:t>
            </a:r>
          </a:p>
          <a:p>
            <a:pPr lvl="1">
              <a:spcAft>
                <a:spcPts val="0"/>
              </a:spcAft>
            </a:pPr>
            <a:r>
              <a:rPr lang="en-US" dirty="0"/>
              <a:t>instructions manuals</a:t>
            </a:r>
          </a:p>
          <a:p>
            <a:pPr lvl="1">
              <a:spcAft>
                <a:spcPts val="0"/>
              </a:spcAft>
            </a:pPr>
            <a:r>
              <a:rPr lang="en-US" dirty="0"/>
              <a:t>procedures provided by manufacturer’s, maintenance manuals</a:t>
            </a:r>
          </a:p>
          <a:p>
            <a:pPr lvl="1">
              <a:spcAft>
                <a:spcPts val="0"/>
              </a:spcAft>
            </a:pPr>
            <a:r>
              <a:rPr lang="en-US" dirty="0"/>
              <a:t>technical bulletins</a:t>
            </a:r>
          </a:p>
          <a:p>
            <a:pPr lvl="1">
              <a:spcAft>
                <a:spcPts val="0"/>
              </a:spcAft>
            </a:pPr>
            <a:r>
              <a:rPr lang="en-US" dirty="0"/>
              <a:t>specification information and other information for the inspection, testing and maintenance of equipment and systems  </a:t>
            </a:r>
          </a:p>
          <a:p>
            <a:pPr>
              <a:spcAft>
                <a:spcPts val="0"/>
              </a:spcAft>
            </a:pPr>
            <a:r>
              <a:rPr lang="en-US" dirty="0"/>
              <a:t>See NFPA 99-2012 10.5.3 and 10.5.6</a:t>
            </a:r>
            <a:br>
              <a:rPr lang="en-US" dirty="0"/>
            </a:br>
            <a:r>
              <a:rPr lang="en-US" sz="1200" dirty="0"/>
              <a:t> </a:t>
            </a:r>
          </a:p>
          <a:p>
            <a:pPr>
              <a:spcAft>
                <a:spcPts val="0"/>
              </a:spcAft>
            </a:pPr>
            <a:r>
              <a:rPr lang="en-US" dirty="0"/>
              <a:t>Suggested placement: EC.01.01.01 EP 3 </a:t>
            </a:r>
          </a:p>
        </p:txBody>
      </p:sp>
      <p:sp>
        <p:nvSpPr>
          <p:cNvPr id="4" name="TextBox 3"/>
          <p:cNvSpPr txBox="1"/>
          <p:nvPr/>
        </p:nvSpPr>
        <p:spPr>
          <a:xfrm>
            <a:off x="0" y="5835356"/>
            <a:ext cx="1033153" cy="523220"/>
          </a:xfrm>
          <a:prstGeom prst="rect">
            <a:avLst/>
          </a:prstGeom>
          <a:noFill/>
        </p:spPr>
        <p:txBody>
          <a:bodyPr wrap="square" rtlCol="0">
            <a:spAutoFit/>
          </a:bodyPr>
          <a:lstStyle/>
          <a:p>
            <a:pPr algn="ctr"/>
            <a:r>
              <a:rPr lang="en-US" sz="2800" b="1" dirty="0"/>
              <a:t>NEW</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22738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9" y="82902"/>
            <a:ext cx="7772400" cy="831498"/>
          </a:xfrm>
        </p:spPr>
        <p:txBody>
          <a:bodyPr/>
          <a:lstStyle/>
          <a:p>
            <a:r>
              <a:rPr lang="en-US" sz="3600" i="1" dirty="0">
                <a:solidFill>
                  <a:schemeClr val="accent2"/>
                </a:solidFill>
              </a:rPr>
              <a:t>EC.02.03.01  EP 9   (K711)</a:t>
            </a:r>
          </a:p>
        </p:txBody>
      </p:sp>
      <p:sp>
        <p:nvSpPr>
          <p:cNvPr id="3" name="Content Placeholder 2"/>
          <p:cNvSpPr>
            <a:spLocks noGrp="1"/>
          </p:cNvSpPr>
          <p:nvPr>
            <p:ph idx="1"/>
          </p:nvPr>
        </p:nvSpPr>
        <p:spPr>
          <a:xfrm>
            <a:off x="925689" y="842631"/>
            <a:ext cx="8060372" cy="5341620"/>
          </a:xfrm>
        </p:spPr>
        <p:txBody>
          <a:bodyPr/>
          <a:lstStyle/>
          <a:p>
            <a:pPr marL="0" indent="0">
              <a:spcAft>
                <a:spcPts val="0"/>
              </a:spcAft>
              <a:buNone/>
            </a:pPr>
            <a:r>
              <a:rPr lang="en-US" dirty="0"/>
              <a:t>The written fire response plan describes </a:t>
            </a:r>
            <a:r>
              <a:rPr lang="mr-IN" dirty="0"/>
              <a:t>…</a:t>
            </a:r>
            <a:r>
              <a:rPr lang="en-US" dirty="0"/>
              <a:t>. </a:t>
            </a:r>
          </a:p>
          <a:p>
            <a:pPr lvl="1">
              <a:spcAft>
                <a:spcPts val="0"/>
              </a:spcAft>
            </a:pPr>
            <a:r>
              <a:rPr lang="en-US" dirty="0">
                <a:solidFill>
                  <a:schemeClr val="accent2"/>
                </a:solidFill>
              </a:rPr>
              <a:t>how to assist and relocate patients, and how to evacuate to areas of refuge</a:t>
            </a:r>
            <a:r>
              <a:rPr lang="en-US" dirty="0"/>
              <a:t>. </a:t>
            </a:r>
            <a:r>
              <a:rPr lang="en-US" dirty="0">
                <a:solidFill>
                  <a:schemeClr val="accent2"/>
                </a:solidFill>
              </a:rPr>
              <a:t>[2017] </a:t>
            </a:r>
          </a:p>
          <a:p>
            <a:pPr lvl="1">
              <a:spcAft>
                <a:spcPts val="0"/>
              </a:spcAft>
            </a:pPr>
            <a:r>
              <a:rPr lang="en-US" dirty="0">
                <a:solidFill>
                  <a:srgbClr val="800000"/>
                </a:solidFill>
              </a:rPr>
              <a:t>Employees are periodically instructed and kept informed with their duties under the plan.  </a:t>
            </a:r>
          </a:p>
          <a:p>
            <a:pPr lvl="1">
              <a:spcAft>
                <a:spcPts val="0"/>
              </a:spcAft>
            </a:pPr>
            <a:r>
              <a:rPr lang="en-US" dirty="0">
                <a:solidFill>
                  <a:srgbClr val="800000"/>
                </a:solidFill>
              </a:rPr>
              <a:t>A copy of the plan is readily available with the telephone operator or security. [2018]</a:t>
            </a:r>
            <a:r>
              <a:rPr lang="en-US" b="1" dirty="0">
                <a:solidFill>
                  <a:srgbClr val="800000"/>
                </a:solidFill>
              </a:rPr>
              <a:t/>
            </a:r>
            <a:br>
              <a:rPr lang="en-US" b="1" dirty="0">
                <a:solidFill>
                  <a:srgbClr val="800000"/>
                </a:solidFill>
              </a:rPr>
            </a:br>
            <a:r>
              <a:rPr lang="en-US" b="1" dirty="0"/>
              <a:t/>
            </a:r>
            <a:br>
              <a:rPr lang="en-US" b="1" dirty="0"/>
            </a:br>
            <a:r>
              <a:rPr lang="en-US" dirty="0"/>
              <a:t>Note: For additional guidance, see NFPA 101, 2012 edition, 18/19: 7.1; 7.2.</a:t>
            </a:r>
          </a:p>
          <a:p>
            <a:endParaRPr lang="en-US" dirty="0"/>
          </a:p>
        </p:txBody>
      </p:sp>
      <p:sp>
        <p:nvSpPr>
          <p:cNvPr id="4" name="TextBox 3"/>
          <p:cNvSpPr txBox="1"/>
          <p:nvPr/>
        </p:nvSpPr>
        <p:spPr>
          <a:xfrm>
            <a:off x="3391694" y="6080196"/>
            <a:ext cx="1931134" cy="523220"/>
          </a:xfrm>
          <a:prstGeom prst="rect">
            <a:avLst/>
          </a:prstGeom>
          <a:noFill/>
        </p:spPr>
        <p:txBody>
          <a:bodyPr wrap="square" rtlCol="0">
            <a:spAutoFit/>
          </a:bodyPr>
          <a:lstStyle/>
          <a:p>
            <a:pPr algn="ctr"/>
            <a:r>
              <a:rPr lang="en-US" sz="2800" b="1" dirty="0"/>
              <a:t>Modified</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9773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9" y="82902"/>
            <a:ext cx="7772400" cy="841330"/>
          </a:xfrm>
        </p:spPr>
        <p:txBody>
          <a:bodyPr/>
          <a:lstStyle/>
          <a:p>
            <a:r>
              <a:rPr lang="en-US" sz="3600" i="1" dirty="0">
                <a:solidFill>
                  <a:schemeClr val="accent2"/>
                </a:solidFill>
              </a:rPr>
              <a:t>LD.04.01.01 EP 2 (K932)</a:t>
            </a:r>
          </a:p>
        </p:txBody>
      </p:sp>
      <p:sp>
        <p:nvSpPr>
          <p:cNvPr id="3" name="Content Placeholder 2"/>
          <p:cNvSpPr>
            <a:spLocks noGrp="1"/>
          </p:cNvSpPr>
          <p:nvPr>
            <p:ph idx="1"/>
          </p:nvPr>
        </p:nvSpPr>
        <p:spPr>
          <a:xfrm>
            <a:off x="712787" y="1409703"/>
            <a:ext cx="7964487" cy="1775457"/>
          </a:xfrm>
        </p:spPr>
        <p:txBody>
          <a:bodyPr/>
          <a:lstStyle/>
          <a:p>
            <a:r>
              <a:rPr lang="en-US" dirty="0"/>
              <a:t>The organization meets all other Health Care Facilities Code fire protection requirements, as related to NFPA 99-2012: Chapter 15. </a:t>
            </a:r>
          </a:p>
          <a:p>
            <a:endParaRPr lang="en-US" dirty="0"/>
          </a:p>
          <a:p>
            <a:endParaRPr lang="en-US" dirty="0"/>
          </a:p>
          <a:p>
            <a:r>
              <a:rPr lang="en-US" dirty="0"/>
              <a:t>Suggested placement: EC.02.03.01  EP 11 </a:t>
            </a:r>
          </a:p>
        </p:txBody>
      </p:sp>
      <p:sp>
        <p:nvSpPr>
          <p:cNvPr id="4" name="TextBox 3"/>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5" name="TextBox 4"/>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3969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298" y="35622"/>
            <a:ext cx="8148115" cy="993078"/>
          </a:xfrm>
        </p:spPr>
        <p:txBody>
          <a:bodyPr/>
          <a:lstStyle/>
          <a:p>
            <a:r>
              <a:rPr lang="en-US" sz="3600" i="1" dirty="0">
                <a:solidFill>
                  <a:schemeClr val="accent2"/>
                </a:solidFill>
              </a:rPr>
              <a:t>EC.02.06.01 EP 1 (K933)</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973703" y="976086"/>
            <a:ext cx="7990114" cy="5401129"/>
          </a:xfrm>
        </p:spPr>
        <p:txBody>
          <a:bodyPr>
            <a:noAutofit/>
          </a:bodyPr>
          <a:lstStyle/>
          <a:p>
            <a:pPr>
              <a:spcAft>
                <a:spcPts val="0"/>
              </a:spcAft>
            </a:pPr>
            <a:r>
              <a:rPr lang="en-US" sz="2700" dirty="0"/>
              <a:t>Periodic evaluations are made related to fire loss prevention in operating rooms, including hazards that could be encountered during surgical procedures, and fire prevention procedures are established. </a:t>
            </a:r>
          </a:p>
          <a:p>
            <a:pPr>
              <a:spcAft>
                <a:spcPts val="0"/>
              </a:spcAft>
            </a:pPr>
            <a:r>
              <a:rPr lang="en-US" sz="2700" dirty="0"/>
              <a:t>Procedures are established for operating room emergencies including alarm activation, evacuation, equipment shutdown, and control operations. </a:t>
            </a:r>
          </a:p>
          <a:p>
            <a:pPr>
              <a:spcAft>
                <a:spcPts val="0"/>
              </a:spcAft>
            </a:pPr>
            <a:r>
              <a:rPr lang="en-US" sz="2700" dirty="0"/>
              <a:t>Emergency procedures include the control of chemical spills, and extinguishment of drapery, clothing and equipment fires. </a:t>
            </a:r>
          </a:p>
          <a:p>
            <a:pPr>
              <a:spcAft>
                <a:spcPts val="0"/>
              </a:spcAft>
            </a:pPr>
            <a:endParaRPr lang="en-US" sz="2700" dirty="0"/>
          </a:p>
          <a:p>
            <a:pPr>
              <a:spcAft>
                <a:spcPts val="0"/>
              </a:spcAft>
            </a:pPr>
            <a:r>
              <a:rPr lang="en-US" sz="2700" dirty="0"/>
              <a:t>Suggested placement: EC.02.03.03  EP 4 </a:t>
            </a:r>
          </a:p>
        </p:txBody>
      </p:sp>
      <p:sp>
        <p:nvSpPr>
          <p:cNvPr id="5" name="TextBox 4"/>
          <p:cNvSpPr txBox="1"/>
          <p:nvPr/>
        </p:nvSpPr>
        <p:spPr>
          <a:xfrm>
            <a:off x="94311" y="538374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232578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9264" y="576071"/>
            <a:ext cx="7560501" cy="548641"/>
          </a:xfrm>
        </p:spPr>
        <p:txBody>
          <a:bodyPr/>
          <a:lstStyle/>
          <a:p>
            <a:r>
              <a:rPr lang="en-US" sz="3600" i="1" dirty="0">
                <a:solidFill>
                  <a:schemeClr val="accent2"/>
                </a:solidFill>
              </a:rPr>
              <a:t>EC.02.06.01 EP 1 (K933) (cont.)</a:t>
            </a:r>
          </a:p>
        </p:txBody>
      </p:sp>
      <p:sp>
        <p:nvSpPr>
          <p:cNvPr id="74756" name="Text Box 4"/>
          <p:cNvSpPr txBox="1">
            <a:spLocks noChangeArrowheads="1"/>
          </p:cNvSpPr>
          <p:nvPr/>
        </p:nvSpPr>
        <p:spPr bwMode="auto">
          <a:xfrm>
            <a:off x="5638800" y="6324600"/>
            <a:ext cx="2514600" cy="366713"/>
          </a:xfrm>
          <a:prstGeom prst="rect">
            <a:avLst/>
          </a:prstGeom>
          <a:noFill/>
          <a:ln w="9525">
            <a:noFill/>
            <a:miter lim="800000"/>
            <a:headEnd/>
            <a:tailEnd/>
          </a:ln>
        </p:spPr>
        <p:txBody>
          <a:bodyPr>
            <a:spAutoFit/>
          </a:bodyPr>
          <a:lstStyle/>
          <a:p>
            <a:pPr eaLnBrk="0" hangingPunct="0">
              <a:spcBef>
                <a:spcPct val="50000"/>
              </a:spcBef>
            </a:pPr>
            <a:r>
              <a:rPr lang="en-US" b="1" dirty="0">
                <a:latin typeface="Verdana" pitchFamily="34" charset="0"/>
              </a:rPr>
              <a:t>  </a:t>
            </a:r>
          </a:p>
        </p:txBody>
      </p:sp>
      <p:sp>
        <p:nvSpPr>
          <p:cNvPr id="2" name="Content Placeholder 1"/>
          <p:cNvSpPr>
            <a:spLocks noGrp="1"/>
          </p:cNvSpPr>
          <p:nvPr>
            <p:ph idx="1"/>
          </p:nvPr>
        </p:nvSpPr>
        <p:spPr>
          <a:xfrm>
            <a:off x="712787" y="1371600"/>
            <a:ext cx="7964487" cy="4885267"/>
          </a:xfrm>
        </p:spPr>
        <p:txBody>
          <a:bodyPr/>
          <a:lstStyle/>
          <a:p>
            <a:pPr marL="0" indent="0">
              <a:spcAft>
                <a:spcPts val="0"/>
              </a:spcAft>
              <a:buNone/>
            </a:pPr>
            <a:r>
              <a:rPr lang="en-US" dirty="0"/>
              <a:t>  Continued …</a:t>
            </a:r>
          </a:p>
          <a:p>
            <a:pPr>
              <a:spcAft>
                <a:spcPts val="0"/>
              </a:spcAft>
            </a:pPr>
            <a:r>
              <a:rPr lang="en-US" dirty="0"/>
              <a:t>Training is provided to new OR personnel (including surgeons), continuing education is provided, incidents are reviewed monthly, and procedures are reviewed annually. </a:t>
            </a:r>
          </a:p>
          <a:p>
            <a:pPr>
              <a:spcAft>
                <a:spcPts val="0"/>
              </a:spcAft>
            </a:pPr>
            <a:r>
              <a:rPr lang="en-US" dirty="0"/>
              <a:t>When flammable germicides or antiseptics are employed during surgeries utilizing electrosurgery, cautery or lasers: </a:t>
            </a:r>
          </a:p>
          <a:p>
            <a:pPr marL="914400" lvl="0" indent="-457200">
              <a:spcAft>
                <a:spcPts val="0"/>
              </a:spcAft>
              <a:buFont typeface="Wingdings" panose="05000000000000000000" pitchFamily="2" charset="2"/>
              <a:buChar char="§"/>
            </a:pPr>
            <a:r>
              <a:rPr lang="en-US" dirty="0"/>
              <a:t>packaging is non-flammable</a:t>
            </a:r>
          </a:p>
          <a:p>
            <a:pPr marL="914400" lvl="0" indent="-457200">
              <a:spcAft>
                <a:spcPts val="0"/>
              </a:spcAft>
              <a:buFont typeface="Wingdings" panose="05000000000000000000" pitchFamily="2" charset="2"/>
              <a:buChar char="§"/>
            </a:pPr>
            <a:r>
              <a:rPr lang="en-US" dirty="0"/>
              <a:t>applicators are in unit doses </a:t>
            </a:r>
          </a:p>
          <a:p>
            <a:pPr marL="914400" lvl="0" indent="-457200">
              <a:spcAft>
                <a:spcPts val="0"/>
              </a:spcAft>
              <a:buFont typeface="Wingdings" panose="05000000000000000000" pitchFamily="2" charset="2"/>
              <a:buChar char="§"/>
            </a:pPr>
            <a:r>
              <a:rPr lang="en-US" dirty="0"/>
              <a:t>….</a:t>
            </a:r>
          </a:p>
          <a:p>
            <a:endParaRPr lang="en-US" dirty="0"/>
          </a:p>
        </p:txBody>
      </p:sp>
      <p:sp>
        <p:nvSpPr>
          <p:cNvPr id="5" name="TextBox 4"/>
          <p:cNvSpPr txBox="1"/>
          <p:nvPr/>
        </p:nvSpPr>
        <p:spPr>
          <a:xfrm>
            <a:off x="94311" y="5645351"/>
            <a:ext cx="1033153" cy="523220"/>
          </a:xfrm>
          <a:prstGeom prst="rect">
            <a:avLst/>
          </a:prstGeom>
          <a:noFill/>
        </p:spPr>
        <p:txBody>
          <a:bodyPr wrap="square" rtlCol="0">
            <a:spAutoFit/>
          </a:bodyPr>
          <a:lstStyle/>
          <a:p>
            <a:pPr algn="ctr"/>
            <a:r>
              <a:rPr lang="en-US" sz="2800" b="1" dirty="0"/>
              <a:t>NEW</a:t>
            </a:r>
          </a:p>
        </p:txBody>
      </p:sp>
      <p:sp>
        <p:nvSpPr>
          <p:cNvPr id="6" name="TextBox 5"/>
          <p:cNvSpPr txBox="1"/>
          <p:nvPr/>
        </p:nvSpPr>
        <p:spPr>
          <a:xfrm>
            <a:off x="6254497" y="-1"/>
            <a:ext cx="2889504" cy="707886"/>
          </a:xfrm>
          <a:prstGeom prst="rect">
            <a:avLst/>
          </a:prstGeom>
          <a:noFill/>
        </p:spPr>
        <p:txBody>
          <a:bodyPr wrap="square" rtlCol="0">
            <a:spAutoFit/>
          </a:bodyPr>
          <a:lstStyle/>
          <a:p>
            <a:pPr algn="ctr"/>
            <a:r>
              <a:rPr lang="en-US" sz="4000" dirty="0">
                <a:solidFill>
                  <a:srgbClr val="800000"/>
                </a:solidFill>
                <a:effectLst>
                  <a:outerShdw blurRad="38100" dist="38100" dir="2700000" algn="tl">
                    <a:srgbClr val="000000">
                      <a:alpha val="43137"/>
                    </a:srgbClr>
                  </a:outerShdw>
                </a:effectLst>
                <a:latin typeface="Perpetua" panose="02020502060401020303" pitchFamily="18" charset="0"/>
              </a:rPr>
              <a:t>PROPOSED</a:t>
            </a:r>
          </a:p>
        </p:txBody>
      </p:sp>
    </p:spTree>
    <p:extLst>
      <p:ext uri="{BB962C8B-B14F-4D97-AF65-F5344CB8AC3E}">
        <p14:creationId xmlns:p14="http://schemas.microsoft.com/office/powerpoint/2010/main" val="416848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pperplate Gothic Ligh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pperplate Gothic Ligh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7ABCCA8DA5234B96BEFE745A43CED2" ma:contentTypeVersion="0" ma:contentTypeDescription="Create a new document." ma:contentTypeScope="" ma:versionID="4f2531cbfb661c2936f59a9b912b9a3b">
  <xsd:schema xmlns:xsd="http://www.w3.org/2001/XMLSchema" xmlns:xs="http://www.w3.org/2001/XMLSchema" xmlns:p="http://schemas.microsoft.com/office/2006/metadata/properties" targetNamespace="http://schemas.microsoft.com/office/2006/metadata/properties" ma:root="true" ma:fieldsID="771e62758768602b67347ab03112781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551E4C-0ED4-4613-AFF0-4694CCC95E4D}">
  <ds:schemaRefs>
    <ds:schemaRef ds:uri="http://schemas.microsoft.com/sharepoint/v3/contenttype/forms"/>
  </ds:schemaRefs>
</ds:datastoreItem>
</file>

<file path=customXml/itemProps2.xml><?xml version="1.0" encoding="utf-8"?>
<ds:datastoreItem xmlns:ds="http://schemas.openxmlformats.org/officeDocument/2006/customXml" ds:itemID="{C6905EE4-1F2F-409E-8531-82CD8C425FB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B405E32-C40B-4424-BE2B-73F86EFFD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46032</TotalTime>
  <Words>9293</Words>
  <Application>Microsoft Office PowerPoint</Application>
  <PresentationFormat>On-screen Show (4:3)</PresentationFormat>
  <Paragraphs>1205</Paragraphs>
  <Slides>165</Slides>
  <Notes>69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165</vt:i4>
      </vt:variant>
    </vt:vector>
  </HeadingPairs>
  <TitlesOfParts>
    <vt:vector size="176" baseType="lpstr">
      <vt:lpstr>Arial</vt:lpstr>
      <vt:lpstr>Calibri</vt:lpstr>
      <vt:lpstr>Copperplate Gothic Light</vt:lpstr>
      <vt:lpstr>Perpetua</vt:lpstr>
      <vt:lpstr>Segoe UI</vt:lpstr>
      <vt:lpstr>Times New Roman</vt:lpstr>
      <vt:lpstr>Verdana</vt:lpstr>
      <vt:lpstr>Wingdings</vt:lpstr>
      <vt:lpstr>Wingdings 3</vt:lpstr>
      <vt:lpstr>Default Design</vt:lpstr>
      <vt:lpstr>1_Default Design</vt:lpstr>
      <vt:lpstr>2017 Updates   </vt:lpstr>
      <vt:lpstr>EC.02.06.01  EP 1                   </vt:lpstr>
      <vt:lpstr>Ligature Risks – Psychiatric Settings</vt:lpstr>
      <vt:lpstr>Ligature Risks – Psychiatric Settings</vt:lpstr>
      <vt:lpstr>Ligature Risks – Psychiatric Settings</vt:lpstr>
      <vt:lpstr>Ligature Risks – Psychiatric Settings</vt:lpstr>
      <vt:lpstr>Ligature Risks – Non Behavioral Settings</vt:lpstr>
      <vt:lpstr>EC.02.03.03  EP 3</vt:lpstr>
      <vt:lpstr>EC.02.03.05  EP 25</vt:lpstr>
      <vt:lpstr>Door Inspections</vt:lpstr>
      <vt:lpstr>Door Inspections</vt:lpstr>
      <vt:lpstr>Door Inspections</vt:lpstr>
      <vt:lpstr>Fire Doors Installed Where Not Required</vt:lpstr>
      <vt:lpstr>Fire Doors Installed Where Not Required</vt:lpstr>
      <vt:lpstr>LS.02.01.10 EP 1: ED Occupancy</vt:lpstr>
      <vt:lpstr>LS.03.01.10 EP 1: ED Occupancy</vt:lpstr>
      <vt:lpstr>LS.03.01.10 EP 1: ED Occupancy</vt:lpstr>
      <vt:lpstr>PowerPoint Presentation</vt:lpstr>
      <vt:lpstr>Leadership Vision</vt:lpstr>
      <vt:lpstr>Project Overview</vt:lpstr>
      <vt:lpstr>Survey Analysis For Evaluating Risk (SAFER) Matrix   &amp;  Post-Survey Follow-up</vt:lpstr>
      <vt:lpstr>PowerPoint Presentation</vt:lpstr>
      <vt:lpstr>How is Risk Determined? </vt:lpstr>
      <vt:lpstr>Customer Impacts as of 1/1/2017</vt:lpstr>
      <vt:lpstr> Reducing Post-Survey  Clarifications</vt:lpstr>
      <vt:lpstr>What is Clarification?</vt:lpstr>
      <vt:lpstr>Hospital Clarifications</vt:lpstr>
      <vt:lpstr>Documentation</vt:lpstr>
      <vt:lpstr>PowerPoint Presentation</vt:lpstr>
      <vt:lpstr>Top 6 Findings In 2016 </vt:lpstr>
      <vt:lpstr>LS.02.01.20  EP 1   Exit Chained Shut</vt:lpstr>
      <vt:lpstr>#4  LS.02.01.20 EP 1 &amp; 13            50%</vt:lpstr>
      <vt:lpstr>LS.02.01.20 EP 13     Corridor Clutter</vt:lpstr>
      <vt:lpstr>LS.02.01.20  EP 13 </vt:lpstr>
      <vt:lpstr>Top 6 Findings In 2016  (continued)</vt:lpstr>
      <vt:lpstr>PowerPoint Presentation</vt:lpstr>
      <vt:lpstr>PowerPoint Presentation</vt:lpstr>
      <vt:lpstr>PowerPoint Presentation</vt:lpstr>
      <vt:lpstr>Adoption of the </vt:lpstr>
      <vt:lpstr>CMS Information</vt:lpstr>
      <vt:lpstr>CMS Adoption Issues, Including </vt:lpstr>
      <vt:lpstr>Statement of Conditions™  </vt:lpstr>
      <vt:lpstr>Impact of §488.28(d)  Plan For Improvement (PFI) </vt:lpstr>
      <vt:lpstr>CFR Title 42: Public Health…  §488.28(d)</vt:lpstr>
      <vt:lpstr>Survey-related Deficiencies: Process</vt:lpstr>
      <vt:lpstr>Time-Limited Waiver (TLW) </vt:lpstr>
      <vt:lpstr>Time Limited Waiver (TLW) </vt:lpstr>
      <vt:lpstr>Impact of §488.28(d): Summary</vt:lpstr>
      <vt:lpstr>Interim Life Safety Measures </vt:lpstr>
      <vt:lpstr>Changes to the ILSM Process </vt:lpstr>
      <vt:lpstr>Creating a New SPFI With ILSM Assessment</vt:lpstr>
      <vt:lpstr>Extensions</vt:lpstr>
      <vt:lpstr>Extensions</vt:lpstr>
      <vt:lpstr>Equivalencies:</vt:lpstr>
      <vt:lpstr>CMS &amp; Equivalencies </vt:lpstr>
      <vt:lpstr>CMS &amp; Equivalencies </vt:lpstr>
      <vt:lpstr>2017   Adoption of the </vt:lpstr>
      <vt:lpstr>Timeline for Creation of 2012 Standards – Part 1</vt:lpstr>
      <vt:lpstr>Revisions  [Estimated]</vt:lpstr>
      <vt:lpstr>2017 Highlights of the  Environment of Care Chapter</vt:lpstr>
      <vt:lpstr>EC.02.02.01</vt:lpstr>
      <vt:lpstr>EC.02.03.01 EP 9</vt:lpstr>
      <vt:lpstr>EC.02.03.03  EP 3</vt:lpstr>
      <vt:lpstr>EC.02.03.05</vt:lpstr>
      <vt:lpstr>EC.02.03.05 (continued)</vt:lpstr>
      <vt:lpstr>EC.02.03.05  (continued)</vt:lpstr>
      <vt:lpstr>EC.02.03.05  (continued)</vt:lpstr>
      <vt:lpstr>EC.02.04.03  EP 14</vt:lpstr>
      <vt:lpstr>EC.02.05.01</vt:lpstr>
      <vt:lpstr>EC.02.05.01 (continued)</vt:lpstr>
      <vt:lpstr>EC.02.05.03</vt:lpstr>
      <vt:lpstr>EC.02.05.03 (CONTINUED)</vt:lpstr>
      <vt:lpstr>EC.02.05.05</vt:lpstr>
      <vt:lpstr>EC.02.05.07</vt:lpstr>
      <vt:lpstr>EC.02.05.09  EP 2 </vt:lpstr>
      <vt:lpstr>EC.02.05.09 </vt:lpstr>
      <vt:lpstr>EC.02.05.09 (continued)</vt:lpstr>
      <vt:lpstr>Life Safety Chapter  2017</vt:lpstr>
      <vt:lpstr>LS.01.01.01 &amp; LS.01.02.01</vt:lpstr>
      <vt:lpstr>LS.01.02.01</vt:lpstr>
      <vt:lpstr>LS.02.01.10</vt:lpstr>
      <vt:lpstr>LS.02.01.20</vt:lpstr>
      <vt:lpstr>LS.02.01.30</vt:lpstr>
      <vt:lpstr>LS.02.01.34</vt:lpstr>
      <vt:lpstr>LS.02.01.35</vt:lpstr>
      <vt:lpstr>LS.02.01.70</vt:lpstr>
      <vt:lpstr>2018 Draft</vt:lpstr>
      <vt:lpstr>Adoption of the </vt:lpstr>
      <vt:lpstr>Timeline for Creation of 2012 Standards,  K-Tag Creation</vt:lpstr>
      <vt:lpstr>Elements of Performance </vt:lpstr>
      <vt:lpstr>Environment of Care Chapter</vt:lpstr>
      <vt:lpstr>Elements of Performance </vt:lpstr>
      <vt:lpstr> Elements of Performance </vt:lpstr>
      <vt:lpstr>EC.02.05.05  EP 7</vt:lpstr>
      <vt:lpstr>EC.02.04.03 EP 14 (K921, K924)</vt:lpstr>
      <vt:lpstr>EC.02.03.01  EP 9   (K711)</vt:lpstr>
      <vt:lpstr>LD.04.01.01 EP 2 (K932)</vt:lpstr>
      <vt:lpstr>EC.02.06.01 EP 1 (K933)</vt:lpstr>
      <vt:lpstr>EC.02.06.01 EP 1 (K933) (cont.)</vt:lpstr>
      <vt:lpstr>EC.02.06.01 EP 1 (K933) (cont.) </vt:lpstr>
      <vt:lpstr>EC.02.03.05  EP 26  (K531)</vt:lpstr>
      <vt:lpstr>LD.04.01.01 EP 2  (K931) (K919)</vt:lpstr>
      <vt:lpstr>EC.02.05.01  EP 1 (K321, K341, K352, K521, K908)</vt:lpstr>
      <vt:lpstr>LD.04.01.01  EP 2  (K901)</vt:lpstr>
      <vt:lpstr>EC.02.05.09  EP 7   (K323)</vt:lpstr>
      <vt:lpstr>EC.02.05.09  EP 7  (cont.) </vt:lpstr>
      <vt:lpstr>EC.02.05.05 EP 7 (K323) </vt:lpstr>
      <vt:lpstr>EC.02.05.05 EP 7 (K323)</vt:lpstr>
      <vt:lpstr>EC.02.05.05 EP 7  (K323)    (cont.) </vt:lpstr>
      <vt:lpstr>EC.02.05.05 EP 7(K913) </vt:lpstr>
      <vt:lpstr>EC.02.05.05 EP 7 (K914, K917)</vt:lpstr>
      <vt:lpstr>EC.02.04.03 EP 14</vt:lpstr>
      <vt:lpstr>EC.02.05.03  EP 3   (K292)</vt:lpstr>
      <vt:lpstr>EC.02.05.05 EP 7 (K914, K912)</vt:lpstr>
      <vt:lpstr>(cont.)</vt:lpstr>
      <vt:lpstr>EC.02.05.07  EP 5</vt:lpstr>
      <vt:lpstr>EC.02.05.09 EP 7 (K903)</vt:lpstr>
      <vt:lpstr>EC.02.05.09 EP 7 (K907)</vt:lpstr>
      <vt:lpstr>EC.02.05.09  EP 5  (K909)</vt:lpstr>
      <vt:lpstr>EC.02.05.09  EP 5  (cont.) </vt:lpstr>
      <vt:lpstr>EC.02.05.09  EP 6   (K906, K928, K929)</vt:lpstr>
      <vt:lpstr>EC.02.05.09  EP 6  (cont.)</vt:lpstr>
      <vt:lpstr>EC.02.06.05  EP 3</vt:lpstr>
      <vt:lpstr>EC.02.06.01 EP 1</vt:lpstr>
      <vt:lpstr>Life Safety Chapter</vt:lpstr>
      <vt:lpstr>Proposed Elements of Performance </vt:lpstr>
      <vt:lpstr>Proposed Elements of Performance </vt:lpstr>
      <vt:lpstr>All other requirements…</vt:lpstr>
      <vt:lpstr>All other requirements…</vt:lpstr>
      <vt:lpstr>All other requirements…</vt:lpstr>
      <vt:lpstr>Life Safety deficiencies that are not currently identified as an Elements of Performance are scored here:</vt:lpstr>
      <vt:lpstr>LS.02.01.10  EP 2  (K111)</vt:lpstr>
      <vt:lpstr>LS.02.01.10  EP 11  (K111)</vt:lpstr>
      <vt:lpstr>LS.02.01.10  EP 11   </vt:lpstr>
      <vt:lpstr>Life Safety deficiencies that are not currently identified as an Elements of Performance  are scored here:   </vt:lpstr>
      <vt:lpstr>LS.02.01.20  EP 36  (K211)</vt:lpstr>
      <vt:lpstr>LS.02.01.20  EP 9  (K211)</vt:lpstr>
      <vt:lpstr>LS.02.01.20  EP 13   (K241)</vt:lpstr>
      <vt:lpstr>LS.02.01.20  EP 36   (K252)</vt:lpstr>
      <vt:lpstr>LS.02.01.20 EP 33  (K291)</vt:lpstr>
      <vt:lpstr>LS.02.01.20  EP 34   (K293)</vt:lpstr>
      <vt:lpstr>LS.02.01.20 EP 36  (K200)</vt:lpstr>
      <vt:lpstr>Life Safety deficiencies that are not currently identified as an Elements of Performance  are scored here: </vt:lpstr>
      <vt:lpstr>LS.02.01.30  EP 25   (K322)</vt:lpstr>
      <vt:lpstr>LS.02.01.30  EP 5   (K325)</vt:lpstr>
      <vt:lpstr>LS.02.01.30  EP 5   (cont.) </vt:lpstr>
      <vt:lpstr>LS.02.01.34  EP 4   (K341)</vt:lpstr>
      <vt:lpstr>LS.02.01.34  EP 4   (K341)</vt:lpstr>
      <vt:lpstr>LS.02.01.34  EP 4   (K342) </vt:lpstr>
      <vt:lpstr>LS.02.01.34  EP 4   (K343)</vt:lpstr>
      <vt:lpstr>LS.02.01.34  EP 4   (K343)</vt:lpstr>
      <vt:lpstr>LS.02.01.34  EP 4    (K344)</vt:lpstr>
      <vt:lpstr>LS.02.01.34  EP 4   (K347)</vt:lpstr>
      <vt:lpstr>Life Safety deficiencies that are not currently identified as an Elements of Performance  are scored here: </vt:lpstr>
      <vt:lpstr>LS.02.01.50  EP 8   (K511)</vt:lpstr>
      <vt:lpstr>LS.02.01.50  EP 8   (K521) </vt:lpstr>
      <vt:lpstr>LS.02.01.50  EP 8   (K532)</vt:lpstr>
      <vt:lpstr>Life Safety deficiencies that are not currently identified as an Elements of Performance are scored here: </vt:lpstr>
      <vt:lpstr>LS.02.01.70  EP 6   (K751)</vt:lpstr>
      <vt:lpstr>LS.02.01.70  EP 6   (K752)</vt:lpstr>
      <vt:lpstr>LS.02.01.70  EP 7   (K771) </vt:lpstr>
      <vt:lpstr>Resource:</vt:lpstr>
      <vt:lpstr>PowerPoint Presentation</vt:lpstr>
      <vt:lpstr>Department of Engineering</vt:lpstr>
      <vt:lpstr>The Joint Commission Disclaimer</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 Base Camp</dc:title>
  <dc:creator>George Mills;John Maurer</dc:creator>
  <cp:lastModifiedBy>mike jones</cp:lastModifiedBy>
  <cp:revision>1610</cp:revision>
  <cp:lastPrinted>2017-05-25T13:56:44Z</cp:lastPrinted>
  <dcterms:created xsi:type="dcterms:W3CDTF">2006-09-29T21:13:30Z</dcterms:created>
  <dcterms:modified xsi:type="dcterms:W3CDTF">2017-06-13T11:48:57Z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0x010100807ABCCA8DA5234B96BEFE745A43CED2</vt:lpwstr>
  </property>
</Properties>
</file>